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4630400" cy="8229600"/>
  <p:notesSz cx="14630400" cy="8229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868"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CED75F8A-968B-41AF-8A80-90A1765DD17B}" type="datetimeFigureOut">
              <a:rPr lang="en-US" smtClean="0"/>
              <a:t>12/10/2023</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DCC9795D-8949-4387-A3D6-FA7FB4D63E1D}" type="slidenum">
              <a:rPr lang="en-US" smtClean="0"/>
              <a:t>‹#›</a:t>
            </a:fld>
            <a:endParaRPr lang="en-US"/>
          </a:p>
        </p:txBody>
      </p:sp>
    </p:spTree>
    <p:extLst>
      <p:ext uri="{BB962C8B-B14F-4D97-AF65-F5344CB8AC3E}">
        <p14:creationId xmlns:p14="http://schemas.microsoft.com/office/powerpoint/2010/main" val="65346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9795D-8949-4387-A3D6-FA7FB4D63E1D}" type="slidenum">
              <a:rPr lang="en-US" smtClean="0"/>
              <a:t>2</a:t>
            </a:fld>
            <a:endParaRPr lang="en-US"/>
          </a:p>
        </p:txBody>
      </p:sp>
    </p:spTree>
    <p:extLst>
      <p:ext uri="{BB962C8B-B14F-4D97-AF65-F5344CB8AC3E}">
        <p14:creationId xmlns:p14="http://schemas.microsoft.com/office/powerpoint/2010/main" val="396273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9795D-8949-4387-A3D6-FA7FB4D63E1D}" type="slidenum">
              <a:rPr lang="en-US" smtClean="0"/>
              <a:t>29</a:t>
            </a:fld>
            <a:endParaRPr lang="en-US"/>
          </a:p>
        </p:txBody>
      </p:sp>
    </p:spTree>
    <p:extLst>
      <p:ext uri="{BB962C8B-B14F-4D97-AF65-F5344CB8AC3E}">
        <p14:creationId xmlns:p14="http://schemas.microsoft.com/office/powerpoint/2010/main" val="2154080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9795D-8949-4387-A3D6-FA7FB4D63E1D}" type="slidenum">
              <a:rPr lang="en-US" smtClean="0"/>
              <a:t>32</a:t>
            </a:fld>
            <a:endParaRPr lang="en-US"/>
          </a:p>
        </p:txBody>
      </p:sp>
    </p:spTree>
    <p:extLst>
      <p:ext uri="{BB962C8B-B14F-4D97-AF65-F5344CB8AC3E}">
        <p14:creationId xmlns:p14="http://schemas.microsoft.com/office/powerpoint/2010/main" val="370162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97280" y="2551176"/>
            <a:ext cx="12435840" cy="172821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194560" y="4608576"/>
            <a:ext cx="10241280" cy="2057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600" b="0" i="0">
                <a:solidFill>
                  <a:srgbClr val="005F9E"/>
                </a:solidFill>
                <a:latin typeface="Arial MT"/>
                <a:cs typeface="Arial MT"/>
              </a:defRPr>
            </a:lvl1pPr>
          </a:lstStyle>
          <a:p>
            <a:pPr marL="12700">
              <a:lnSpc>
                <a:spcPts val="1864"/>
              </a:lnSpc>
            </a:pPr>
            <a:r>
              <a:rPr lang="vi-VN" spc="80" dirty="0"/>
              <a:t>Kết Nối Kiến Thức Dược Phẩm</a:t>
            </a:r>
            <a:endParaRPr spc="80" dirty="0"/>
          </a:p>
        </p:txBody>
      </p:sp>
      <p:sp>
        <p:nvSpPr>
          <p:cNvPr id="5" name="Holder 5"/>
          <p:cNvSpPr>
            <a:spLocks noGrp="1"/>
          </p:cNvSpPr>
          <p:nvPr>
            <p:ph type="dt" sz="half" idx="6"/>
          </p:nvPr>
        </p:nvSpPr>
        <p:spPr/>
        <p:txBody>
          <a:bodyPr lIns="0" tIns="0" rIns="0" bIns="0"/>
          <a:lstStyle>
            <a:lvl1pPr>
              <a:defRPr sz="1600" b="0" i="0">
                <a:solidFill>
                  <a:srgbClr val="005F9E"/>
                </a:solidFill>
                <a:latin typeface="Arial MT"/>
                <a:cs typeface="Arial MT"/>
              </a:defRPr>
            </a:lvl1pPr>
          </a:lstStyle>
          <a:p>
            <a:pPr marL="12700">
              <a:lnSpc>
                <a:spcPts val="1864"/>
              </a:lnSpc>
            </a:pPr>
            <a:r>
              <a:rPr spc="-5" dirty="0"/>
              <a:t>ISPE.org/singapore-affiliate</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5F9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500" b="0" i="0">
                <a:solidFill>
                  <a:schemeClr val="bg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defRPr sz="1600" b="0" i="0">
                <a:solidFill>
                  <a:srgbClr val="005F9E"/>
                </a:solidFill>
                <a:latin typeface="Arial MT"/>
                <a:cs typeface="Arial MT"/>
              </a:defRPr>
            </a:lvl1pPr>
          </a:lstStyle>
          <a:p>
            <a:pPr marL="12700">
              <a:lnSpc>
                <a:spcPts val="1864"/>
              </a:lnSpc>
            </a:pPr>
            <a:r>
              <a:rPr lang="vi-VN" spc="80" dirty="0"/>
              <a:t>Kết Nối Kiến Thức Dược Phẩm</a:t>
            </a:r>
            <a:endParaRPr spc="80" dirty="0"/>
          </a:p>
        </p:txBody>
      </p:sp>
      <p:sp>
        <p:nvSpPr>
          <p:cNvPr id="5" name="Holder 5"/>
          <p:cNvSpPr>
            <a:spLocks noGrp="1"/>
          </p:cNvSpPr>
          <p:nvPr>
            <p:ph type="dt" sz="half" idx="6"/>
          </p:nvPr>
        </p:nvSpPr>
        <p:spPr/>
        <p:txBody>
          <a:bodyPr lIns="0" tIns="0" rIns="0" bIns="0"/>
          <a:lstStyle>
            <a:lvl1pPr>
              <a:defRPr sz="1600" b="0" i="0">
                <a:solidFill>
                  <a:srgbClr val="005F9E"/>
                </a:solidFill>
                <a:latin typeface="Arial MT"/>
                <a:cs typeface="Arial MT"/>
              </a:defRPr>
            </a:lvl1pPr>
          </a:lstStyle>
          <a:p>
            <a:pPr marL="12700">
              <a:lnSpc>
                <a:spcPts val="1864"/>
              </a:lnSpc>
            </a:pPr>
            <a:r>
              <a:rPr spc="-5" dirty="0"/>
              <a:t>ISPE.org/singapore-affiliate</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810125" y="0"/>
            <a:ext cx="9820274" cy="7648956"/>
          </a:xfrm>
          <a:prstGeom prst="rect">
            <a:avLst/>
          </a:prstGeom>
        </p:spPr>
      </p:pic>
      <p:sp>
        <p:nvSpPr>
          <p:cNvPr id="2" name="Holder 2"/>
          <p:cNvSpPr>
            <a:spLocks noGrp="1"/>
          </p:cNvSpPr>
          <p:nvPr>
            <p:ph type="title"/>
          </p:nvPr>
        </p:nvSpPr>
        <p:spPr/>
        <p:txBody>
          <a:bodyPr lIns="0" tIns="0" rIns="0" bIns="0"/>
          <a:lstStyle>
            <a:lvl1pPr>
              <a:defRPr sz="4400" b="1" i="0">
                <a:solidFill>
                  <a:srgbClr val="005F9E"/>
                </a:solidFill>
                <a:latin typeface="Arial"/>
                <a:cs typeface="Arial"/>
              </a:defRPr>
            </a:lvl1pPr>
          </a:lstStyle>
          <a:p>
            <a:endParaRPr/>
          </a:p>
        </p:txBody>
      </p:sp>
      <p:sp>
        <p:nvSpPr>
          <p:cNvPr id="3" name="Holder 3"/>
          <p:cNvSpPr>
            <a:spLocks noGrp="1"/>
          </p:cNvSpPr>
          <p:nvPr>
            <p:ph sz="half" idx="2"/>
          </p:nvPr>
        </p:nvSpPr>
        <p:spPr>
          <a:xfrm>
            <a:off x="731520" y="1892808"/>
            <a:ext cx="6364224"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534656" y="1892808"/>
            <a:ext cx="6364224" cy="543153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600" b="0" i="0">
                <a:solidFill>
                  <a:srgbClr val="005F9E"/>
                </a:solidFill>
                <a:latin typeface="Arial MT"/>
                <a:cs typeface="Arial MT"/>
              </a:defRPr>
            </a:lvl1pPr>
          </a:lstStyle>
          <a:p>
            <a:pPr marL="12700">
              <a:lnSpc>
                <a:spcPts val="1864"/>
              </a:lnSpc>
            </a:pPr>
            <a:r>
              <a:rPr lang="vi-VN" spc="80" dirty="0"/>
              <a:t>Kết Nối Kiến Thức Dược Phẩm</a:t>
            </a:r>
            <a:endParaRPr spc="80" dirty="0"/>
          </a:p>
        </p:txBody>
      </p:sp>
      <p:sp>
        <p:nvSpPr>
          <p:cNvPr id="6" name="Holder 6"/>
          <p:cNvSpPr>
            <a:spLocks noGrp="1"/>
          </p:cNvSpPr>
          <p:nvPr>
            <p:ph type="dt" sz="half" idx="6"/>
          </p:nvPr>
        </p:nvSpPr>
        <p:spPr/>
        <p:txBody>
          <a:bodyPr lIns="0" tIns="0" rIns="0" bIns="0"/>
          <a:lstStyle>
            <a:lvl1pPr>
              <a:defRPr sz="1600" b="0" i="0">
                <a:solidFill>
                  <a:srgbClr val="005F9E"/>
                </a:solidFill>
                <a:latin typeface="Arial MT"/>
                <a:cs typeface="Arial MT"/>
              </a:defRPr>
            </a:lvl1pPr>
          </a:lstStyle>
          <a:p>
            <a:pPr marL="12700">
              <a:lnSpc>
                <a:spcPts val="1864"/>
              </a:lnSpc>
            </a:pPr>
            <a:r>
              <a:rPr spc="-5" dirty="0"/>
              <a:t>ISPE.org/singapore-affiliate</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5F9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600" b="0" i="0">
                <a:solidFill>
                  <a:srgbClr val="005F9E"/>
                </a:solidFill>
                <a:latin typeface="Arial MT"/>
                <a:cs typeface="Arial MT"/>
              </a:defRPr>
            </a:lvl1pPr>
          </a:lstStyle>
          <a:p>
            <a:pPr marL="12700">
              <a:lnSpc>
                <a:spcPts val="1864"/>
              </a:lnSpc>
            </a:pPr>
            <a:r>
              <a:rPr lang="vi-VN" spc="80" dirty="0"/>
              <a:t>Kết Nối Kiến Thức Dược Phẩm</a:t>
            </a:r>
            <a:endParaRPr spc="80" dirty="0"/>
          </a:p>
        </p:txBody>
      </p:sp>
      <p:sp>
        <p:nvSpPr>
          <p:cNvPr id="4" name="Holder 4"/>
          <p:cNvSpPr>
            <a:spLocks noGrp="1"/>
          </p:cNvSpPr>
          <p:nvPr>
            <p:ph type="dt" sz="half" idx="6"/>
          </p:nvPr>
        </p:nvSpPr>
        <p:spPr/>
        <p:txBody>
          <a:bodyPr lIns="0" tIns="0" rIns="0" bIns="0"/>
          <a:lstStyle>
            <a:lvl1pPr>
              <a:defRPr sz="1600" b="0" i="0">
                <a:solidFill>
                  <a:srgbClr val="005F9E"/>
                </a:solidFill>
                <a:latin typeface="Arial MT"/>
                <a:cs typeface="Arial MT"/>
              </a:defRPr>
            </a:lvl1pPr>
          </a:lstStyle>
          <a:p>
            <a:pPr marL="12700">
              <a:lnSpc>
                <a:spcPts val="1864"/>
              </a:lnSpc>
            </a:pPr>
            <a:r>
              <a:rPr spc="-5" dirty="0"/>
              <a:t>ISPE.org/singapore-affiliate</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600" b="0" i="0">
                <a:solidFill>
                  <a:srgbClr val="005F9E"/>
                </a:solidFill>
                <a:latin typeface="Arial MT"/>
                <a:cs typeface="Arial MT"/>
              </a:defRPr>
            </a:lvl1pPr>
          </a:lstStyle>
          <a:p>
            <a:pPr marL="12700">
              <a:lnSpc>
                <a:spcPts val="1864"/>
              </a:lnSpc>
            </a:pPr>
            <a:r>
              <a:rPr lang="vi-VN" spc="80" dirty="0"/>
              <a:t>Kết Nối Kiến Thức Dược Phẩm</a:t>
            </a:r>
            <a:endParaRPr spc="80" dirty="0"/>
          </a:p>
        </p:txBody>
      </p:sp>
      <p:sp>
        <p:nvSpPr>
          <p:cNvPr id="3" name="Holder 3"/>
          <p:cNvSpPr>
            <a:spLocks noGrp="1"/>
          </p:cNvSpPr>
          <p:nvPr>
            <p:ph type="dt" sz="half" idx="6"/>
          </p:nvPr>
        </p:nvSpPr>
        <p:spPr/>
        <p:txBody>
          <a:bodyPr lIns="0" tIns="0" rIns="0" bIns="0"/>
          <a:lstStyle>
            <a:lvl1pPr>
              <a:defRPr sz="1600" b="0" i="0">
                <a:solidFill>
                  <a:srgbClr val="005F9E"/>
                </a:solidFill>
                <a:latin typeface="Arial MT"/>
                <a:cs typeface="Arial MT"/>
              </a:defRPr>
            </a:lvl1pPr>
          </a:lstStyle>
          <a:p>
            <a:pPr marL="12700">
              <a:lnSpc>
                <a:spcPts val="1864"/>
              </a:lnSpc>
            </a:pPr>
            <a:r>
              <a:rPr spc="-5" dirty="0"/>
              <a:t>ISPE.org/singapore-affiliate</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810125" y="0"/>
            <a:ext cx="9820274" cy="7648956"/>
          </a:xfrm>
          <a:prstGeom prst="rect">
            <a:avLst/>
          </a:prstGeom>
        </p:spPr>
      </p:pic>
      <p:sp>
        <p:nvSpPr>
          <p:cNvPr id="17" name="bg object 17"/>
          <p:cNvSpPr/>
          <p:nvPr/>
        </p:nvSpPr>
        <p:spPr>
          <a:xfrm>
            <a:off x="13539215" y="7711440"/>
            <a:ext cx="0" cy="213995"/>
          </a:xfrm>
          <a:custGeom>
            <a:avLst/>
            <a:gdLst/>
            <a:ahLst/>
            <a:cxnLst/>
            <a:rect l="l" t="t" r="r" b="b"/>
            <a:pathLst>
              <a:path h="213995">
                <a:moveTo>
                  <a:pt x="0" y="0"/>
                </a:moveTo>
                <a:lnTo>
                  <a:pt x="0" y="213956"/>
                </a:lnTo>
              </a:path>
            </a:pathLst>
          </a:custGeom>
          <a:ln w="6350">
            <a:solidFill>
              <a:srgbClr val="00BBE7"/>
            </a:solidFill>
          </a:ln>
        </p:spPr>
        <p:txBody>
          <a:bodyPr wrap="square" lIns="0" tIns="0" rIns="0" bIns="0" rtlCol="0"/>
          <a:lstStyle/>
          <a:p>
            <a:endParaRPr/>
          </a:p>
        </p:txBody>
      </p:sp>
      <p:pic>
        <p:nvPicPr>
          <p:cNvPr id="18" name="bg object 18"/>
          <p:cNvPicPr/>
          <p:nvPr/>
        </p:nvPicPr>
        <p:blipFill>
          <a:blip r:embed="rId8" cstate="print"/>
          <a:stretch>
            <a:fillRect/>
          </a:stretch>
        </p:blipFill>
        <p:spPr>
          <a:xfrm>
            <a:off x="446531" y="7586471"/>
            <a:ext cx="2249424" cy="542542"/>
          </a:xfrm>
          <a:prstGeom prst="rect">
            <a:avLst/>
          </a:prstGeom>
        </p:spPr>
      </p:pic>
      <p:sp>
        <p:nvSpPr>
          <p:cNvPr id="2" name="Holder 2"/>
          <p:cNvSpPr>
            <a:spLocks noGrp="1"/>
          </p:cNvSpPr>
          <p:nvPr>
            <p:ph type="title"/>
          </p:nvPr>
        </p:nvSpPr>
        <p:spPr>
          <a:xfrm>
            <a:off x="535940" y="389000"/>
            <a:ext cx="9747885" cy="696594"/>
          </a:xfrm>
          <a:prstGeom prst="rect">
            <a:avLst/>
          </a:prstGeom>
        </p:spPr>
        <p:txBody>
          <a:bodyPr wrap="square" lIns="0" tIns="0" rIns="0" bIns="0">
            <a:spAutoFit/>
          </a:bodyPr>
          <a:lstStyle>
            <a:lvl1pPr>
              <a:defRPr sz="4400" b="1" i="0">
                <a:solidFill>
                  <a:srgbClr val="005F9E"/>
                </a:solidFill>
                <a:latin typeface="Arial"/>
                <a:cs typeface="Arial"/>
              </a:defRPr>
            </a:lvl1pPr>
          </a:lstStyle>
          <a:p>
            <a:endParaRPr/>
          </a:p>
        </p:txBody>
      </p:sp>
      <p:sp>
        <p:nvSpPr>
          <p:cNvPr id="3" name="Holder 3"/>
          <p:cNvSpPr>
            <a:spLocks noGrp="1"/>
          </p:cNvSpPr>
          <p:nvPr>
            <p:ph type="body" idx="1"/>
          </p:nvPr>
        </p:nvSpPr>
        <p:spPr>
          <a:xfrm>
            <a:off x="3122802" y="1792350"/>
            <a:ext cx="8384794" cy="2132329"/>
          </a:xfrm>
          <a:prstGeom prst="rect">
            <a:avLst/>
          </a:prstGeom>
        </p:spPr>
        <p:txBody>
          <a:bodyPr wrap="square" lIns="0" tIns="0" rIns="0" bIns="0">
            <a:spAutoFit/>
          </a:bodyPr>
          <a:lstStyle>
            <a:lvl1pPr>
              <a:defRPr sz="2500" b="0" i="0">
                <a:solidFill>
                  <a:schemeClr val="bg1"/>
                </a:solidFill>
                <a:latin typeface="Arial MT"/>
                <a:cs typeface="Arial MT"/>
              </a:defRPr>
            </a:lvl1pPr>
          </a:lstStyle>
          <a:p>
            <a:endParaRPr/>
          </a:p>
        </p:txBody>
      </p:sp>
      <p:sp>
        <p:nvSpPr>
          <p:cNvPr id="4" name="Holder 4"/>
          <p:cNvSpPr>
            <a:spLocks noGrp="1"/>
          </p:cNvSpPr>
          <p:nvPr>
            <p:ph type="ftr" sz="quarter" idx="5"/>
          </p:nvPr>
        </p:nvSpPr>
        <p:spPr>
          <a:xfrm>
            <a:off x="5245734" y="7716721"/>
            <a:ext cx="3992879" cy="252095"/>
          </a:xfrm>
          <a:prstGeom prst="rect">
            <a:avLst/>
          </a:prstGeom>
        </p:spPr>
        <p:txBody>
          <a:bodyPr wrap="square" lIns="0" tIns="0" rIns="0" bIns="0">
            <a:spAutoFit/>
          </a:bodyPr>
          <a:lstStyle>
            <a:lvl1pPr>
              <a:defRPr sz="1600" b="0" i="0">
                <a:solidFill>
                  <a:srgbClr val="005F9E"/>
                </a:solidFill>
                <a:latin typeface="Arial MT"/>
                <a:cs typeface="Arial MT"/>
              </a:defRPr>
            </a:lvl1pPr>
          </a:lstStyle>
          <a:p>
            <a:pPr marL="12700">
              <a:lnSpc>
                <a:spcPts val="1864"/>
              </a:lnSpc>
            </a:pPr>
            <a:r>
              <a:rPr lang="vi-VN" spc="80" dirty="0"/>
              <a:t>Kết Nối Kiến Thức Dược Phẩm</a:t>
            </a:r>
            <a:endParaRPr spc="80" dirty="0"/>
          </a:p>
        </p:txBody>
      </p:sp>
      <p:sp>
        <p:nvSpPr>
          <p:cNvPr id="5" name="Holder 5"/>
          <p:cNvSpPr>
            <a:spLocks noGrp="1"/>
          </p:cNvSpPr>
          <p:nvPr>
            <p:ph type="dt" sz="half" idx="6"/>
          </p:nvPr>
        </p:nvSpPr>
        <p:spPr>
          <a:xfrm>
            <a:off x="10866881" y="7716721"/>
            <a:ext cx="2494280" cy="252095"/>
          </a:xfrm>
          <a:prstGeom prst="rect">
            <a:avLst/>
          </a:prstGeom>
        </p:spPr>
        <p:txBody>
          <a:bodyPr wrap="square" lIns="0" tIns="0" rIns="0" bIns="0">
            <a:spAutoFit/>
          </a:bodyPr>
          <a:lstStyle>
            <a:lvl1pPr>
              <a:defRPr sz="1600" b="0" i="0">
                <a:solidFill>
                  <a:srgbClr val="005F9E"/>
                </a:solidFill>
                <a:latin typeface="Arial MT"/>
                <a:cs typeface="Arial MT"/>
              </a:defRPr>
            </a:lvl1pPr>
          </a:lstStyle>
          <a:p>
            <a:pPr marL="12700">
              <a:lnSpc>
                <a:spcPts val="1864"/>
              </a:lnSpc>
            </a:pPr>
            <a:r>
              <a:rPr spc="-5" dirty="0"/>
              <a:t>ISPE.org/singapore-affiliate</a:t>
            </a:r>
          </a:p>
        </p:txBody>
      </p:sp>
      <p:sp>
        <p:nvSpPr>
          <p:cNvPr id="6" name="Holder 6"/>
          <p:cNvSpPr>
            <a:spLocks noGrp="1"/>
          </p:cNvSpPr>
          <p:nvPr>
            <p:ph type="sldNum" sz="quarter" idx="7"/>
          </p:nvPr>
        </p:nvSpPr>
        <p:spPr>
          <a:xfrm>
            <a:off x="10533888" y="7653528"/>
            <a:ext cx="3364992" cy="4114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ma.europa.eu/en/docum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tga.gov.au/sites/default/files/g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48400" y="0"/>
            <a:ext cx="8382000" cy="8229596"/>
          </a:xfrm>
          <a:prstGeom prst="rect">
            <a:avLst/>
          </a:prstGeom>
        </p:spPr>
      </p:pic>
      <p:pic>
        <p:nvPicPr>
          <p:cNvPr id="3" name="object 3"/>
          <p:cNvPicPr/>
          <p:nvPr/>
        </p:nvPicPr>
        <p:blipFill>
          <a:blip r:embed="rId3" cstate="print"/>
          <a:stretch>
            <a:fillRect/>
          </a:stretch>
        </p:blipFill>
        <p:spPr>
          <a:xfrm>
            <a:off x="409029" y="197976"/>
            <a:ext cx="3179873" cy="1597008"/>
          </a:xfrm>
          <a:prstGeom prst="rect">
            <a:avLst/>
          </a:prstGeom>
        </p:spPr>
      </p:pic>
      <p:sp>
        <p:nvSpPr>
          <p:cNvPr id="4" name="object 4"/>
          <p:cNvSpPr txBox="1"/>
          <p:nvPr/>
        </p:nvSpPr>
        <p:spPr>
          <a:xfrm>
            <a:off x="893775" y="3279775"/>
            <a:ext cx="8097825" cy="3531223"/>
          </a:xfrm>
          <a:prstGeom prst="rect">
            <a:avLst/>
          </a:prstGeom>
        </p:spPr>
        <p:txBody>
          <a:bodyPr vert="horz" wrap="square" lIns="0" tIns="158750" rIns="0" bIns="0" rtlCol="0">
            <a:spAutoFit/>
          </a:bodyPr>
          <a:lstStyle/>
          <a:p>
            <a:pPr marL="12700" marR="5080">
              <a:lnSpc>
                <a:spcPct val="80000"/>
              </a:lnSpc>
              <a:spcBef>
                <a:spcPts val="1250"/>
              </a:spcBef>
            </a:pPr>
            <a:r>
              <a:rPr lang="en-US" sz="4800" b="1" dirty="0" err="1">
                <a:solidFill>
                  <a:srgbClr val="005F9E"/>
                </a:solidFill>
                <a:latin typeface="Arial"/>
                <a:cs typeface="Arial"/>
              </a:rPr>
              <a:t>Chuẩn</a:t>
            </a:r>
            <a:r>
              <a:rPr lang="en-US" sz="4800" b="1" dirty="0">
                <a:solidFill>
                  <a:srgbClr val="005F9E"/>
                </a:solidFill>
                <a:latin typeface="Arial"/>
                <a:cs typeface="Arial"/>
              </a:rPr>
              <a:t> </a:t>
            </a:r>
            <a:r>
              <a:rPr lang="en-US" sz="4800" b="1" dirty="0" err="1">
                <a:solidFill>
                  <a:srgbClr val="005F9E"/>
                </a:solidFill>
                <a:latin typeface="Arial"/>
                <a:cs typeface="Arial"/>
              </a:rPr>
              <a:t>bị</a:t>
            </a:r>
            <a:r>
              <a:rPr lang="en-US" sz="4800" b="1" dirty="0">
                <a:solidFill>
                  <a:srgbClr val="005F9E"/>
                </a:solidFill>
                <a:latin typeface="Arial"/>
                <a:cs typeface="Arial"/>
              </a:rPr>
              <a:t> </a:t>
            </a:r>
            <a:r>
              <a:rPr lang="en-US" sz="4800" b="1" dirty="0" err="1">
                <a:solidFill>
                  <a:srgbClr val="005F9E"/>
                </a:solidFill>
                <a:latin typeface="Arial"/>
                <a:cs typeface="Arial"/>
              </a:rPr>
              <a:t>cho</a:t>
            </a:r>
            <a:r>
              <a:rPr lang="en-US" sz="4800" b="1" dirty="0">
                <a:solidFill>
                  <a:srgbClr val="005F9E"/>
                </a:solidFill>
                <a:latin typeface="Arial"/>
                <a:cs typeface="Arial"/>
              </a:rPr>
              <a:t> </a:t>
            </a:r>
            <a:r>
              <a:rPr lang="en-US" sz="4800" b="1" dirty="0" err="1">
                <a:solidFill>
                  <a:srgbClr val="005F9E"/>
                </a:solidFill>
                <a:latin typeface="Arial"/>
                <a:cs typeface="Arial"/>
              </a:rPr>
              <a:t>các</a:t>
            </a:r>
            <a:r>
              <a:rPr lang="en-US" sz="4800" b="1" dirty="0">
                <a:solidFill>
                  <a:srgbClr val="005F9E"/>
                </a:solidFill>
                <a:latin typeface="Arial"/>
                <a:cs typeface="Arial"/>
              </a:rPr>
              <a:t> </a:t>
            </a:r>
            <a:r>
              <a:rPr lang="en-US" sz="4800" b="1" dirty="0" err="1">
                <a:solidFill>
                  <a:srgbClr val="005F9E"/>
                </a:solidFill>
                <a:latin typeface="Arial"/>
                <a:cs typeface="Arial"/>
              </a:rPr>
              <a:t>cuộc</a:t>
            </a:r>
            <a:r>
              <a:rPr lang="en-US" sz="4800" b="1" dirty="0">
                <a:solidFill>
                  <a:srgbClr val="005F9E"/>
                </a:solidFill>
                <a:latin typeface="Arial"/>
                <a:cs typeface="Arial"/>
              </a:rPr>
              <a:t> </a:t>
            </a:r>
            <a:r>
              <a:rPr lang="en-US" sz="4800" b="1" dirty="0" err="1">
                <a:solidFill>
                  <a:srgbClr val="005F9E"/>
                </a:solidFill>
                <a:latin typeface="Arial"/>
                <a:cs typeface="Arial"/>
              </a:rPr>
              <a:t>thanh</a:t>
            </a:r>
            <a:r>
              <a:rPr lang="en-US" sz="4800" b="1" dirty="0">
                <a:solidFill>
                  <a:srgbClr val="005F9E"/>
                </a:solidFill>
                <a:latin typeface="Arial"/>
                <a:cs typeface="Arial"/>
              </a:rPr>
              <a:t> </a:t>
            </a:r>
            <a:r>
              <a:rPr lang="en-US" sz="4800" b="1" dirty="0" err="1">
                <a:solidFill>
                  <a:srgbClr val="005F9E"/>
                </a:solidFill>
                <a:latin typeface="Arial"/>
                <a:cs typeface="Arial"/>
              </a:rPr>
              <a:t>tra</a:t>
            </a:r>
            <a:r>
              <a:rPr lang="en-US" sz="4800" b="1" dirty="0">
                <a:solidFill>
                  <a:srgbClr val="005F9E"/>
                </a:solidFill>
                <a:latin typeface="Arial"/>
                <a:cs typeface="Arial"/>
              </a:rPr>
              <a:t> GMP</a:t>
            </a:r>
            <a:endParaRPr sz="4800" dirty="0">
              <a:latin typeface="Arial"/>
              <a:cs typeface="Arial"/>
            </a:endParaRPr>
          </a:p>
          <a:p>
            <a:pPr marL="12700">
              <a:lnSpc>
                <a:spcPts val="2375"/>
              </a:lnSpc>
            </a:pPr>
            <a:r>
              <a:rPr sz="2400" b="1" spc="-5" dirty="0">
                <a:solidFill>
                  <a:srgbClr val="005F9E"/>
                </a:solidFill>
                <a:latin typeface="Arial"/>
                <a:cs typeface="Arial"/>
              </a:rPr>
              <a:t>EU,</a:t>
            </a:r>
            <a:r>
              <a:rPr sz="2400" b="1" spc="-10" dirty="0">
                <a:solidFill>
                  <a:srgbClr val="005F9E"/>
                </a:solidFill>
                <a:latin typeface="Arial"/>
                <a:cs typeface="Arial"/>
              </a:rPr>
              <a:t> </a:t>
            </a:r>
            <a:r>
              <a:rPr sz="2400" b="1" dirty="0">
                <a:solidFill>
                  <a:srgbClr val="005F9E"/>
                </a:solidFill>
                <a:latin typeface="Arial"/>
                <a:cs typeface="Arial"/>
              </a:rPr>
              <a:t>PIC/S</a:t>
            </a:r>
            <a:r>
              <a:rPr sz="2400" b="1" spc="-25" dirty="0">
                <a:solidFill>
                  <a:srgbClr val="005F9E"/>
                </a:solidFill>
                <a:latin typeface="Arial"/>
                <a:cs typeface="Arial"/>
              </a:rPr>
              <a:t> </a:t>
            </a:r>
            <a:r>
              <a:rPr lang="vi-VN" sz="2400" b="1" dirty="0">
                <a:solidFill>
                  <a:srgbClr val="005F9E"/>
                </a:solidFill>
                <a:latin typeface="Arial"/>
                <a:cs typeface="Arial"/>
              </a:rPr>
              <a:t>và các nước SRA khác</a:t>
            </a:r>
            <a:endParaRPr sz="2400" dirty="0">
              <a:latin typeface="Arial"/>
              <a:cs typeface="Arial"/>
            </a:endParaRPr>
          </a:p>
          <a:p>
            <a:pPr>
              <a:lnSpc>
                <a:spcPct val="100000"/>
              </a:lnSpc>
              <a:spcBef>
                <a:spcPts val="20"/>
              </a:spcBef>
            </a:pPr>
            <a:endParaRPr sz="2350" dirty="0">
              <a:latin typeface="Arial"/>
              <a:cs typeface="Arial"/>
            </a:endParaRPr>
          </a:p>
          <a:p>
            <a:pPr marL="12700">
              <a:lnSpc>
                <a:spcPct val="100000"/>
              </a:lnSpc>
            </a:pPr>
            <a:r>
              <a:rPr sz="2400" spc="-5" dirty="0">
                <a:solidFill>
                  <a:srgbClr val="00BBE7"/>
                </a:solidFill>
                <a:latin typeface="Arial MT"/>
                <a:cs typeface="Arial MT"/>
              </a:rPr>
              <a:t>Ashley</a:t>
            </a:r>
            <a:r>
              <a:rPr sz="2400" spc="-25" dirty="0">
                <a:solidFill>
                  <a:srgbClr val="00BBE7"/>
                </a:solidFill>
                <a:latin typeface="Arial MT"/>
                <a:cs typeface="Arial MT"/>
              </a:rPr>
              <a:t> </a:t>
            </a:r>
            <a:r>
              <a:rPr sz="2400" spc="-5" dirty="0">
                <a:solidFill>
                  <a:srgbClr val="00BBE7"/>
                </a:solidFill>
                <a:latin typeface="Arial MT"/>
                <a:cs typeface="Arial MT"/>
              </a:rPr>
              <a:t>Isbel</a:t>
            </a:r>
            <a:endParaRPr sz="2400" dirty="0">
              <a:latin typeface="Arial MT"/>
              <a:cs typeface="Arial MT"/>
            </a:endParaRPr>
          </a:p>
          <a:p>
            <a:pPr marL="12700" marR="1821814">
              <a:lnSpc>
                <a:spcPct val="104200"/>
              </a:lnSpc>
            </a:pPr>
            <a:r>
              <a:rPr lang="en-US" sz="2400" spc="-5" dirty="0" err="1">
                <a:solidFill>
                  <a:srgbClr val="00BBE7"/>
                </a:solidFill>
                <a:latin typeface="Arial MT"/>
                <a:cs typeface="Arial MT"/>
              </a:rPr>
              <a:t>Hội</a:t>
            </a:r>
            <a:r>
              <a:rPr lang="en-US" sz="2400" spc="-5" dirty="0">
                <a:solidFill>
                  <a:srgbClr val="00BBE7"/>
                </a:solidFill>
                <a:latin typeface="Arial MT"/>
                <a:cs typeface="Arial MT"/>
              </a:rPr>
              <a:t> </a:t>
            </a:r>
            <a:r>
              <a:rPr lang="en-US" sz="2400" spc="-5" dirty="0" err="1">
                <a:solidFill>
                  <a:srgbClr val="00BBE7"/>
                </a:solidFill>
                <a:latin typeface="Arial MT"/>
                <a:cs typeface="Arial MT"/>
              </a:rPr>
              <a:t>thảo</a:t>
            </a:r>
            <a:r>
              <a:rPr lang="en-US" sz="2400" spc="-5" dirty="0">
                <a:solidFill>
                  <a:srgbClr val="00BBE7"/>
                </a:solidFill>
                <a:latin typeface="Arial MT"/>
                <a:cs typeface="Arial MT"/>
              </a:rPr>
              <a:t> do </a:t>
            </a:r>
            <a:r>
              <a:rPr sz="2400" spc="-5" dirty="0">
                <a:solidFill>
                  <a:srgbClr val="00BBE7"/>
                </a:solidFill>
                <a:latin typeface="Arial MT"/>
                <a:cs typeface="Arial MT"/>
              </a:rPr>
              <a:t>VNPCA</a:t>
            </a:r>
            <a:r>
              <a:rPr sz="2400" spc="-135" dirty="0">
                <a:solidFill>
                  <a:srgbClr val="00BBE7"/>
                </a:solidFill>
                <a:latin typeface="Arial MT"/>
                <a:cs typeface="Arial MT"/>
              </a:rPr>
              <a:t> </a:t>
            </a:r>
            <a:r>
              <a:rPr sz="2400" dirty="0">
                <a:solidFill>
                  <a:srgbClr val="00BBE7"/>
                </a:solidFill>
                <a:latin typeface="Arial MT"/>
                <a:cs typeface="Arial MT"/>
              </a:rPr>
              <a:t>&amp;</a:t>
            </a:r>
            <a:r>
              <a:rPr sz="2400" spc="-40" dirty="0">
                <a:solidFill>
                  <a:srgbClr val="00BBE7"/>
                </a:solidFill>
                <a:latin typeface="Arial MT"/>
                <a:cs typeface="Arial MT"/>
              </a:rPr>
              <a:t> </a:t>
            </a:r>
            <a:r>
              <a:rPr sz="2400" dirty="0">
                <a:solidFill>
                  <a:srgbClr val="00BBE7"/>
                </a:solidFill>
                <a:latin typeface="Arial MT"/>
                <a:cs typeface="Arial MT"/>
              </a:rPr>
              <a:t>ISPE</a:t>
            </a:r>
            <a:r>
              <a:rPr sz="2400" spc="-35" dirty="0">
                <a:solidFill>
                  <a:srgbClr val="00BBE7"/>
                </a:solidFill>
                <a:latin typeface="Arial MT"/>
                <a:cs typeface="Arial MT"/>
              </a:rPr>
              <a:t> </a:t>
            </a:r>
            <a:r>
              <a:rPr sz="2400" spc="-5" dirty="0">
                <a:solidFill>
                  <a:srgbClr val="00BBE7"/>
                </a:solidFill>
                <a:latin typeface="Arial MT"/>
                <a:cs typeface="Arial MT"/>
              </a:rPr>
              <a:t>Singapore</a:t>
            </a:r>
            <a:r>
              <a:rPr lang="en-US" sz="2400" spc="-5" dirty="0">
                <a:solidFill>
                  <a:srgbClr val="00BBE7"/>
                </a:solidFill>
                <a:latin typeface="Arial MT"/>
                <a:cs typeface="Arial MT"/>
              </a:rPr>
              <a:t> </a:t>
            </a:r>
            <a:r>
              <a:rPr lang="en-US" sz="2400" spc="-5" dirty="0" err="1">
                <a:solidFill>
                  <a:srgbClr val="00BBE7"/>
                </a:solidFill>
                <a:latin typeface="Arial MT"/>
                <a:cs typeface="Arial MT"/>
              </a:rPr>
              <a:t>phối</a:t>
            </a:r>
            <a:r>
              <a:rPr lang="en-US" sz="2400" spc="-5" dirty="0">
                <a:solidFill>
                  <a:srgbClr val="00BBE7"/>
                </a:solidFill>
                <a:latin typeface="Arial MT"/>
                <a:cs typeface="Arial MT"/>
              </a:rPr>
              <a:t> </a:t>
            </a:r>
            <a:r>
              <a:rPr lang="en-US" sz="2400" spc="-5" dirty="0" err="1">
                <a:solidFill>
                  <a:srgbClr val="00BBE7"/>
                </a:solidFill>
                <a:latin typeface="Arial MT"/>
                <a:cs typeface="Arial MT"/>
              </a:rPr>
              <a:t>hợp</a:t>
            </a:r>
            <a:r>
              <a:rPr lang="en-US" sz="2400" spc="-5" dirty="0">
                <a:solidFill>
                  <a:srgbClr val="00BBE7"/>
                </a:solidFill>
                <a:latin typeface="Arial MT"/>
                <a:cs typeface="Arial MT"/>
              </a:rPr>
              <a:t> </a:t>
            </a:r>
            <a:r>
              <a:rPr lang="en-US" sz="2400" spc="-5" dirty="0" err="1">
                <a:solidFill>
                  <a:srgbClr val="00BBE7"/>
                </a:solidFill>
                <a:latin typeface="Arial MT"/>
                <a:cs typeface="Arial MT"/>
              </a:rPr>
              <a:t>tô</a:t>
            </a:r>
            <a:r>
              <a:rPr lang="en-US" sz="2400" spc="-5" dirty="0">
                <a:solidFill>
                  <a:srgbClr val="00BBE7"/>
                </a:solidFill>
                <a:latin typeface="Arial MT"/>
                <a:cs typeface="Arial MT"/>
              </a:rPr>
              <a:t>̉ </a:t>
            </a:r>
            <a:r>
              <a:rPr lang="en-US" sz="2400" spc="-5" dirty="0" err="1">
                <a:solidFill>
                  <a:srgbClr val="00BBE7"/>
                </a:solidFill>
                <a:latin typeface="Arial MT"/>
                <a:cs typeface="Arial MT"/>
              </a:rPr>
              <a:t>chức</a:t>
            </a:r>
            <a:r>
              <a:rPr lang="en-US" sz="2400" spc="-5" dirty="0">
                <a:solidFill>
                  <a:srgbClr val="00BBE7"/>
                </a:solidFill>
                <a:latin typeface="Arial MT"/>
                <a:cs typeface="Arial MT"/>
              </a:rPr>
              <a:t> v </a:t>
            </a:r>
            <a:r>
              <a:rPr sz="2400" spc="-650" dirty="0">
                <a:solidFill>
                  <a:srgbClr val="00BBE7"/>
                </a:solidFill>
                <a:latin typeface="Arial MT"/>
                <a:cs typeface="Arial MT"/>
              </a:rPr>
              <a:t> </a:t>
            </a:r>
            <a:r>
              <a:rPr sz="2400" spc="-5" dirty="0">
                <a:solidFill>
                  <a:srgbClr val="00BBE7"/>
                </a:solidFill>
                <a:latin typeface="Arial MT"/>
                <a:cs typeface="Arial MT"/>
              </a:rPr>
              <a:t>EU</a:t>
            </a:r>
            <a:r>
              <a:rPr sz="2400" spc="-15" dirty="0">
                <a:solidFill>
                  <a:srgbClr val="00BBE7"/>
                </a:solidFill>
                <a:latin typeface="Arial MT"/>
                <a:cs typeface="Arial MT"/>
              </a:rPr>
              <a:t> </a:t>
            </a:r>
            <a:r>
              <a:rPr sz="2400" dirty="0">
                <a:solidFill>
                  <a:srgbClr val="00BBE7"/>
                </a:solidFill>
                <a:latin typeface="Arial MT"/>
                <a:cs typeface="Arial MT"/>
              </a:rPr>
              <a:t>GMP</a:t>
            </a:r>
            <a:endParaRPr sz="2400" dirty="0">
              <a:latin typeface="Arial MT"/>
              <a:cs typeface="Arial MT"/>
            </a:endParaRPr>
          </a:p>
          <a:p>
            <a:pPr marL="12700">
              <a:lnSpc>
                <a:spcPct val="100000"/>
              </a:lnSpc>
              <a:spcBef>
                <a:spcPts val="120"/>
              </a:spcBef>
            </a:pPr>
            <a:r>
              <a:rPr sz="2400" dirty="0">
                <a:solidFill>
                  <a:srgbClr val="00BBE7"/>
                </a:solidFill>
                <a:latin typeface="Arial MT"/>
                <a:cs typeface="Arial MT"/>
              </a:rPr>
              <a:t>14</a:t>
            </a:r>
            <a:r>
              <a:rPr sz="2400" spc="-35" dirty="0">
                <a:solidFill>
                  <a:srgbClr val="00BBE7"/>
                </a:solidFill>
                <a:latin typeface="Arial MT"/>
                <a:cs typeface="Arial MT"/>
              </a:rPr>
              <a:t> </a:t>
            </a:r>
            <a:r>
              <a:rPr sz="2400" dirty="0">
                <a:solidFill>
                  <a:srgbClr val="00BBE7"/>
                </a:solidFill>
                <a:latin typeface="Arial MT"/>
                <a:cs typeface="Arial MT"/>
              </a:rPr>
              <a:t>Dec</a:t>
            </a:r>
            <a:r>
              <a:rPr sz="2400" spc="-25" dirty="0">
                <a:solidFill>
                  <a:srgbClr val="00BBE7"/>
                </a:solidFill>
                <a:latin typeface="Arial MT"/>
                <a:cs typeface="Arial MT"/>
              </a:rPr>
              <a:t> </a:t>
            </a:r>
            <a:r>
              <a:rPr sz="2400" spc="-5" dirty="0">
                <a:solidFill>
                  <a:srgbClr val="00BBE7"/>
                </a:solidFill>
                <a:latin typeface="Arial MT"/>
                <a:cs typeface="Arial MT"/>
              </a:rPr>
              <a:t>2023</a:t>
            </a:r>
            <a:endParaRPr sz="2400" dirty="0">
              <a:latin typeface="Arial MT"/>
              <a:cs typeface="Arial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7084060" cy="689932"/>
          </a:xfrm>
          <a:prstGeom prst="rect">
            <a:avLst/>
          </a:prstGeom>
        </p:spPr>
        <p:txBody>
          <a:bodyPr vert="horz" wrap="square" lIns="0" tIns="12700" rIns="0" bIns="0" rtlCol="0">
            <a:spAutoFit/>
          </a:bodyPr>
          <a:lstStyle/>
          <a:p>
            <a:pPr marL="12700">
              <a:lnSpc>
                <a:spcPct val="100000"/>
              </a:lnSpc>
              <a:spcBef>
                <a:spcPts val="100"/>
              </a:spcBef>
            </a:pPr>
            <a:r>
              <a:rPr lang="en-US" dirty="0" err="1"/>
              <a:t>Đối</a:t>
            </a:r>
            <a:r>
              <a:rPr lang="en-US" dirty="0"/>
              <a:t> </a:t>
            </a:r>
            <a:r>
              <a:rPr lang="en-US" dirty="0" err="1"/>
              <a:t>tượng</a:t>
            </a:r>
            <a:r>
              <a:rPr lang="en-US" dirty="0"/>
              <a:t> </a:t>
            </a:r>
            <a:r>
              <a:rPr lang="en-US" dirty="0" err="1"/>
              <a:t>được</a:t>
            </a:r>
            <a:r>
              <a:rPr lang="en-US" dirty="0"/>
              <a:t> </a:t>
            </a:r>
            <a:r>
              <a:rPr lang="en-US" dirty="0" err="1"/>
              <a:t>kiểm</a:t>
            </a:r>
            <a:r>
              <a:rPr lang="en-US" dirty="0"/>
              <a:t> </a:t>
            </a:r>
            <a:r>
              <a:rPr lang="en-US" dirty="0" err="1"/>
              <a:t>tra</a:t>
            </a:r>
            <a:endParaRPr dirty="0"/>
          </a:p>
        </p:txBody>
      </p:sp>
      <p:sp>
        <p:nvSpPr>
          <p:cNvPr id="3" name="object 3"/>
          <p:cNvSpPr txBox="1"/>
          <p:nvPr/>
        </p:nvSpPr>
        <p:spPr>
          <a:xfrm>
            <a:off x="535940" y="1575971"/>
            <a:ext cx="6169660" cy="1332416"/>
          </a:xfrm>
          <a:prstGeom prst="rect">
            <a:avLst/>
          </a:prstGeom>
        </p:spPr>
        <p:txBody>
          <a:bodyPr vert="horz" wrap="square" lIns="0" tIns="107950" rIns="0" bIns="0" rtlCol="0">
            <a:spAutoFit/>
          </a:bodyPr>
          <a:lstStyle/>
          <a:p>
            <a:pPr marL="109220" indent="-97155">
              <a:lnSpc>
                <a:spcPct val="100000"/>
              </a:lnSpc>
              <a:spcBef>
                <a:spcPts val="850"/>
              </a:spcBef>
              <a:buSzPct val="95348"/>
              <a:buFont typeface="Arial MT"/>
              <a:buChar char="•"/>
              <a:tabLst>
                <a:tab pos="109855" algn="l"/>
              </a:tabLst>
            </a:pPr>
            <a:r>
              <a:rPr lang="en-US" sz="2150" dirty="0" err="1">
                <a:latin typeface="Tahoma"/>
                <a:cs typeface="Tahoma"/>
              </a:rPr>
              <a:t>Phỏng</a:t>
            </a:r>
            <a:r>
              <a:rPr lang="en-US" sz="2150" dirty="0">
                <a:latin typeface="Tahoma"/>
                <a:cs typeface="Tahoma"/>
              </a:rPr>
              <a:t> </a:t>
            </a:r>
            <a:r>
              <a:rPr lang="en-US" sz="2150" dirty="0" err="1">
                <a:latin typeface="Tahoma"/>
                <a:cs typeface="Tahoma"/>
              </a:rPr>
              <a:t>vấn</a:t>
            </a:r>
            <a:endParaRPr lang="en-US" sz="2150" dirty="0">
              <a:latin typeface="Tahoma"/>
              <a:cs typeface="Tahoma"/>
            </a:endParaRPr>
          </a:p>
          <a:p>
            <a:pPr marL="109220" indent="-97155">
              <a:lnSpc>
                <a:spcPct val="100000"/>
              </a:lnSpc>
              <a:spcBef>
                <a:spcPts val="850"/>
              </a:spcBef>
              <a:buSzPct val="95348"/>
              <a:buFont typeface="Arial MT"/>
              <a:buChar char="•"/>
              <a:tabLst>
                <a:tab pos="109855" algn="l"/>
              </a:tabLst>
            </a:pPr>
            <a:r>
              <a:rPr lang="en-US" sz="2150" dirty="0" err="1">
                <a:latin typeface="Tahoma"/>
                <a:cs typeface="Tahoma"/>
              </a:rPr>
              <a:t>Tham</a:t>
            </a:r>
            <a:r>
              <a:rPr lang="en-US" sz="2150" dirty="0">
                <a:latin typeface="Tahoma"/>
                <a:cs typeface="Tahoma"/>
              </a:rPr>
              <a:t> </a:t>
            </a:r>
            <a:r>
              <a:rPr lang="en-US" sz="2150" dirty="0" err="1">
                <a:latin typeface="Tahoma"/>
                <a:cs typeface="Tahoma"/>
              </a:rPr>
              <a:t>quan</a:t>
            </a:r>
            <a:r>
              <a:rPr lang="en-US" sz="2150" dirty="0">
                <a:latin typeface="Tahoma"/>
                <a:cs typeface="Tahoma"/>
              </a:rPr>
              <a:t> </a:t>
            </a:r>
            <a:r>
              <a:rPr lang="en-US" sz="2150" dirty="0" err="1">
                <a:latin typeface="Tahoma"/>
                <a:cs typeface="Tahoma"/>
              </a:rPr>
              <a:t>phòng</a:t>
            </a:r>
            <a:r>
              <a:rPr lang="en-US" sz="2150" dirty="0">
                <a:latin typeface="Tahoma"/>
                <a:cs typeface="Tahoma"/>
              </a:rPr>
              <a:t> ban/</a:t>
            </a:r>
            <a:r>
              <a:rPr lang="en-US" sz="2150" dirty="0" err="1">
                <a:latin typeface="Tahoma"/>
                <a:cs typeface="Tahoma"/>
              </a:rPr>
              <a:t>khu</a:t>
            </a:r>
            <a:r>
              <a:rPr lang="en-US" sz="2150" dirty="0">
                <a:latin typeface="Tahoma"/>
                <a:cs typeface="Tahoma"/>
              </a:rPr>
              <a:t> </a:t>
            </a:r>
            <a:r>
              <a:rPr lang="en-US" sz="2150" dirty="0" err="1">
                <a:latin typeface="Tahoma"/>
                <a:cs typeface="Tahoma"/>
              </a:rPr>
              <a:t>vực</a:t>
            </a:r>
            <a:r>
              <a:rPr lang="en-US" sz="2150" dirty="0">
                <a:latin typeface="Tahoma"/>
                <a:cs typeface="Tahoma"/>
              </a:rPr>
              <a:t> </a:t>
            </a:r>
            <a:r>
              <a:rPr lang="en-US" sz="2150" dirty="0" err="1">
                <a:latin typeface="Tahoma"/>
                <a:cs typeface="Tahoma"/>
              </a:rPr>
              <a:t>làm</a:t>
            </a:r>
            <a:r>
              <a:rPr lang="en-US" sz="2150" dirty="0">
                <a:latin typeface="Tahoma"/>
                <a:cs typeface="Tahoma"/>
              </a:rPr>
              <a:t> </a:t>
            </a:r>
            <a:r>
              <a:rPr lang="en-US" sz="2150" dirty="0" err="1">
                <a:latin typeface="Tahoma"/>
                <a:cs typeface="Tahoma"/>
              </a:rPr>
              <a:t>việc</a:t>
            </a:r>
            <a:endParaRPr lang="en-US" sz="2150" dirty="0">
              <a:latin typeface="Tahoma"/>
              <a:cs typeface="Tahoma"/>
            </a:endParaRPr>
          </a:p>
          <a:p>
            <a:pPr marL="109220" indent="-97155">
              <a:lnSpc>
                <a:spcPct val="100000"/>
              </a:lnSpc>
              <a:spcBef>
                <a:spcPts val="850"/>
              </a:spcBef>
              <a:buSzPct val="95348"/>
              <a:buFont typeface="Arial MT"/>
              <a:buChar char="•"/>
              <a:tabLst>
                <a:tab pos="109855" algn="l"/>
              </a:tabLst>
            </a:pPr>
            <a:r>
              <a:rPr lang="en-US" sz="2150" dirty="0" err="1">
                <a:latin typeface="Tahoma"/>
                <a:cs typeface="Tahoma"/>
              </a:rPr>
              <a:t>Giải</a:t>
            </a:r>
            <a:r>
              <a:rPr lang="en-US" sz="2150" dirty="0">
                <a:latin typeface="Tahoma"/>
                <a:cs typeface="Tahoma"/>
              </a:rPr>
              <a:t> </a:t>
            </a:r>
            <a:r>
              <a:rPr lang="en-US" sz="2150" dirty="0" err="1">
                <a:latin typeface="Tahoma"/>
                <a:cs typeface="Tahoma"/>
              </a:rPr>
              <a:t>thích</a:t>
            </a:r>
            <a:r>
              <a:rPr lang="en-US" sz="2150" dirty="0">
                <a:latin typeface="Tahoma"/>
                <a:cs typeface="Tahoma"/>
              </a:rPr>
              <a:t>/</a:t>
            </a:r>
            <a:r>
              <a:rPr lang="en-US" sz="2150" dirty="0" err="1">
                <a:latin typeface="Tahoma"/>
                <a:cs typeface="Tahoma"/>
              </a:rPr>
              <a:t>trình</a:t>
            </a:r>
            <a:r>
              <a:rPr lang="en-US" sz="2150" dirty="0">
                <a:latin typeface="Tahoma"/>
                <a:cs typeface="Tahoma"/>
              </a:rPr>
              <a:t> </a:t>
            </a:r>
            <a:r>
              <a:rPr lang="en-US" sz="2150" dirty="0" err="1">
                <a:latin typeface="Tahoma"/>
                <a:cs typeface="Tahoma"/>
              </a:rPr>
              <a:t>bày</a:t>
            </a:r>
            <a:r>
              <a:rPr lang="en-US" sz="2150" dirty="0">
                <a:latin typeface="Tahoma"/>
                <a:cs typeface="Tahoma"/>
              </a:rPr>
              <a:t> </a:t>
            </a:r>
            <a:r>
              <a:rPr lang="en-US" sz="2150" dirty="0" err="1">
                <a:latin typeface="Tahoma"/>
                <a:cs typeface="Tahoma"/>
              </a:rPr>
              <a:t>các</a:t>
            </a:r>
            <a:r>
              <a:rPr lang="en-US" sz="2150" dirty="0">
                <a:latin typeface="Tahoma"/>
                <a:cs typeface="Tahoma"/>
              </a:rPr>
              <a:t> </a:t>
            </a:r>
            <a:r>
              <a:rPr lang="en-US" sz="2150" dirty="0" err="1">
                <a:latin typeface="Tahoma"/>
                <a:cs typeface="Tahoma"/>
              </a:rPr>
              <a:t>nhiệm</a:t>
            </a:r>
            <a:r>
              <a:rPr lang="en-US" sz="2150" dirty="0">
                <a:latin typeface="Tahoma"/>
                <a:cs typeface="Tahoma"/>
              </a:rPr>
              <a:t> </a:t>
            </a:r>
            <a:r>
              <a:rPr lang="en-US" sz="2150" dirty="0" err="1">
                <a:latin typeface="Tahoma"/>
                <a:cs typeface="Tahoma"/>
              </a:rPr>
              <a:t>vụ</a:t>
            </a:r>
            <a:r>
              <a:rPr lang="en-US" sz="2150" dirty="0">
                <a:latin typeface="Tahoma"/>
                <a:cs typeface="Tahoma"/>
              </a:rPr>
              <a:t> </a:t>
            </a:r>
            <a:r>
              <a:rPr lang="en-US" sz="2150" dirty="0" err="1">
                <a:latin typeface="Tahoma"/>
                <a:cs typeface="Tahoma"/>
              </a:rPr>
              <a:t>cụ</a:t>
            </a:r>
            <a:r>
              <a:rPr lang="en-US" sz="2150" dirty="0">
                <a:latin typeface="Tahoma"/>
                <a:cs typeface="Tahoma"/>
              </a:rPr>
              <a:t> </a:t>
            </a:r>
            <a:r>
              <a:rPr lang="en-US" sz="2150" dirty="0" err="1">
                <a:latin typeface="Tahoma"/>
                <a:cs typeface="Tahoma"/>
              </a:rPr>
              <a:t>thể</a:t>
            </a:r>
            <a:endParaRPr sz="2150" dirty="0">
              <a:latin typeface="Tahoma"/>
              <a:cs typeface="Tahoma"/>
            </a:endParaRPr>
          </a:p>
        </p:txBody>
      </p:sp>
      <p:pic>
        <p:nvPicPr>
          <p:cNvPr id="4" name="object 4"/>
          <p:cNvPicPr/>
          <p:nvPr/>
        </p:nvPicPr>
        <p:blipFill>
          <a:blip r:embed="rId2" cstate="print"/>
          <a:stretch>
            <a:fillRect/>
          </a:stretch>
        </p:blipFill>
        <p:spPr>
          <a:xfrm>
            <a:off x="9816083" y="1645920"/>
            <a:ext cx="2894076" cy="2938272"/>
          </a:xfrm>
          <a:prstGeom prst="rect">
            <a:avLst/>
          </a:prstGeom>
        </p:spPr>
      </p:pic>
      <p:pic>
        <p:nvPicPr>
          <p:cNvPr id="5" name="object 5"/>
          <p:cNvPicPr/>
          <p:nvPr/>
        </p:nvPicPr>
        <p:blipFill>
          <a:blip r:embed="rId3" cstate="print"/>
          <a:stretch>
            <a:fillRect/>
          </a:stretch>
        </p:blipFill>
        <p:spPr>
          <a:xfrm>
            <a:off x="9855707" y="4649722"/>
            <a:ext cx="2854452" cy="3579874"/>
          </a:xfrm>
          <a:prstGeom prst="rect">
            <a:avLst/>
          </a:prstGeom>
        </p:spPr>
      </p:pic>
      <p:grpSp>
        <p:nvGrpSpPr>
          <p:cNvPr id="6" name="object 6"/>
          <p:cNvGrpSpPr/>
          <p:nvPr/>
        </p:nvGrpSpPr>
        <p:grpSpPr>
          <a:xfrm>
            <a:off x="7261859" y="1645920"/>
            <a:ext cx="2458720" cy="6583680"/>
            <a:chOff x="7261859" y="1645920"/>
            <a:chExt cx="2458720" cy="6583680"/>
          </a:xfrm>
        </p:grpSpPr>
        <p:pic>
          <p:nvPicPr>
            <p:cNvPr id="7" name="object 7"/>
            <p:cNvPicPr/>
            <p:nvPr/>
          </p:nvPicPr>
          <p:blipFill>
            <a:blip r:embed="rId4" cstate="print"/>
            <a:stretch>
              <a:fillRect/>
            </a:stretch>
          </p:blipFill>
          <p:spPr>
            <a:xfrm>
              <a:off x="7261859" y="1645920"/>
              <a:ext cx="2458211" cy="3851148"/>
            </a:xfrm>
            <a:prstGeom prst="rect">
              <a:avLst/>
            </a:prstGeom>
          </p:spPr>
        </p:pic>
        <p:pic>
          <p:nvPicPr>
            <p:cNvPr id="8" name="object 8"/>
            <p:cNvPicPr/>
            <p:nvPr/>
          </p:nvPicPr>
          <p:blipFill>
            <a:blip r:embed="rId5" cstate="print"/>
            <a:stretch>
              <a:fillRect/>
            </a:stretch>
          </p:blipFill>
          <p:spPr>
            <a:xfrm>
              <a:off x="7261859" y="5535167"/>
              <a:ext cx="2458211" cy="2694430"/>
            </a:xfrm>
            <a:prstGeom prst="rect">
              <a:avLst/>
            </a:prstGeom>
          </p:spPr>
        </p:pic>
      </p:gr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8912860" cy="689932"/>
          </a:xfrm>
          <a:prstGeom prst="rect">
            <a:avLst/>
          </a:prstGeom>
        </p:spPr>
        <p:txBody>
          <a:bodyPr vert="horz" wrap="square" lIns="0" tIns="12700" rIns="0" bIns="0" rtlCol="0">
            <a:spAutoFit/>
          </a:bodyPr>
          <a:lstStyle/>
          <a:p>
            <a:pPr marL="12700">
              <a:lnSpc>
                <a:spcPct val="100000"/>
              </a:lnSpc>
              <a:spcBef>
                <a:spcPts val="100"/>
              </a:spcBef>
            </a:pPr>
            <a:r>
              <a:rPr lang="en-US" spc="-5" dirty="0" err="1"/>
              <a:t>Bài</a:t>
            </a:r>
            <a:r>
              <a:rPr lang="en-US" spc="-5" dirty="0"/>
              <a:t> </a:t>
            </a:r>
            <a:r>
              <a:rPr lang="en-US" spc="-5" dirty="0" err="1"/>
              <a:t>trình</a:t>
            </a:r>
            <a:r>
              <a:rPr lang="en-US" spc="-5" dirty="0"/>
              <a:t> </a:t>
            </a:r>
            <a:r>
              <a:rPr lang="en-US" spc="-5" dirty="0" err="1"/>
              <a:t>bày</a:t>
            </a:r>
            <a:r>
              <a:rPr lang="en-US" spc="-5" dirty="0"/>
              <a:t> </a:t>
            </a:r>
            <a:r>
              <a:rPr lang="en-US" spc="-5" dirty="0" err="1"/>
              <a:t>mở</a:t>
            </a:r>
            <a:r>
              <a:rPr lang="en-US" spc="-5" dirty="0"/>
              <a:t> </a:t>
            </a:r>
            <a:r>
              <a:rPr lang="en-US" spc="-5" dirty="0" err="1"/>
              <a:t>đầu</a:t>
            </a:r>
            <a:endParaRPr dirty="0"/>
          </a:p>
        </p:txBody>
      </p:sp>
      <p:grpSp>
        <p:nvGrpSpPr>
          <p:cNvPr id="3" name="object 3"/>
          <p:cNvGrpSpPr/>
          <p:nvPr/>
        </p:nvGrpSpPr>
        <p:grpSpPr>
          <a:xfrm>
            <a:off x="450850" y="1878838"/>
            <a:ext cx="6794500" cy="1016000"/>
            <a:chOff x="450850" y="1878838"/>
            <a:chExt cx="6794500" cy="1016000"/>
          </a:xfrm>
        </p:grpSpPr>
        <p:sp>
          <p:nvSpPr>
            <p:cNvPr id="4" name="object 4"/>
            <p:cNvSpPr/>
            <p:nvPr/>
          </p:nvSpPr>
          <p:spPr>
            <a:xfrm>
              <a:off x="457200" y="1885188"/>
              <a:ext cx="6781800" cy="1003300"/>
            </a:xfrm>
            <a:custGeom>
              <a:avLst/>
              <a:gdLst/>
              <a:ahLst/>
              <a:cxnLst/>
              <a:rect l="l" t="t" r="r" b="b"/>
              <a:pathLst>
                <a:path w="6781800" h="1003300">
                  <a:moveTo>
                    <a:pt x="6614668" y="0"/>
                  </a:moveTo>
                  <a:lnTo>
                    <a:pt x="167131" y="0"/>
                  </a:lnTo>
                  <a:lnTo>
                    <a:pt x="122701" y="5968"/>
                  </a:lnTo>
                  <a:lnTo>
                    <a:pt x="82777" y="22812"/>
                  </a:lnTo>
                  <a:lnTo>
                    <a:pt x="48952" y="48942"/>
                  </a:lnTo>
                  <a:lnTo>
                    <a:pt x="22818" y="82766"/>
                  </a:lnTo>
                  <a:lnTo>
                    <a:pt x="5970" y="122693"/>
                  </a:lnTo>
                  <a:lnTo>
                    <a:pt x="0" y="167132"/>
                  </a:lnTo>
                  <a:lnTo>
                    <a:pt x="0" y="835660"/>
                  </a:lnTo>
                  <a:lnTo>
                    <a:pt x="5970" y="880098"/>
                  </a:lnTo>
                  <a:lnTo>
                    <a:pt x="22818" y="920025"/>
                  </a:lnTo>
                  <a:lnTo>
                    <a:pt x="48952" y="953849"/>
                  </a:lnTo>
                  <a:lnTo>
                    <a:pt x="82777" y="979979"/>
                  </a:lnTo>
                  <a:lnTo>
                    <a:pt x="122701" y="996823"/>
                  </a:lnTo>
                  <a:lnTo>
                    <a:pt x="167131" y="1002791"/>
                  </a:lnTo>
                  <a:lnTo>
                    <a:pt x="6614668" y="1002791"/>
                  </a:lnTo>
                  <a:lnTo>
                    <a:pt x="6659106" y="996823"/>
                  </a:lnTo>
                  <a:lnTo>
                    <a:pt x="6699033" y="979979"/>
                  </a:lnTo>
                  <a:lnTo>
                    <a:pt x="6732857" y="953849"/>
                  </a:lnTo>
                  <a:lnTo>
                    <a:pt x="6758987" y="920025"/>
                  </a:lnTo>
                  <a:lnTo>
                    <a:pt x="6775831" y="880098"/>
                  </a:lnTo>
                  <a:lnTo>
                    <a:pt x="6781800" y="835660"/>
                  </a:lnTo>
                  <a:lnTo>
                    <a:pt x="6781800" y="167132"/>
                  </a:lnTo>
                  <a:lnTo>
                    <a:pt x="6775831" y="122693"/>
                  </a:lnTo>
                  <a:lnTo>
                    <a:pt x="6758987" y="82766"/>
                  </a:lnTo>
                  <a:lnTo>
                    <a:pt x="6732857" y="48942"/>
                  </a:lnTo>
                  <a:lnTo>
                    <a:pt x="6699033" y="22812"/>
                  </a:lnTo>
                  <a:lnTo>
                    <a:pt x="6659106" y="5968"/>
                  </a:lnTo>
                  <a:lnTo>
                    <a:pt x="6614668" y="0"/>
                  </a:lnTo>
                  <a:close/>
                </a:path>
              </a:pathLst>
            </a:custGeom>
            <a:solidFill>
              <a:srgbClr val="005F9E"/>
            </a:solidFill>
          </p:spPr>
          <p:txBody>
            <a:bodyPr wrap="square" lIns="0" tIns="0" rIns="0" bIns="0" rtlCol="0"/>
            <a:lstStyle/>
            <a:p>
              <a:endParaRPr/>
            </a:p>
          </p:txBody>
        </p:sp>
        <p:sp>
          <p:nvSpPr>
            <p:cNvPr id="5" name="object 5"/>
            <p:cNvSpPr/>
            <p:nvPr/>
          </p:nvSpPr>
          <p:spPr>
            <a:xfrm>
              <a:off x="457200" y="1885188"/>
              <a:ext cx="6781800" cy="1003300"/>
            </a:xfrm>
            <a:custGeom>
              <a:avLst/>
              <a:gdLst/>
              <a:ahLst/>
              <a:cxnLst/>
              <a:rect l="l" t="t" r="r" b="b"/>
              <a:pathLst>
                <a:path w="6781800" h="1003300">
                  <a:moveTo>
                    <a:pt x="0" y="167132"/>
                  </a:moveTo>
                  <a:lnTo>
                    <a:pt x="5970" y="122693"/>
                  </a:lnTo>
                  <a:lnTo>
                    <a:pt x="22818" y="82766"/>
                  </a:lnTo>
                  <a:lnTo>
                    <a:pt x="48952" y="48942"/>
                  </a:lnTo>
                  <a:lnTo>
                    <a:pt x="82777" y="22812"/>
                  </a:lnTo>
                  <a:lnTo>
                    <a:pt x="122701" y="5968"/>
                  </a:lnTo>
                  <a:lnTo>
                    <a:pt x="167131" y="0"/>
                  </a:lnTo>
                  <a:lnTo>
                    <a:pt x="6614668" y="0"/>
                  </a:lnTo>
                  <a:lnTo>
                    <a:pt x="6659106" y="5968"/>
                  </a:lnTo>
                  <a:lnTo>
                    <a:pt x="6699033" y="22812"/>
                  </a:lnTo>
                  <a:lnTo>
                    <a:pt x="6732857" y="48942"/>
                  </a:lnTo>
                  <a:lnTo>
                    <a:pt x="6758987" y="82766"/>
                  </a:lnTo>
                  <a:lnTo>
                    <a:pt x="6775831" y="122693"/>
                  </a:lnTo>
                  <a:lnTo>
                    <a:pt x="6781800" y="167132"/>
                  </a:lnTo>
                  <a:lnTo>
                    <a:pt x="6781800" y="835660"/>
                  </a:lnTo>
                  <a:lnTo>
                    <a:pt x="6775831" y="880098"/>
                  </a:lnTo>
                  <a:lnTo>
                    <a:pt x="6758987" y="920025"/>
                  </a:lnTo>
                  <a:lnTo>
                    <a:pt x="6732857" y="953849"/>
                  </a:lnTo>
                  <a:lnTo>
                    <a:pt x="6699033" y="979979"/>
                  </a:lnTo>
                  <a:lnTo>
                    <a:pt x="6659106" y="996823"/>
                  </a:lnTo>
                  <a:lnTo>
                    <a:pt x="6614668" y="1002791"/>
                  </a:lnTo>
                  <a:lnTo>
                    <a:pt x="167131" y="1002791"/>
                  </a:lnTo>
                  <a:lnTo>
                    <a:pt x="122701" y="996823"/>
                  </a:lnTo>
                  <a:lnTo>
                    <a:pt x="82777" y="979979"/>
                  </a:lnTo>
                  <a:lnTo>
                    <a:pt x="48952" y="953849"/>
                  </a:lnTo>
                  <a:lnTo>
                    <a:pt x="22818" y="920025"/>
                  </a:lnTo>
                  <a:lnTo>
                    <a:pt x="5970" y="880098"/>
                  </a:lnTo>
                  <a:lnTo>
                    <a:pt x="0" y="835660"/>
                  </a:lnTo>
                  <a:lnTo>
                    <a:pt x="0" y="167132"/>
                  </a:lnTo>
                  <a:close/>
                </a:path>
              </a:pathLst>
            </a:custGeom>
            <a:ln w="12700">
              <a:solidFill>
                <a:srgbClr val="FFFFFF"/>
              </a:solidFill>
            </a:ln>
          </p:spPr>
          <p:txBody>
            <a:bodyPr wrap="square" lIns="0" tIns="0" rIns="0" bIns="0" rtlCol="0"/>
            <a:lstStyle/>
            <a:p>
              <a:endParaRPr/>
            </a:p>
          </p:txBody>
        </p:sp>
      </p:grpSp>
      <p:grpSp>
        <p:nvGrpSpPr>
          <p:cNvPr id="6" name="object 6"/>
          <p:cNvGrpSpPr/>
          <p:nvPr/>
        </p:nvGrpSpPr>
        <p:grpSpPr>
          <a:xfrm>
            <a:off x="450850" y="2957829"/>
            <a:ext cx="6794500" cy="1016000"/>
            <a:chOff x="450850" y="2957829"/>
            <a:chExt cx="6794500" cy="1016000"/>
          </a:xfrm>
        </p:grpSpPr>
        <p:sp>
          <p:nvSpPr>
            <p:cNvPr id="7" name="object 7"/>
            <p:cNvSpPr/>
            <p:nvPr/>
          </p:nvSpPr>
          <p:spPr>
            <a:xfrm>
              <a:off x="457200" y="2964179"/>
              <a:ext cx="6781800" cy="1003300"/>
            </a:xfrm>
            <a:custGeom>
              <a:avLst/>
              <a:gdLst/>
              <a:ahLst/>
              <a:cxnLst/>
              <a:rect l="l" t="t" r="r" b="b"/>
              <a:pathLst>
                <a:path w="6781800" h="1003300">
                  <a:moveTo>
                    <a:pt x="6614668" y="0"/>
                  </a:moveTo>
                  <a:lnTo>
                    <a:pt x="167131" y="0"/>
                  </a:lnTo>
                  <a:lnTo>
                    <a:pt x="122701" y="5968"/>
                  </a:lnTo>
                  <a:lnTo>
                    <a:pt x="82777" y="22812"/>
                  </a:lnTo>
                  <a:lnTo>
                    <a:pt x="48952" y="48942"/>
                  </a:lnTo>
                  <a:lnTo>
                    <a:pt x="22818" y="82766"/>
                  </a:lnTo>
                  <a:lnTo>
                    <a:pt x="5970" y="122693"/>
                  </a:lnTo>
                  <a:lnTo>
                    <a:pt x="0" y="167132"/>
                  </a:lnTo>
                  <a:lnTo>
                    <a:pt x="0" y="835660"/>
                  </a:lnTo>
                  <a:lnTo>
                    <a:pt x="5970" y="880098"/>
                  </a:lnTo>
                  <a:lnTo>
                    <a:pt x="22818" y="920025"/>
                  </a:lnTo>
                  <a:lnTo>
                    <a:pt x="48952" y="953849"/>
                  </a:lnTo>
                  <a:lnTo>
                    <a:pt x="82777" y="979979"/>
                  </a:lnTo>
                  <a:lnTo>
                    <a:pt x="122701" y="996823"/>
                  </a:lnTo>
                  <a:lnTo>
                    <a:pt x="167131" y="1002792"/>
                  </a:lnTo>
                  <a:lnTo>
                    <a:pt x="6614668" y="1002792"/>
                  </a:lnTo>
                  <a:lnTo>
                    <a:pt x="6659106" y="996823"/>
                  </a:lnTo>
                  <a:lnTo>
                    <a:pt x="6699033" y="979979"/>
                  </a:lnTo>
                  <a:lnTo>
                    <a:pt x="6732857" y="953849"/>
                  </a:lnTo>
                  <a:lnTo>
                    <a:pt x="6758987" y="920025"/>
                  </a:lnTo>
                  <a:lnTo>
                    <a:pt x="6775831" y="880098"/>
                  </a:lnTo>
                  <a:lnTo>
                    <a:pt x="6781800" y="835660"/>
                  </a:lnTo>
                  <a:lnTo>
                    <a:pt x="6781800" y="167132"/>
                  </a:lnTo>
                  <a:lnTo>
                    <a:pt x="6775831" y="122693"/>
                  </a:lnTo>
                  <a:lnTo>
                    <a:pt x="6758987" y="82766"/>
                  </a:lnTo>
                  <a:lnTo>
                    <a:pt x="6732857" y="48942"/>
                  </a:lnTo>
                  <a:lnTo>
                    <a:pt x="6699033" y="22812"/>
                  </a:lnTo>
                  <a:lnTo>
                    <a:pt x="6659106" y="5968"/>
                  </a:lnTo>
                  <a:lnTo>
                    <a:pt x="6614668" y="0"/>
                  </a:lnTo>
                  <a:close/>
                </a:path>
              </a:pathLst>
            </a:custGeom>
            <a:solidFill>
              <a:srgbClr val="005F9E"/>
            </a:solidFill>
          </p:spPr>
          <p:txBody>
            <a:bodyPr wrap="square" lIns="0" tIns="0" rIns="0" bIns="0" rtlCol="0"/>
            <a:lstStyle/>
            <a:p>
              <a:endParaRPr/>
            </a:p>
          </p:txBody>
        </p:sp>
        <p:sp>
          <p:nvSpPr>
            <p:cNvPr id="8" name="object 8"/>
            <p:cNvSpPr/>
            <p:nvPr/>
          </p:nvSpPr>
          <p:spPr>
            <a:xfrm>
              <a:off x="457200" y="2964179"/>
              <a:ext cx="6781800" cy="1003300"/>
            </a:xfrm>
            <a:custGeom>
              <a:avLst/>
              <a:gdLst/>
              <a:ahLst/>
              <a:cxnLst/>
              <a:rect l="l" t="t" r="r" b="b"/>
              <a:pathLst>
                <a:path w="6781800" h="1003300">
                  <a:moveTo>
                    <a:pt x="0" y="167132"/>
                  </a:moveTo>
                  <a:lnTo>
                    <a:pt x="5970" y="122693"/>
                  </a:lnTo>
                  <a:lnTo>
                    <a:pt x="22818" y="82766"/>
                  </a:lnTo>
                  <a:lnTo>
                    <a:pt x="48952" y="48942"/>
                  </a:lnTo>
                  <a:lnTo>
                    <a:pt x="82777" y="22812"/>
                  </a:lnTo>
                  <a:lnTo>
                    <a:pt x="122701" y="5968"/>
                  </a:lnTo>
                  <a:lnTo>
                    <a:pt x="167131" y="0"/>
                  </a:lnTo>
                  <a:lnTo>
                    <a:pt x="6614668" y="0"/>
                  </a:lnTo>
                  <a:lnTo>
                    <a:pt x="6659106" y="5968"/>
                  </a:lnTo>
                  <a:lnTo>
                    <a:pt x="6699033" y="22812"/>
                  </a:lnTo>
                  <a:lnTo>
                    <a:pt x="6732857" y="48942"/>
                  </a:lnTo>
                  <a:lnTo>
                    <a:pt x="6758987" y="82766"/>
                  </a:lnTo>
                  <a:lnTo>
                    <a:pt x="6775831" y="122693"/>
                  </a:lnTo>
                  <a:lnTo>
                    <a:pt x="6781800" y="167132"/>
                  </a:lnTo>
                  <a:lnTo>
                    <a:pt x="6781800" y="835660"/>
                  </a:lnTo>
                  <a:lnTo>
                    <a:pt x="6775831" y="880098"/>
                  </a:lnTo>
                  <a:lnTo>
                    <a:pt x="6758987" y="920025"/>
                  </a:lnTo>
                  <a:lnTo>
                    <a:pt x="6732857" y="953849"/>
                  </a:lnTo>
                  <a:lnTo>
                    <a:pt x="6699033" y="979979"/>
                  </a:lnTo>
                  <a:lnTo>
                    <a:pt x="6659106" y="996823"/>
                  </a:lnTo>
                  <a:lnTo>
                    <a:pt x="6614668" y="1002792"/>
                  </a:lnTo>
                  <a:lnTo>
                    <a:pt x="167131" y="1002792"/>
                  </a:lnTo>
                  <a:lnTo>
                    <a:pt x="122701" y="996823"/>
                  </a:lnTo>
                  <a:lnTo>
                    <a:pt x="82777" y="979979"/>
                  </a:lnTo>
                  <a:lnTo>
                    <a:pt x="48952" y="953849"/>
                  </a:lnTo>
                  <a:lnTo>
                    <a:pt x="22818" y="920025"/>
                  </a:lnTo>
                  <a:lnTo>
                    <a:pt x="5970" y="880098"/>
                  </a:lnTo>
                  <a:lnTo>
                    <a:pt x="0" y="835660"/>
                  </a:lnTo>
                  <a:lnTo>
                    <a:pt x="0" y="167132"/>
                  </a:lnTo>
                  <a:close/>
                </a:path>
              </a:pathLst>
            </a:custGeom>
            <a:ln w="12700">
              <a:solidFill>
                <a:srgbClr val="FFFFFF"/>
              </a:solidFill>
            </a:ln>
          </p:spPr>
          <p:txBody>
            <a:bodyPr wrap="square" lIns="0" tIns="0" rIns="0" bIns="0" rtlCol="0"/>
            <a:lstStyle/>
            <a:p>
              <a:endParaRPr/>
            </a:p>
          </p:txBody>
        </p:sp>
      </p:grpSp>
      <p:grpSp>
        <p:nvGrpSpPr>
          <p:cNvPr id="9" name="object 9"/>
          <p:cNvGrpSpPr/>
          <p:nvPr/>
        </p:nvGrpSpPr>
        <p:grpSpPr>
          <a:xfrm>
            <a:off x="450850" y="4035297"/>
            <a:ext cx="6794500" cy="1017269"/>
            <a:chOff x="450850" y="4035297"/>
            <a:chExt cx="6794500" cy="1017269"/>
          </a:xfrm>
        </p:grpSpPr>
        <p:sp>
          <p:nvSpPr>
            <p:cNvPr id="10" name="object 10"/>
            <p:cNvSpPr/>
            <p:nvPr/>
          </p:nvSpPr>
          <p:spPr>
            <a:xfrm>
              <a:off x="457200" y="4041647"/>
              <a:ext cx="6781800" cy="1004569"/>
            </a:xfrm>
            <a:custGeom>
              <a:avLst/>
              <a:gdLst/>
              <a:ahLst/>
              <a:cxnLst/>
              <a:rect l="l" t="t" r="r" b="b"/>
              <a:pathLst>
                <a:path w="6781800" h="1004570">
                  <a:moveTo>
                    <a:pt x="6614414" y="0"/>
                  </a:moveTo>
                  <a:lnTo>
                    <a:pt x="167386" y="0"/>
                  </a:lnTo>
                  <a:lnTo>
                    <a:pt x="122888" y="5978"/>
                  </a:lnTo>
                  <a:lnTo>
                    <a:pt x="82903" y="22850"/>
                  </a:lnTo>
                  <a:lnTo>
                    <a:pt x="49026" y="49022"/>
                  </a:lnTo>
                  <a:lnTo>
                    <a:pt x="22853" y="82898"/>
                  </a:lnTo>
                  <a:lnTo>
                    <a:pt x="5979" y="122884"/>
                  </a:lnTo>
                  <a:lnTo>
                    <a:pt x="0" y="167386"/>
                  </a:lnTo>
                  <a:lnTo>
                    <a:pt x="0" y="836929"/>
                  </a:lnTo>
                  <a:lnTo>
                    <a:pt x="5979" y="881431"/>
                  </a:lnTo>
                  <a:lnTo>
                    <a:pt x="22853" y="921417"/>
                  </a:lnTo>
                  <a:lnTo>
                    <a:pt x="49026" y="955294"/>
                  </a:lnTo>
                  <a:lnTo>
                    <a:pt x="82903" y="981465"/>
                  </a:lnTo>
                  <a:lnTo>
                    <a:pt x="122888" y="998337"/>
                  </a:lnTo>
                  <a:lnTo>
                    <a:pt x="167386" y="1004315"/>
                  </a:lnTo>
                  <a:lnTo>
                    <a:pt x="6614414" y="1004315"/>
                  </a:lnTo>
                  <a:lnTo>
                    <a:pt x="6658915" y="998337"/>
                  </a:lnTo>
                  <a:lnTo>
                    <a:pt x="6698901" y="981465"/>
                  </a:lnTo>
                  <a:lnTo>
                    <a:pt x="6732778" y="955294"/>
                  </a:lnTo>
                  <a:lnTo>
                    <a:pt x="6758949" y="921417"/>
                  </a:lnTo>
                  <a:lnTo>
                    <a:pt x="6775821" y="881431"/>
                  </a:lnTo>
                  <a:lnTo>
                    <a:pt x="6781800" y="836929"/>
                  </a:lnTo>
                  <a:lnTo>
                    <a:pt x="6781800" y="167386"/>
                  </a:lnTo>
                  <a:lnTo>
                    <a:pt x="6775821" y="122884"/>
                  </a:lnTo>
                  <a:lnTo>
                    <a:pt x="6758949" y="82898"/>
                  </a:lnTo>
                  <a:lnTo>
                    <a:pt x="6732778" y="49022"/>
                  </a:lnTo>
                  <a:lnTo>
                    <a:pt x="6698901" y="22850"/>
                  </a:lnTo>
                  <a:lnTo>
                    <a:pt x="6658915" y="5978"/>
                  </a:lnTo>
                  <a:lnTo>
                    <a:pt x="6614414" y="0"/>
                  </a:lnTo>
                  <a:close/>
                </a:path>
              </a:pathLst>
            </a:custGeom>
            <a:solidFill>
              <a:srgbClr val="005F9E"/>
            </a:solidFill>
          </p:spPr>
          <p:txBody>
            <a:bodyPr wrap="square" lIns="0" tIns="0" rIns="0" bIns="0" rtlCol="0"/>
            <a:lstStyle/>
            <a:p>
              <a:endParaRPr/>
            </a:p>
          </p:txBody>
        </p:sp>
        <p:sp>
          <p:nvSpPr>
            <p:cNvPr id="11" name="object 11"/>
            <p:cNvSpPr/>
            <p:nvPr/>
          </p:nvSpPr>
          <p:spPr>
            <a:xfrm>
              <a:off x="457200" y="4041647"/>
              <a:ext cx="6781800" cy="1004569"/>
            </a:xfrm>
            <a:custGeom>
              <a:avLst/>
              <a:gdLst/>
              <a:ahLst/>
              <a:cxnLst/>
              <a:rect l="l" t="t" r="r" b="b"/>
              <a:pathLst>
                <a:path w="6781800" h="1004570">
                  <a:moveTo>
                    <a:pt x="0" y="167386"/>
                  </a:moveTo>
                  <a:lnTo>
                    <a:pt x="5979" y="122884"/>
                  </a:lnTo>
                  <a:lnTo>
                    <a:pt x="22853" y="82898"/>
                  </a:lnTo>
                  <a:lnTo>
                    <a:pt x="49026" y="49022"/>
                  </a:lnTo>
                  <a:lnTo>
                    <a:pt x="82903" y="22850"/>
                  </a:lnTo>
                  <a:lnTo>
                    <a:pt x="122888" y="5978"/>
                  </a:lnTo>
                  <a:lnTo>
                    <a:pt x="167386" y="0"/>
                  </a:lnTo>
                  <a:lnTo>
                    <a:pt x="6614414" y="0"/>
                  </a:lnTo>
                  <a:lnTo>
                    <a:pt x="6658915" y="5978"/>
                  </a:lnTo>
                  <a:lnTo>
                    <a:pt x="6698901" y="22850"/>
                  </a:lnTo>
                  <a:lnTo>
                    <a:pt x="6732778" y="49022"/>
                  </a:lnTo>
                  <a:lnTo>
                    <a:pt x="6758949" y="82898"/>
                  </a:lnTo>
                  <a:lnTo>
                    <a:pt x="6775821" y="122884"/>
                  </a:lnTo>
                  <a:lnTo>
                    <a:pt x="6781800" y="167386"/>
                  </a:lnTo>
                  <a:lnTo>
                    <a:pt x="6781800" y="836929"/>
                  </a:lnTo>
                  <a:lnTo>
                    <a:pt x="6775821" y="881431"/>
                  </a:lnTo>
                  <a:lnTo>
                    <a:pt x="6758949" y="921417"/>
                  </a:lnTo>
                  <a:lnTo>
                    <a:pt x="6732778" y="955294"/>
                  </a:lnTo>
                  <a:lnTo>
                    <a:pt x="6698901" y="981465"/>
                  </a:lnTo>
                  <a:lnTo>
                    <a:pt x="6658915" y="998337"/>
                  </a:lnTo>
                  <a:lnTo>
                    <a:pt x="6614414" y="1004315"/>
                  </a:lnTo>
                  <a:lnTo>
                    <a:pt x="167386" y="1004315"/>
                  </a:lnTo>
                  <a:lnTo>
                    <a:pt x="122888" y="998337"/>
                  </a:lnTo>
                  <a:lnTo>
                    <a:pt x="82903" y="981465"/>
                  </a:lnTo>
                  <a:lnTo>
                    <a:pt x="49026" y="955294"/>
                  </a:lnTo>
                  <a:lnTo>
                    <a:pt x="22853" y="921417"/>
                  </a:lnTo>
                  <a:lnTo>
                    <a:pt x="5979" y="881431"/>
                  </a:lnTo>
                  <a:lnTo>
                    <a:pt x="0" y="836929"/>
                  </a:lnTo>
                  <a:lnTo>
                    <a:pt x="0" y="167386"/>
                  </a:lnTo>
                  <a:close/>
                </a:path>
              </a:pathLst>
            </a:custGeom>
            <a:ln w="12700">
              <a:solidFill>
                <a:srgbClr val="FFFFFF"/>
              </a:solidFill>
            </a:ln>
          </p:spPr>
          <p:txBody>
            <a:bodyPr wrap="square" lIns="0" tIns="0" rIns="0" bIns="0" rtlCol="0"/>
            <a:lstStyle/>
            <a:p>
              <a:endParaRPr/>
            </a:p>
          </p:txBody>
        </p:sp>
      </p:grpSp>
      <p:grpSp>
        <p:nvGrpSpPr>
          <p:cNvPr id="12" name="object 12"/>
          <p:cNvGrpSpPr/>
          <p:nvPr/>
        </p:nvGrpSpPr>
        <p:grpSpPr>
          <a:xfrm>
            <a:off x="450850" y="5114290"/>
            <a:ext cx="6794500" cy="1017269"/>
            <a:chOff x="450850" y="5114290"/>
            <a:chExt cx="6794500" cy="1017269"/>
          </a:xfrm>
        </p:grpSpPr>
        <p:sp>
          <p:nvSpPr>
            <p:cNvPr id="13" name="object 13"/>
            <p:cNvSpPr/>
            <p:nvPr/>
          </p:nvSpPr>
          <p:spPr>
            <a:xfrm>
              <a:off x="457200" y="5120640"/>
              <a:ext cx="6781800" cy="1004569"/>
            </a:xfrm>
            <a:custGeom>
              <a:avLst/>
              <a:gdLst/>
              <a:ahLst/>
              <a:cxnLst/>
              <a:rect l="l" t="t" r="r" b="b"/>
              <a:pathLst>
                <a:path w="6781800" h="1004570">
                  <a:moveTo>
                    <a:pt x="6614414" y="0"/>
                  </a:moveTo>
                  <a:lnTo>
                    <a:pt x="167386" y="0"/>
                  </a:lnTo>
                  <a:lnTo>
                    <a:pt x="122888" y="5978"/>
                  </a:lnTo>
                  <a:lnTo>
                    <a:pt x="82903" y="22850"/>
                  </a:lnTo>
                  <a:lnTo>
                    <a:pt x="49026" y="49021"/>
                  </a:lnTo>
                  <a:lnTo>
                    <a:pt x="22853" y="82898"/>
                  </a:lnTo>
                  <a:lnTo>
                    <a:pt x="5979" y="122884"/>
                  </a:lnTo>
                  <a:lnTo>
                    <a:pt x="0" y="167386"/>
                  </a:lnTo>
                  <a:lnTo>
                    <a:pt x="0" y="836930"/>
                  </a:lnTo>
                  <a:lnTo>
                    <a:pt x="5979" y="881431"/>
                  </a:lnTo>
                  <a:lnTo>
                    <a:pt x="22853" y="921417"/>
                  </a:lnTo>
                  <a:lnTo>
                    <a:pt x="49026" y="955294"/>
                  </a:lnTo>
                  <a:lnTo>
                    <a:pt x="82903" y="981465"/>
                  </a:lnTo>
                  <a:lnTo>
                    <a:pt x="122888" y="998337"/>
                  </a:lnTo>
                  <a:lnTo>
                    <a:pt x="167386" y="1004316"/>
                  </a:lnTo>
                  <a:lnTo>
                    <a:pt x="6614414" y="1004316"/>
                  </a:lnTo>
                  <a:lnTo>
                    <a:pt x="6658915" y="998337"/>
                  </a:lnTo>
                  <a:lnTo>
                    <a:pt x="6698901" y="981465"/>
                  </a:lnTo>
                  <a:lnTo>
                    <a:pt x="6732778" y="955294"/>
                  </a:lnTo>
                  <a:lnTo>
                    <a:pt x="6758949" y="921417"/>
                  </a:lnTo>
                  <a:lnTo>
                    <a:pt x="6775821" y="881431"/>
                  </a:lnTo>
                  <a:lnTo>
                    <a:pt x="6781800" y="836930"/>
                  </a:lnTo>
                  <a:lnTo>
                    <a:pt x="6781800" y="167386"/>
                  </a:lnTo>
                  <a:lnTo>
                    <a:pt x="6775821" y="122884"/>
                  </a:lnTo>
                  <a:lnTo>
                    <a:pt x="6758949" y="82898"/>
                  </a:lnTo>
                  <a:lnTo>
                    <a:pt x="6732778" y="49022"/>
                  </a:lnTo>
                  <a:lnTo>
                    <a:pt x="6698901" y="22850"/>
                  </a:lnTo>
                  <a:lnTo>
                    <a:pt x="6658915" y="5978"/>
                  </a:lnTo>
                  <a:lnTo>
                    <a:pt x="6614414" y="0"/>
                  </a:lnTo>
                  <a:close/>
                </a:path>
              </a:pathLst>
            </a:custGeom>
            <a:solidFill>
              <a:srgbClr val="005F9E"/>
            </a:solidFill>
          </p:spPr>
          <p:txBody>
            <a:bodyPr wrap="square" lIns="0" tIns="0" rIns="0" bIns="0" rtlCol="0"/>
            <a:lstStyle/>
            <a:p>
              <a:endParaRPr/>
            </a:p>
          </p:txBody>
        </p:sp>
        <p:sp>
          <p:nvSpPr>
            <p:cNvPr id="14" name="object 14"/>
            <p:cNvSpPr/>
            <p:nvPr/>
          </p:nvSpPr>
          <p:spPr>
            <a:xfrm>
              <a:off x="457200" y="5120640"/>
              <a:ext cx="6781800" cy="1004569"/>
            </a:xfrm>
            <a:custGeom>
              <a:avLst/>
              <a:gdLst/>
              <a:ahLst/>
              <a:cxnLst/>
              <a:rect l="l" t="t" r="r" b="b"/>
              <a:pathLst>
                <a:path w="6781800" h="1004570">
                  <a:moveTo>
                    <a:pt x="0" y="167386"/>
                  </a:moveTo>
                  <a:lnTo>
                    <a:pt x="5979" y="122884"/>
                  </a:lnTo>
                  <a:lnTo>
                    <a:pt x="22853" y="82898"/>
                  </a:lnTo>
                  <a:lnTo>
                    <a:pt x="49026" y="49021"/>
                  </a:lnTo>
                  <a:lnTo>
                    <a:pt x="82903" y="22850"/>
                  </a:lnTo>
                  <a:lnTo>
                    <a:pt x="122888" y="5978"/>
                  </a:lnTo>
                  <a:lnTo>
                    <a:pt x="167386" y="0"/>
                  </a:lnTo>
                  <a:lnTo>
                    <a:pt x="6614414" y="0"/>
                  </a:lnTo>
                  <a:lnTo>
                    <a:pt x="6658915" y="5978"/>
                  </a:lnTo>
                  <a:lnTo>
                    <a:pt x="6698901" y="22850"/>
                  </a:lnTo>
                  <a:lnTo>
                    <a:pt x="6732778" y="49022"/>
                  </a:lnTo>
                  <a:lnTo>
                    <a:pt x="6758949" y="82898"/>
                  </a:lnTo>
                  <a:lnTo>
                    <a:pt x="6775821" y="122884"/>
                  </a:lnTo>
                  <a:lnTo>
                    <a:pt x="6781800" y="167386"/>
                  </a:lnTo>
                  <a:lnTo>
                    <a:pt x="6781800" y="836930"/>
                  </a:lnTo>
                  <a:lnTo>
                    <a:pt x="6775821" y="881431"/>
                  </a:lnTo>
                  <a:lnTo>
                    <a:pt x="6758949" y="921417"/>
                  </a:lnTo>
                  <a:lnTo>
                    <a:pt x="6732778" y="955294"/>
                  </a:lnTo>
                  <a:lnTo>
                    <a:pt x="6698901" y="981465"/>
                  </a:lnTo>
                  <a:lnTo>
                    <a:pt x="6658915" y="998337"/>
                  </a:lnTo>
                  <a:lnTo>
                    <a:pt x="6614414" y="1004316"/>
                  </a:lnTo>
                  <a:lnTo>
                    <a:pt x="167386" y="1004316"/>
                  </a:lnTo>
                  <a:lnTo>
                    <a:pt x="122888" y="998337"/>
                  </a:lnTo>
                  <a:lnTo>
                    <a:pt x="82903" y="981465"/>
                  </a:lnTo>
                  <a:lnTo>
                    <a:pt x="49026" y="955294"/>
                  </a:lnTo>
                  <a:lnTo>
                    <a:pt x="22853" y="921417"/>
                  </a:lnTo>
                  <a:lnTo>
                    <a:pt x="5979" y="881431"/>
                  </a:lnTo>
                  <a:lnTo>
                    <a:pt x="0" y="836930"/>
                  </a:lnTo>
                  <a:lnTo>
                    <a:pt x="0" y="167386"/>
                  </a:lnTo>
                  <a:close/>
                </a:path>
              </a:pathLst>
            </a:custGeom>
            <a:ln w="12699">
              <a:solidFill>
                <a:srgbClr val="FFFFFF"/>
              </a:solidFill>
            </a:ln>
          </p:spPr>
          <p:txBody>
            <a:bodyPr wrap="square" lIns="0" tIns="0" rIns="0" bIns="0" rtlCol="0"/>
            <a:lstStyle/>
            <a:p>
              <a:endParaRPr/>
            </a:p>
          </p:txBody>
        </p:sp>
      </p:grpSp>
      <p:grpSp>
        <p:nvGrpSpPr>
          <p:cNvPr id="15" name="object 15"/>
          <p:cNvGrpSpPr/>
          <p:nvPr/>
        </p:nvGrpSpPr>
        <p:grpSpPr>
          <a:xfrm>
            <a:off x="450850" y="6193282"/>
            <a:ext cx="6794500" cy="1017269"/>
            <a:chOff x="450850" y="6193282"/>
            <a:chExt cx="6794500" cy="1017269"/>
          </a:xfrm>
        </p:grpSpPr>
        <p:sp>
          <p:nvSpPr>
            <p:cNvPr id="16" name="object 16"/>
            <p:cNvSpPr/>
            <p:nvPr/>
          </p:nvSpPr>
          <p:spPr>
            <a:xfrm>
              <a:off x="457200" y="6199632"/>
              <a:ext cx="6781800" cy="1004569"/>
            </a:xfrm>
            <a:custGeom>
              <a:avLst/>
              <a:gdLst/>
              <a:ahLst/>
              <a:cxnLst/>
              <a:rect l="l" t="t" r="r" b="b"/>
              <a:pathLst>
                <a:path w="6781800" h="1004570">
                  <a:moveTo>
                    <a:pt x="6614414" y="0"/>
                  </a:moveTo>
                  <a:lnTo>
                    <a:pt x="167386" y="0"/>
                  </a:lnTo>
                  <a:lnTo>
                    <a:pt x="122888" y="5978"/>
                  </a:lnTo>
                  <a:lnTo>
                    <a:pt x="82903" y="22850"/>
                  </a:lnTo>
                  <a:lnTo>
                    <a:pt x="49026" y="49022"/>
                  </a:lnTo>
                  <a:lnTo>
                    <a:pt x="22853" y="82898"/>
                  </a:lnTo>
                  <a:lnTo>
                    <a:pt x="5979" y="122884"/>
                  </a:lnTo>
                  <a:lnTo>
                    <a:pt x="0" y="167386"/>
                  </a:lnTo>
                  <a:lnTo>
                    <a:pt x="0" y="836930"/>
                  </a:lnTo>
                  <a:lnTo>
                    <a:pt x="5979" y="881427"/>
                  </a:lnTo>
                  <a:lnTo>
                    <a:pt x="22853" y="921412"/>
                  </a:lnTo>
                  <a:lnTo>
                    <a:pt x="49026" y="955289"/>
                  </a:lnTo>
                  <a:lnTo>
                    <a:pt x="82903" y="981462"/>
                  </a:lnTo>
                  <a:lnTo>
                    <a:pt x="122888" y="998336"/>
                  </a:lnTo>
                  <a:lnTo>
                    <a:pt x="167386" y="1004316"/>
                  </a:lnTo>
                  <a:lnTo>
                    <a:pt x="6614414" y="1004316"/>
                  </a:lnTo>
                  <a:lnTo>
                    <a:pt x="6658915" y="998336"/>
                  </a:lnTo>
                  <a:lnTo>
                    <a:pt x="6698901" y="981462"/>
                  </a:lnTo>
                  <a:lnTo>
                    <a:pt x="6732778" y="955289"/>
                  </a:lnTo>
                  <a:lnTo>
                    <a:pt x="6758949" y="921412"/>
                  </a:lnTo>
                  <a:lnTo>
                    <a:pt x="6775821" y="881427"/>
                  </a:lnTo>
                  <a:lnTo>
                    <a:pt x="6781800" y="836930"/>
                  </a:lnTo>
                  <a:lnTo>
                    <a:pt x="6781800" y="167386"/>
                  </a:lnTo>
                  <a:lnTo>
                    <a:pt x="6775821" y="122884"/>
                  </a:lnTo>
                  <a:lnTo>
                    <a:pt x="6758949" y="82898"/>
                  </a:lnTo>
                  <a:lnTo>
                    <a:pt x="6732778" y="49022"/>
                  </a:lnTo>
                  <a:lnTo>
                    <a:pt x="6698901" y="22850"/>
                  </a:lnTo>
                  <a:lnTo>
                    <a:pt x="6658915" y="5978"/>
                  </a:lnTo>
                  <a:lnTo>
                    <a:pt x="6614414" y="0"/>
                  </a:lnTo>
                  <a:close/>
                </a:path>
              </a:pathLst>
            </a:custGeom>
            <a:solidFill>
              <a:srgbClr val="005F9E"/>
            </a:solidFill>
          </p:spPr>
          <p:txBody>
            <a:bodyPr wrap="square" lIns="0" tIns="0" rIns="0" bIns="0" rtlCol="0"/>
            <a:lstStyle/>
            <a:p>
              <a:endParaRPr/>
            </a:p>
          </p:txBody>
        </p:sp>
        <p:sp>
          <p:nvSpPr>
            <p:cNvPr id="17" name="object 17"/>
            <p:cNvSpPr/>
            <p:nvPr/>
          </p:nvSpPr>
          <p:spPr>
            <a:xfrm>
              <a:off x="457200" y="6199632"/>
              <a:ext cx="6781800" cy="1004569"/>
            </a:xfrm>
            <a:custGeom>
              <a:avLst/>
              <a:gdLst/>
              <a:ahLst/>
              <a:cxnLst/>
              <a:rect l="l" t="t" r="r" b="b"/>
              <a:pathLst>
                <a:path w="6781800" h="1004570">
                  <a:moveTo>
                    <a:pt x="0" y="167386"/>
                  </a:moveTo>
                  <a:lnTo>
                    <a:pt x="5979" y="122884"/>
                  </a:lnTo>
                  <a:lnTo>
                    <a:pt x="22853" y="82898"/>
                  </a:lnTo>
                  <a:lnTo>
                    <a:pt x="49026" y="49022"/>
                  </a:lnTo>
                  <a:lnTo>
                    <a:pt x="82903" y="22850"/>
                  </a:lnTo>
                  <a:lnTo>
                    <a:pt x="122888" y="5978"/>
                  </a:lnTo>
                  <a:lnTo>
                    <a:pt x="167386" y="0"/>
                  </a:lnTo>
                  <a:lnTo>
                    <a:pt x="6614414" y="0"/>
                  </a:lnTo>
                  <a:lnTo>
                    <a:pt x="6658915" y="5978"/>
                  </a:lnTo>
                  <a:lnTo>
                    <a:pt x="6698901" y="22850"/>
                  </a:lnTo>
                  <a:lnTo>
                    <a:pt x="6732778" y="49022"/>
                  </a:lnTo>
                  <a:lnTo>
                    <a:pt x="6758949" y="82898"/>
                  </a:lnTo>
                  <a:lnTo>
                    <a:pt x="6775821" y="122884"/>
                  </a:lnTo>
                  <a:lnTo>
                    <a:pt x="6781800" y="167386"/>
                  </a:lnTo>
                  <a:lnTo>
                    <a:pt x="6781800" y="836930"/>
                  </a:lnTo>
                  <a:lnTo>
                    <a:pt x="6775821" y="881427"/>
                  </a:lnTo>
                  <a:lnTo>
                    <a:pt x="6758949" y="921412"/>
                  </a:lnTo>
                  <a:lnTo>
                    <a:pt x="6732778" y="955289"/>
                  </a:lnTo>
                  <a:lnTo>
                    <a:pt x="6698901" y="981462"/>
                  </a:lnTo>
                  <a:lnTo>
                    <a:pt x="6658915" y="998336"/>
                  </a:lnTo>
                  <a:lnTo>
                    <a:pt x="6614414" y="1004316"/>
                  </a:lnTo>
                  <a:lnTo>
                    <a:pt x="167386" y="1004316"/>
                  </a:lnTo>
                  <a:lnTo>
                    <a:pt x="122888" y="998336"/>
                  </a:lnTo>
                  <a:lnTo>
                    <a:pt x="82903" y="981462"/>
                  </a:lnTo>
                  <a:lnTo>
                    <a:pt x="49026" y="955289"/>
                  </a:lnTo>
                  <a:lnTo>
                    <a:pt x="22853" y="921412"/>
                  </a:lnTo>
                  <a:lnTo>
                    <a:pt x="5979" y="881427"/>
                  </a:lnTo>
                  <a:lnTo>
                    <a:pt x="0" y="836930"/>
                  </a:lnTo>
                  <a:lnTo>
                    <a:pt x="0" y="167386"/>
                  </a:lnTo>
                  <a:close/>
                </a:path>
              </a:pathLst>
            </a:custGeom>
            <a:ln w="12699">
              <a:solidFill>
                <a:srgbClr val="FFFFFF"/>
              </a:solidFill>
            </a:ln>
          </p:spPr>
          <p:txBody>
            <a:bodyPr wrap="square" lIns="0" tIns="0" rIns="0" bIns="0" rtlCol="0"/>
            <a:lstStyle/>
            <a:p>
              <a:endParaRPr/>
            </a:p>
          </p:txBody>
        </p:sp>
      </p:grpSp>
      <p:sp>
        <p:nvSpPr>
          <p:cNvPr id="18" name="object 18"/>
          <p:cNvSpPr txBox="1"/>
          <p:nvPr/>
        </p:nvSpPr>
        <p:spPr>
          <a:xfrm>
            <a:off x="592632" y="1973326"/>
            <a:ext cx="6439535" cy="5062924"/>
          </a:xfrm>
          <a:prstGeom prst="rect">
            <a:avLst/>
          </a:prstGeom>
        </p:spPr>
        <p:txBody>
          <a:bodyPr vert="horz" wrap="square" lIns="0" tIns="68580" rIns="0" bIns="0" rtlCol="0">
            <a:spAutoFit/>
          </a:bodyPr>
          <a:lstStyle/>
          <a:p>
            <a:pPr marL="12700" marR="5080">
              <a:lnSpc>
                <a:spcPts val="2700"/>
              </a:lnSpc>
              <a:spcBef>
                <a:spcPts val="540"/>
              </a:spcBef>
            </a:pPr>
            <a:r>
              <a:rPr lang="en-US" sz="2600" dirty="0" err="1">
                <a:solidFill>
                  <a:srgbClr val="FFFFFF"/>
                </a:solidFill>
                <a:latin typeface="Arial MT"/>
                <a:cs typeface="Arial MT"/>
              </a:rPr>
              <a:t>Chuẩn</a:t>
            </a:r>
            <a:r>
              <a:rPr lang="en-US" sz="2600" dirty="0">
                <a:solidFill>
                  <a:srgbClr val="FFFFFF"/>
                </a:solidFill>
                <a:latin typeface="Arial MT"/>
                <a:cs typeface="Arial MT"/>
              </a:rPr>
              <a:t> </a:t>
            </a:r>
            <a:r>
              <a:rPr lang="en-US" sz="2600" dirty="0" err="1">
                <a:solidFill>
                  <a:srgbClr val="FFFFFF"/>
                </a:solidFill>
                <a:latin typeface="Arial MT"/>
                <a:cs typeface="Arial MT"/>
              </a:rPr>
              <a:t>bị</a:t>
            </a:r>
            <a:r>
              <a:rPr lang="en-US" sz="2600" dirty="0">
                <a:solidFill>
                  <a:srgbClr val="FFFFFF"/>
                </a:solidFill>
                <a:latin typeface="Arial MT"/>
                <a:cs typeface="Arial MT"/>
              </a:rPr>
              <a:t> </a:t>
            </a:r>
            <a:r>
              <a:rPr lang="en-US" sz="2600" dirty="0" err="1">
                <a:solidFill>
                  <a:srgbClr val="FFFFFF"/>
                </a:solidFill>
                <a:latin typeface="Arial MT"/>
                <a:cs typeface="Arial MT"/>
              </a:rPr>
              <a:t>bài</a:t>
            </a:r>
            <a:r>
              <a:rPr lang="en-US" sz="2600" dirty="0">
                <a:solidFill>
                  <a:srgbClr val="FFFFFF"/>
                </a:solidFill>
                <a:latin typeface="Arial MT"/>
                <a:cs typeface="Arial MT"/>
              </a:rPr>
              <a:t> </a:t>
            </a:r>
            <a:r>
              <a:rPr lang="en-US" sz="2600" dirty="0" err="1">
                <a:solidFill>
                  <a:srgbClr val="FFFFFF"/>
                </a:solidFill>
                <a:latin typeface="Arial MT"/>
                <a:cs typeface="Arial MT"/>
              </a:rPr>
              <a:t>trình</a:t>
            </a:r>
            <a:r>
              <a:rPr lang="en-US" sz="2600" dirty="0">
                <a:solidFill>
                  <a:srgbClr val="FFFFFF"/>
                </a:solidFill>
                <a:latin typeface="Arial MT"/>
                <a:cs typeface="Arial MT"/>
              </a:rPr>
              <a:t> </a:t>
            </a:r>
            <a:r>
              <a:rPr lang="en-US" sz="2600" dirty="0" err="1">
                <a:solidFill>
                  <a:srgbClr val="FFFFFF"/>
                </a:solidFill>
                <a:latin typeface="Arial MT"/>
                <a:cs typeface="Arial MT"/>
              </a:rPr>
              <a:t>bày</a:t>
            </a:r>
            <a:r>
              <a:rPr lang="en-US" sz="2600" dirty="0">
                <a:solidFill>
                  <a:srgbClr val="FFFFFF"/>
                </a:solidFill>
                <a:latin typeface="Arial MT"/>
                <a:cs typeface="Arial MT"/>
              </a:rPr>
              <a:t> </a:t>
            </a:r>
            <a:r>
              <a:rPr lang="en-US" sz="2600" dirty="0" err="1">
                <a:solidFill>
                  <a:srgbClr val="FFFFFF"/>
                </a:solidFill>
                <a:latin typeface="Arial MT"/>
                <a:cs typeface="Arial MT"/>
              </a:rPr>
              <a:t>khai</a:t>
            </a:r>
            <a:r>
              <a:rPr lang="en-US" sz="2600" dirty="0">
                <a:solidFill>
                  <a:srgbClr val="FFFFFF"/>
                </a:solidFill>
                <a:latin typeface="Arial MT"/>
                <a:cs typeface="Arial MT"/>
              </a:rPr>
              <a:t> </a:t>
            </a:r>
            <a:r>
              <a:rPr lang="en-US" sz="2600" dirty="0" err="1">
                <a:solidFill>
                  <a:srgbClr val="FFFFFF"/>
                </a:solidFill>
                <a:latin typeface="Arial MT"/>
                <a:cs typeface="Arial MT"/>
              </a:rPr>
              <a:t>mạc</a:t>
            </a:r>
            <a:r>
              <a:rPr lang="en-US" sz="2600" dirty="0">
                <a:solidFill>
                  <a:srgbClr val="FFFFFF"/>
                </a:solidFill>
                <a:latin typeface="Arial MT"/>
                <a:cs typeface="Arial MT"/>
              </a:rPr>
              <a:t> </a:t>
            </a:r>
            <a:r>
              <a:rPr lang="en-US" sz="2600" dirty="0" err="1">
                <a:solidFill>
                  <a:srgbClr val="FFFFFF"/>
                </a:solidFill>
                <a:latin typeface="Arial MT"/>
                <a:cs typeface="Arial MT"/>
              </a:rPr>
              <a:t>cập</a:t>
            </a:r>
            <a:r>
              <a:rPr lang="en-US" sz="2600" dirty="0">
                <a:solidFill>
                  <a:srgbClr val="FFFFFF"/>
                </a:solidFill>
                <a:latin typeface="Arial MT"/>
                <a:cs typeface="Arial MT"/>
              </a:rPr>
              <a:t> </a:t>
            </a:r>
            <a:r>
              <a:rPr lang="en-US" sz="2600" dirty="0" err="1">
                <a:solidFill>
                  <a:srgbClr val="FFFFFF"/>
                </a:solidFill>
                <a:latin typeface="Arial MT"/>
                <a:cs typeface="Arial MT"/>
              </a:rPr>
              <a:t>nhật</a:t>
            </a:r>
            <a:r>
              <a:rPr lang="en-US" sz="2600" dirty="0">
                <a:solidFill>
                  <a:srgbClr val="FFFFFF"/>
                </a:solidFill>
                <a:latin typeface="Arial MT"/>
                <a:cs typeface="Arial MT"/>
              </a:rPr>
              <a:t> </a:t>
            </a:r>
            <a:r>
              <a:rPr lang="en-US" sz="2600" dirty="0" err="1">
                <a:solidFill>
                  <a:srgbClr val="FFFFFF"/>
                </a:solidFill>
                <a:latin typeface="Arial MT"/>
                <a:cs typeface="Arial MT"/>
              </a:rPr>
              <a:t>để</a:t>
            </a:r>
            <a:r>
              <a:rPr lang="en-US" sz="2600" dirty="0">
                <a:solidFill>
                  <a:srgbClr val="FFFFFF"/>
                </a:solidFill>
                <a:latin typeface="Arial MT"/>
                <a:cs typeface="Arial MT"/>
              </a:rPr>
              <a:t> </a:t>
            </a:r>
            <a:r>
              <a:rPr lang="en-US" sz="2600" dirty="0" err="1">
                <a:solidFill>
                  <a:srgbClr val="FFFFFF"/>
                </a:solidFill>
                <a:latin typeface="Arial MT"/>
                <a:cs typeface="Arial MT"/>
              </a:rPr>
              <a:t>cung</a:t>
            </a:r>
            <a:r>
              <a:rPr lang="en-US" sz="2600" dirty="0">
                <a:solidFill>
                  <a:srgbClr val="FFFFFF"/>
                </a:solidFill>
                <a:latin typeface="Arial MT"/>
                <a:cs typeface="Arial MT"/>
              </a:rPr>
              <a:t> </a:t>
            </a:r>
            <a:r>
              <a:rPr lang="en-US" sz="2600" dirty="0" err="1">
                <a:solidFill>
                  <a:srgbClr val="FFFFFF"/>
                </a:solidFill>
                <a:latin typeface="Arial MT"/>
                <a:cs typeface="Arial MT"/>
              </a:rPr>
              <a:t>cấp</a:t>
            </a:r>
            <a:r>
              <a:rPr lang="en-US" sz="2600" dirty="0">
                <a:solidFill>
                  <a:srgbClr val="FFFFFF"/>
                </a:solidFill>
                <a:latin typeface="Arial MT"/>
                <a:cs typeface="Arial MT"/>
              </a:rPr>
              <a:t> </a:t>
            </a:r>
            <a:r>
              <a:rPr lang="en-US" sz="2600" dirty="0" err="1">
                <a:solidFill>
                  <a:srgbClr val="FFFFFF"/>
                </a:solidFill>
                <a:latin typeface="Arial MT"/>
                <a:cs typeface="Arial MT"/>
              </a:rPr>
              <a:t>thông</a:t>
            </a:r>
            <a:r>
              <a:rPr lang="en-US" sz="2600" dirty="0">
                <a:solidFill>
                  <a:srgbClr val="FFFFFF"/>
                </a:solidFill>
                <a:latin typeface="Arial MT"/>
                <a:cs typeface="Arial MT"/>
              </a:rPr>
              <a:t> tin </a:t>
            </a:r>
            <a:r>
              <a:rPr lang="en-US" sz="2600" dirty="0" err="1">
                <a:solidFill>
                  <a:srgbClr val="FFFFFF"/>
                </a:solidFill>
                <a:latin typeface="Arial MT"/>
                <a:cs typeface="Arial MT"/>
              </a:rPr>
              <a:t>tổng</a:t>
            </a:r>
            <a:r>
              <a:rPr lang="en-US" sz="2600" dirty="0">
                <a:solidFill>
                  <a:srgbClr val="FFFFFF"/>
                </a:solidFill>
                <a:latin typeface="Arial MT"/>
                <a:cs typeface="Arial MT"/>
              </a:rPr>
              <a:t> </a:t>
            </a:r>
            <a:r>
              <a:rPr lang="en-US" sz="2600" dirty="0" err="1">
                <a:solidFill>
                  <a:srgbClr val="FFFFFF"/>
                </a:solidFill>
                <a:latin typeface="Arial MT"/>
                <a:cs typeface="Arial MT"/>
              </a:rPr>
              <a:t>quan</a:t>
            </a:r>
            <a:r>
              <a:rPr lang="en-US" sz="2600" dirty="0">
                <a:solidFill>
                  <a:srgbClr val="FFFFFF"/>
                </a:solidFill>
                <a:latin typeface="Arial MT"/>
                <a:cs typeface="Arial MT"/>
              </a:rPr>
              <a:t> </a:t>
            </a:r>
            <a:r>
              <a:rPr lang="en-US" sz="2600" dirty="0" err="1">
                <a:solidFill>
                  <a:srgbClr val="FFFFFF"/>
                </a:solidFill>
                <a:latin typeface="Arial MT"/>
                <a:cs typeface="Arial MT"/>
              </a:rPr>
              <a:t>về</a:t>
            </a:r>
            <a:r>
              <a:rPr lang="en-US" sz="2600" dirty="0">
                <a:solidFill>
                  <a:srgbClr val="FFFFFF"/>
                </a:solidFill>
                <a:latin typeface="Arial MT"/>
                <a:cs typeface="Arial MT"/>
              </a:rPr>
              <a:t> </a:t>
            </a:r>
            <a:r>
              <a:rPr lang="en-US" sz="2600" dirty="0" err="1">
                <a:solidFill>
                  <a:srgbClr val="FFFFFF"/>
                </a:solidFill>
                <a:latin typeface="Arial MT"/>
                <a:cs typeface="Arial MT"/>
              </a:rPr>
              <a:t>công</a:t>
            </a:r>
            <a:r>
              <a:rPr lang="en-US" sz="2600" dirty="0">
                <a:solidFill>
                  <a:srgbClr val="FFFFFF"/>
                </a:solidFill>
                <a:latin typeface="Arial MT"/>
                <a:cs typeface="Arial MT"/>
              </a:rPr>
              <a:t> ty</a:t>
            </a:r>
          </a:p>
          <a:p>
            <a:pPr marL="12700" marR="5080">
              <a:lnSpc>
                <a:spcPts val="2700"/>
              </a:lnSpc>
              <a:spcBef>
                <a:spcPts val="540"/>
              </a:spcBef>
            </a:pPr>
            <a:endParaRPr sz="3450" dirty="0">
              <a:latin typeface="Arial MT"/>
              <a:cs typeface="Arial MT"/>
            </a:endParaRPr>
          </a:p>
          <a:p>
            <a:pPr marL="12700">
              <a:lnSpc>
                <a:spcPct val="100000"/>
              </a:lnSpc>
            </a:pPr>
            <a:r>
              <a:rPr lang="vi-VN" sz="2600" dirty="0">
                <a:solidFill>
                  <a:srgbClr val="FFFFFF"/>
                </a:solidFill>
                <a:latin typeface="Arial MT"/>
                <a:cs typeface="Arial MT"/>
              </a:rPr>
              <a:t>Bao gồm sơ đồ tổ chức</a:t>
            </a:r>
            <a:endParaRPr sz="2600" dirty="0">
              <a:latin typeface="Arial MT"/>
              <a:cs typeface="Arial MT"/>
            </a:endParaRPr>
          </a:p>
          <a:p>
            <a:pPr>
              <a:lnSpc>
                <a:spcPct val="100000"/>
              </a:lnSpc>
            </a:pPr>
            <a:endParaRPr sz="2900" dirty="0">
              <a:latin typeface="Arial MT"/>
              <a:cs typeface="Arial MT"/>
            </a:endParaRPr>
          </a:p>
          <a:p>
            <a:pPr marL="12700">
              <a:lnSpc>
                <a:spcPct val="100000"/>
              </a:lnSpc>
              <a:spcBef>
                <a:spcPts val="2039"/>
              </a:spcBef>
            </a:pPr>
            <a:r>
              <a:rPr lang="vi-VN" sz="2600" dirty="0">
                <a:solidFill>
                  <a:srgbClr val="FFFFFF"/>
                </a:solidFill>
                <a:latin typeface="Arial MT"/>
                <a:cs typeface="Arial MT"/>
              </a:rPr>
              <a:t>Sơ đồ bố trí mặt bằng cơ sở</a:t>
            </a:r>
            <a:endParaRPr sz="2600" dirty="0">
              <a:latin typeface="Arial MT"/>
              <a:cs typeface="Arial MT"/>
            </a:endParaRPr>
          </a:p>
          <a:p>
            <a:pPr>
              <a:lnSpc>
                <a:spcPct val="100000"/>
              </a:lnSpc>
            </a:pPr>
            <a:endParaRPr sz="2900" dirty="0">
              <a:latin typeface="Arial MT"/>
              <a:cs typeface="Arial MT"/>
            </a:endParaRPr>
          </a:p>
          <a:p>
            <a:pPr marL="12700">
              <a:lnSpc>
                <a:spcPct val="100000"/>
              </a:lnSpc>
              <a:spcBef>
                <a:spcPts val="2045"/>
              </a:spcBef>
            </a:pPr>
            <a:r>
              <a:rPr lang="en-US" sz="2600" dirty="0" err="1">
                <a:solidFill>
                  <a:srgbClr val="FFFFFF"/>
                </a:solidFill>
                <a:latin typeface="Arial MT"/>
                <a:cs typeface="Arial MT"/>
              </a:rPr>
              <a:t>Danh</a:t>
            </a:r>
            <a:r>
              <a:rPr lang="en-US" sz="2600" dirty="0">
                <a:solidFill>
                  <a:srgbClr val="FFFFFF"/>
                </a:solidFill>
                <a:latin typeface="Arial MT"/>
                <a:cs typeface="Arial MT"/>
              </a:rPr>
              <a:t> </a:t>
            </a:r>
            <a:r>
              <a:rPr lang="en-US" sz="2600" dirty="0" err="1">
                <a:solidFill>
                  <a:srgbClr val="FFFFFF"/>
                </a:solidFill>
                <a:latin typeface="Arial MT"/>
                <a:cs typeface="Arial MT"/>
              </a:rPr>
              <a:t>sách</a:t>
            </a:r>
            <a:r>
              <a:rPr lang="en-US" sz="2600" dirty="0">
                <a:solidFill>
                  <a:srgbClr val="FFFFFF"/>
                </a:solidFill>
                <a:latin typeface="Arial MT"/>
                <a:cs typeface="Arial MT"/>
              </a:rPr>
              <a:t> </a:t>
            </a:r>
            <a:r>
              <a:rPr lang="en-US" sz="2600" dirty="0" err="1">
                <a:solidFill>
                  <a:srgbClr val="FFFFFF"/>
                </a:solidFill>
                <a:latin typeface="Arial MT"/>
                <a:cs typeface="Arial MT"/>
              </a:rPr>
              <a:t>sản</a:t>
            </a:r>
            <a:r>
              <a:rPr lang="en-US" sz="2600" dirty="0">
                <a:solidFill>
                  <a:srgbClr val="FFFFFF"/>
                </a:solidFill>
                <a:latin typeface="Arial MT"/>
                <a:cs typeface="Arial MT"/>
              </a:rPr>
              <a:t> </a:t>
            </a:r>
            <a:r>
              <a:rPr lang="en-US" sz="2600" dirty="0" err="1">
                <a:solidFill>
                  <a:srgbClr val="FFFFFF"/>
                </a:solidFill>
                <a:latin typeface="Arial MT"/>
                <a:cs typeface="Arial MT"/>
              </a:rPr>
              <a:t>phẩm</a:t>
            </a:r>
            <a:r>
              <a:rPr lang="en-US" sz="2600" dirty="0">
                <a:solidFill>
                  <a:srgbClr val="FFFFFF"/>
                </a:solidFill>
                <a:latin typeface="Arial MT"/>
                <a:cs typeface="Arial MT"/>
              </a:rPr>
              <a:t> </a:t>
            </a:r>
            <a:r>
              <a:rPr lang="en-US" sz="2600" dirty="0" err="1">
                <a:solidFill>
                  <a:srgbClr val="FFFFFF"/>
                </a:solidFill>
                <a:latin typeface="Arial MT"/>
                <a:cs typeface="Arial MT"/>
              </a:rPr>
              <a:t>được</a:t>
            </a:r>
            <a:r>
              <a:rPr lang="en-US" sz="2600" dirty="0">
                <a:solidFill>
                  <a:srgbClr val="FFFFFF"/>
                </a:solidFill>
                <a:latin typeface="Arial MT"/>
                <a:cs typeface="Arial MT"/>
              </a:rPr>
              <a:t> </a:t>
            </a:r>
            <a:r>
              <a:rPr lang="en-US" sz="2600" dirty="0" err="1">
                <a:solidFill>
                  <a:srgbClr val="FFFFFF"/>
                </a:solidFill>
                <a:latin typeface="Arial MT"/>
                <a:cs typeface="Arial MT"/>
              </a:rPr>
              <a:t>sản</a:t>
            </a:r>
            <a:r>
              <a:rPr lang="en-US" sz="2600" dirty="0">
                <a:solidFill>
                  <a:srgbClr val="FFFFFF"/>
                </a:solidFill>
                <a:latin typeface="Arial MT"/>
                <a:cs typeface="Arial MT"/>
              </a:rPr>
              <a:t> </a:t>
            </a:r>
            <a:r>
              <a:rPr lang="en-US" sz="2600" dirty="0" err="1">
                <a:solidFill>
                  <a:srgbClr val="FFFFFF"/>
                </a:solidFill>
                <a:latin typeface="Arial MT"/>
                <a:cs typeface="Arial MT"/>
              </a:rPr>
              <a:t>xuất</a:t>
            </a:r>
            <a:endParaRPr sz="2600" dirty="0">
              <a:latin typeface="Arial MT"/>
              <a:cs typeface="Arial MT"/>
            </a:endParaRPr>
          </a:p>
          <a:p>
            <a:pPr>
              <a:lnSpc>
                <a:spcPct val="100000"/>
              </a:lnSpc>
              <a:spcBef>
                <a:spcPts val="40"/>
              </a:spcBef>
            </a:pPr>
            <a:endParaRPr sz="3850" dirty="0">
              <a:latin typeface="Arial MT"/>
              <a:cs typeface="Arial MT"/>
            </a:endParaRPr>
          </a:p>
          <a:p>
            <a:pPr marL="12700" marR="691515">
              <a:lnSpc>
                <a:spcPts val="2700"/>
              </a:lnSpc>
            </a:pPr>
            <a:r>
              <a:rPr lang="vi-VN" sz="2600" dirty="0">
                <a:solidFill>
                  <a:srgbClr val="FFFFFF"/>
                </a:solidFill>
                <a:latin typeface="Arial MT"/>
                <a:cs typeface="Arial MT"/>
              </a:rPr>
              <a:t>Bất cứ điều gì khác có thể được quan tâm hoặc có liên quan</a:t>
            </a:r>
            <a:endParaRPr sz="2600" dirty="0">
              <a:latin typeface="Arial MT"/>
              <a:cs typeface="Arial MT"/>
            </a:endParaRPr>
          </a:p>
        </p:txBody>
      </p:sp>
      <p:pic>
        <p:nvPicPr>
          <p:cNvPr id="19" name="object 19"/>
          <p:cNvPicPr/>
          <p:nvPr/>
        </p:nvPicPr>
        <p:blipFill>
          <a:blip r:embed="rId2" cstate="print"/>
          <a:stretch>
            <a:fillRect/>
          </a:stretch>
        </p:blipFill>
        <p:spPr>
          <a:xfrm>
            <a:off x="8075676" y="1676400"/>
            <a:ext cx="5413247" cy="5736336"/>
          </a:xfrm>
          <a:prstGeom prst="rect">
            <a:avLst/>
          </a:prstGeom>
        </p:spPr>
      </p:pic>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7044055" cy="696595"/>
          </a:xfrm>
          <a:prstGeom prst="rect">
            <a:avLst/>
          </a:prstGeom>
        </p:spPr>
        <p:txBody>
          <a:bodyPr vert="horz" wrap="square" lIns="0" tIns="12700" rIns="0" bIns="0" rtlCol="0">
            <a:spAutoFit/>
          </a:bodyPr>
          <a:lstStyle/>
          <a:p>
            <a:pPr marL="12700">
              <a:lnSpc>
                <a:spcPct val="100000"/>
              </a:lnSpc>
              <a:spcBef>
                <a:spcPts val="100"/>
              </a:spcBef>
            </a:pPr>
            <a:r>
              <a:rPr lang="en-US" dirty="0" err="1"/>
              <a:t>Chuẩn</a:t>
            </a:r>
            <a:r>
              <a:rPr lang="en-US" dirty="0"/>
              <a:t> </a:t>
            </a:r>
            <a:r>
              <a:rPr lang="en-US" dirty="0" err="1"/>
              <a:t>bị</a:t>
            </a:r>
            <a:r>
              <a:rPr lang="en-US" dirty="0"/>
              <a:t> “</a:t>
            </a:r>
            <a:r>
              <a:rPr lang="en-US" dirty="0" err="1"/>
              <a:t>Tiền</a:t>
            </a:r>
            <a:r>
              <a:rPr lang="en-US" dirty="0"/>
              <a:t> </a:t>
            </a:r>
            <a:r>
              <a:rPr lang="en-US" dirty="0" err="1"/>
              <a:t>phòng</a:t>
            </a:r>
            <a:r>
              <a:rPr lang="en-US" dirty="0"/>
              <a:t>”</a:t>
            </a:r>
            <a:endParaRPr dirty="0"/>
          </a:p>
        </p:txBody>
      </p:sp>
      <p:sp>
        <p:nvSpPr>
          <p:cNvPr id="3" name="object 3"/>
          <p:cNvSpPr/>
          <p:nvPr/>
        </p:nvSpPr>
        <p:spPr>
          <a:xfrm>
            <a:off x="457200" y="1676400"/>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4" name="object 4"/>
          <p:cNvSpPr/>
          <p:nvPr/>
        </p:nvSpPr>
        <p:spPr>
          <a:xfrm>
            <a:off x="457200" y="2496311"/>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5" name="object 5"/>
          <p:cNvSpPr/>
          <p:nvPr/>
        </p:nvSpPr>
        <p:spPr>
          <a:xfrm>
            <a:off x="457200" y="3314700"/>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6" name="object 6"/>
          <p:cNvSpPr/>
          <p:nvPr/>
        </p:nvSpPr>
        <p:spPr>
          <a:xfrm>
            <a:off x="457200" y="4134611"/>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7" name="object 7"/>
          <p:cNvSpPr/>
          <p:nvPr/>
        </p:nvSpPr>
        <p:spPr>
          <a:xfrm>
            <a:off x="457200" y="4954523"/>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8" name="object 8"/>
          <p:cNvSpPr/>
          <p:nvPr/>
        </p:nvSpPr>
        <p:spPr>
          <a:xfrm>
            <a:off x="457200" y="5772911"/>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9" name="object 9"/>
          <p:cNvSpPr/>
          <p:nvPr/>
        </p:nvSpPr>
        <p:spPr>
          <a:xfrm>
            <a:off x="457200" y="6592823"/>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10" name="object 10"/>
          <p:cNvSpPr txBox="1"/>
          <p:nvPr/>
        </p:nvSpPr>
        <p:spPr>
          <a:xfrm>
            <a:off x="509422" y="1691386"/>
            <a:ext cx="7339178" cy="4850046"/>
          </a:xfrm>
          <a:prstGeom prst="rect">
            <a:avLst/>
          </a:prstGeom>
        </p:spPr>
        <p:style>
          <a:lnRef idx="2">
            <a:schemeClr val="dk1"/>
          </a:lnRef>
          <a:fillRef idx="1">
            <a:schemeClr val="lt1"/>
          </a:fillRef>
          <a:effectRef idx="0">
            <a:schemeClr val="dk1"/>
          </a:effectRef>
          <a:fontRef idx="minor">
            <a:schemeClr val="dk1"/>
          </a:fontRef>
        </p:style>
        <p:txBody>
          <a:bodyPr vert="horz" wrap="square" lIns="0" tIns="12700" rIns="0" bIns="0" rtlCol="0">
            <a:spAutoFit/>
          </a:bodyPr>
          <a:lstStyle/>
          <a:p>
            <a:pPr marL="12700">
              <a:lnSpc>
                <a:spcPct val="100000"/>
              </a:lnSpc>
              <a:spcBef>
                <a:spcPts val="100"/>
              </a:spcBef>
            </a:pPr>
            <a:r>
              <a:rPr lang="vi-VN" sz="1700" spc="5" dirty="0">
                <a:latin typeface="Arial MT"/>
                <a:cs typeface="Arial MT"/>
              </a:rPr>
              <a:t>Tiền phòng  là “phòng kiểm tra”</a:t>
            </a:r>
            <a:r>
              <a:rPr lang="en-US" sz="1700" spc="5" dirty="0">
                <a:latin typeface="Arial MT"/>
                <a:cs typeface="Arial MT"/>
              </a:rPr>
              <a:t>,</a:t>
            </a:r>
            <a:r>
              <a:rPr lang="vi-VN" sz="1700" spc="5" dirty="0">
                <a:latin typeface="Arial MT"/>
                <a:cs typeface="Arial MT"/>
              </a:rPr>
              <a:t> nơi diễn ra việc kiểm tra</a:t>
            </a:r>
            <a:r>
              <a:rPr sz="1700" dirty="0">
                <a:latin typeface="Arial MT"/>
                <a:cs typeface="Arial MT"/>
              </a:rPr>
              <a:t>.</a:t>
            </a:r>
          </a:p>
          <a:p>
            <a:pPr>
              <a:lnSpc>
                <a:spcPct val="100000"/>
              </a:lnSpc>
            </a:pPr>
            <a:endParaRPr sz="1900" dirty="0">
              <a:latin typeface="Arial MT"/>
              <a:cs typeface="Arial MT"/>
            </a:endParaRPr>
          </a:p>
          <a:p>
            <a:pPr>
              <a:lnSpc>
                <a:spcPct val="100000"/>
              </a:lnSpc>
              <a:spcBef>
                <a:spcPts val="45"/>
              </a:spcBef>
            </a:pPr>
            <a:endParaRPr sz="1900" dirty="0">
              <a:latin typeface="Arial MT"/>
              <a:cs typeface="Arial MT"/>
            </a:endParaRPr>
          </a:p>
          <a:p>
            <a:pPr marL="12700">
              <a:lnSpc>
                <a:spcPct val="100000"/>
              </a:lnSpc>
            </a:pPr>
            <a:r>
              <a:rPr lang="vi-VN" sz="1700" dirty="0">
                <a:latin typeface="Arial MT"/>
                <a:cs typeface="Arial MT"/>
              </a:rPr>
              <a:t>Đặt phòng trước</a:t>
            </a:r>
            <a:endParaRPr lang="en-US" sz="1700" dirty="0">
              <a:latin typeface="Arial MT"/>
              <a:cs typeface="Arial MT"/>
            </a:endParaRPr>
          </a:p>
          <a:p>
            <a:pPr marL="12700">
              <a:lnSpc>
                <a:spcPct val="100000"/>
              </a:lnSpc>
            </a:pPr>
            <a:endParaRPr sz="1700" dirty="0">
              <a:latin typeface="Arial MT"/>
              <a:cs typeface="Arial MT"/>
            </a:endParaRPr>
          </a:p>
          <a:p>
            <a:pPr marL="12700" marR="2588260" defTabSz="3030538"/>
            <a:r>
              <a:rPr lang="en-US" sz="1700" dirty="0" err="1">
                <a:latin typeface="Arial MT"/>
                <a:cs typeface="Arial MT"/>
              </a:rPr>
              <a:t>Bô</a:t>
            </a:r>
            <a:r>
              <a:rPr lang="en-US" sz="1700" dirty="0">
                <a:latin typeface="Arial MT"/>
                <a:cs typeface="Arial MT"/>
              </a:rPr>
              <a:t>́ trí </a:t>
            </a:r>
            <a:r>
              <a:rPr lang="en-US" sz="1700" dirty="0" err="1">
                <a:latin typeface="Arial MT"/>
                <a:cs typeface="Arial MT"/>
              </a:rPr>
              <a:t>đội</a:t>
            </a:r>
            <a:r>
              <a:rPr lang="en-US" sz="1700" dirty="0">
                <a:latin typeface="Arial MT"/>
                <a:cs typeface="Arial MT"/>
              </a:rPr>
              <a:t> </a:t>
            </a:r>
            <a:r>
              <a:rPr lang="en-US" sz="1700" dirty="0" err="1">
                <a:latin typeface="Arial MT"/>
                <a:cs typeface="Arial MT"/>
              </a:rPr>
              <a:t>ngũ</a:t>
            </a:r>
            <a:r>
              <a:rPr lang="en-US" sz="1700" dirty="0">
                <a:latin typeface="Arial MT"/>
                <a:cs typeface="Arial MT"/>
              </a:rPr>
              <a:t> </a:t>
            </a:r>
            <a:r>
              <a:rPr lang="en-US" sz="1700" dirty="0" err="1">
                <a:latin typeface="Arial MT"/>
                <a:cs typeface="Arial MT"/>
              </a:rPr>
              <a:t>nhân</a:t>
            </a:r>
            <a:r>
              <a:rPr lang="en-US" sz="1700" dirty="0">
                <a:latin typeface="Arial MT"/>
                <a:cs typeface="Arial MT"/>
              </a:rPr>
              <a:t> </a:t>
            </a:r>
            <a:r>
              <a:rPr lang="en-US" sz="1700" dirty="0" err="1">
                <a:latin typeface="Arial MT"/>
                <a:cs typeface="Arial MT"/>
              </a:rPr>
              <a:t>viên</a:t>
            </a:r>
            <a:r>
              <a:rPr lang="en-US" sz="1700" dirty="0">
                <a:latin typeface="Arial MT"/>
                <a:cs typeface="Arial MT"/>
              </a:rPr>
              <a:t> CNTT </a:t>
            </a:r>
            <a:r>
              <a:rPr lang="en-US" sz="1700" dirty="0" err="1">
                <a:latin typeface="Arial MT"/>
                <a:cs typeface="Arial MT"/>
              </a:rPr>
              <a:t>của</a:t>
            </a:r>
            <a:r>
              <a:rPr lang="en-US" sz="1700" dirty="0">
                <a:latin typeface="Arial MT"/>
                <a:cs typeface="Arial MT"/>
              </a:rPr>
              <a:t> </a:t>
            </a:r>
            <a:r>
              <a:rPr lang="en-US" sz="1700" dirty="0" err="1">
                <a:latin typeface="Arial MT"/>
                <a:cs typeface="Arial MT"/>
              </a:rPr>
              <a:t>bạn</a:t>
            </a:r>
            <a:r>
              <a:rPr lang="en-US" sz="1700" dirty="0">
                <a:latin typeface="Arial MT"/>
                <a:cs typeface="Arial MT"/>
              </a:rPr>
              <a:t> </a:t>
            </a:r>
            <a:r>
              <a:rPr lang="en-US" sz="1700" dirty="0" err="1">
                <a:latin typeface="Arial MT"/>
                <a:cs typeface="Arial MT"/>
              </a:rPr>
              <a:t>để</a:t>
            </a:r>
            <a:r>
              <a:rPr lang="en-US" sz="1700" dirty="0">
                <a:latin typeface="Arial MT"/>
                <a:cs typeface="Arial MT"/>
              </a:rPr>
              <a:t> </a:t>
            </a:r>
            <a:r>
              <a:rPr lang="en-US" sz="1700" dirty="0" err="1">
                <a:latin typeface="Arial MT"/>
                <a:cs typeface="Arial MT"/>
              </a:rPr>
              <a:t>họ</a:t>
            </a:r>
            <a:r>
              <a:rPr lang="en-US" sz="1700" dirty="0">
                <a:latin typeface="Arial MT"/>
                <a:cs typeface="Arial MT"/>
              </a:rPr>
              <a:t> </a:t>
            </a:r>
            <a:r>
              <a:rPr lang="en-US" sz="1700" dirty="0" err="1">
                <a:latin typeface="Arial MT"/>
                <a:cs typeface="Arial MT"/>
              </a:rPr>
              <a:t>luôn</a:t>
            </a:r>
            <a:r>
              <a:rPr lang="en-US" sz="1700" dirty="0">
                <a:latin typeface="Arial MT"/>
                <a:cs typeface="Arial MT"/>
              </a:rPr>
              <a:t> </a:t>
            </a:r>
            <a:r>
              <a:rPr lang="en-US" sz="1700" dirty="0" err="1">
                <a:latin typeface="Arial MT"/>
                <a:cs typeface="Arial MT"/>
              </a:rPr>
              <a:t>túc</a:t>
            </a:r>
            <a:r>
              <a:rPr lang="en-US" sz="1700" dirty="0">
                <a:latin typeface="Arial MT"/>
                <a:cs typeface="Arial MT"/>
              </a:rPr>
              <a:t> </a:t>
            </a:r>
            <a:r>
              <a:rPr lang="en-US" sz="1700" dirty="0" err="1">
                <a:latin typeface="Arial MT"/>
                <a:cs typeface="Arial MT"/>
              </a:rPr>
              <a:t>trực</a:t>
            </a:r>
            <a:r>
              <a:rPr lang="en-US" sz="1700" dirty="0">
                <a:latin typeface="Arial MT"/>
                <a:cs typeface="Arial MT"/>
              </a:rPr>
              <a:t> </a:t>
            </a:r>
            <a:r>
              <a:rPr lang="en-US" sz="1700" dirty="0" err="1">
                <a:latin typeface="Arial MT"/>
                <a:cs typeface="Arial MT"/>
              </a:rPr>
              <a:t>sẵn</a:t>
            </a:r>
            <a:r>
              <a:rPr lang="en-US" sz="1700" dirty="0">
                <a:latin typeface="Arial MT"/>
                <a:cs typeface="Arial MT"/>
              </a:rPr>
              <a:t> </a:t>
            </a:r>
            <a:r>
              <a:rPr lang="en-US" sz="1700" dirty="0" err="1">
                <a:latin typeface="Arial MT"/>
                <a:cs typeface="Arial MT"/>
              </a:rPr>
              <a:t>sàng</a:t>
            </a:r>
            <a:r>
              <a:rPr lang="en-US" sz="1700" dirty="0">
                <a:latin typeface="Arial MT"/>
                <a:cs typeface="Arial MT"/>
              </a:rPr>
              <a:t> </a:t>
            </a:r>
            <a:r>
              <a:rPr lang="en-US" sz="1700" dirty="0" err="1">
                <a:latin typeface="Arial MT"/>
                <a:cs typeface="Arial MT"/>
              </a:rPr>
              <a:t>hô</a:t>
            </a:r>
            <a:r>
              <a:rPr lang="en-US" sz="1700" dirty="0">
                <a:latin typeface="Arial MT"/>
                <a:cs typeface="Arial MT"/>
              </a:rPr>
              <a:t>̃ </a:t>
            </a:r>
            <a:r>
              <a:rPr lang="en-US" sz="1700" dirty="0" err="1">
                <a:latin typeface="Arial MT"/>
                <a:cs typeface="Arial MT"/>
              </a:rPr>
              <a:t>trơ</a:t>
            </a:r>
            <a:r>
              <a:rPr lang="en-US" sz="1700" dirty="0">
                <a:latin typeface="Arial MT"/>
                <a:cs typeface="Arial MT"/>
              </a:rPr>
              <a:t>̣</a:t>
            </a:r>
          </a:p>
          <a:p>
            <a:pPr marL="12700" marR="2588260" defTabSz="3030538"/>
            <a:endParaRPr lang="en-US" sz="1700" dirty="0">
              <a:latin typeface="Arial MT"/>
              <a:cs typeface="Arial MT"/>
            </a:endParaRPr>
          </a:p>
          <a:p>
            <a:pPr marL="12700" marR="2588260" defTabSz="3030538"/>
            <a:r>
              <a:rPr lang="en-US" sz="1700" dirty="0" err="1">
                <a:latin typeface="Arial MT"/>
                <a:cs typeface="Arial MT"/>
              </a:rPr>
              <a:t>Xóa</a:t>
            </a:r>
            <a:r>
              <a:rPr lang="en-US" sz="1700" dirty="0">
                <a:latin typeface="Arial MT"/>
                <a:cs typeface="Arial MT"/>
              </a:rPr>
              <a:t> </a:t>
            </a:r>
            <a:r>
              <a:rPr lang="en-US" sz="1700" dirty="0" err="1">
                <a:latin typeface="Arial MT"/>
                <a:cs typeface="Arial MT"/>
              </a:rPr>
              <a:t>tất</a:t>
            </a:r>
            <a:r>
              <a:rPr lang="en-US" sz="1700" dirty="0">
                <a:latin typeface="Arial MT"/>
                <a:cs typeface="Arial MT"/>
              </a:rPr>
              <a:t> </a:t>
            </a:r>
            <a:r>
              <a:rPr lang="en-US" sz="1700" dirty="0" err="1">
                <a:latin typeface="Arial MT"/>
                <a:cs typeface="Arial MT"/>
              </a:rPr>
              <a:t>cả</a:t>
            </a:r>
            <a:r>
              <a:rPr lang="en-US" sz="1700" dirty="0">
                <a:latin typeface="Arial MT"/>
                <a:cs typeface="Arial MT"/>
              </a:rPr>
              <a:t> </a:t>
            </a:r>
            <a:r>
              <a:rPr lang="en-US" sz="1700" dirty="0" err="1">
                <a:latin typeface="Arial MT"/>
                <a:cs typeface="Arial MT"/>
              </a:rPr>
              <a:t>thông</a:t>
            </a:r>
            <a:r>
              <a:rPr lang="en-US" sz="1700" dirty="0">
                <a:latin typeface="Arial MT"/>
                <a:cs typeface="Arial MT"/>
              </a:rPr>
              <a:t> tin </a:t>
            </a:r>
            <a:r>
              <a:rPr lang="en-US" sz="1700" dirty="0" err="1">
                <a:latin typeface="Arial MT"/>
                <a:cs typeface="Arial MT"/>
              </a:rPr>
              <a:t>khỏi</a:t>
            </a:r>
            <a:r>
              <a:rPr lang="en-US" sz="1700" dirty="0">
                <a:latin typeface="Arial MT"/>
                <a:cs typeface="Arial MT"/>
              </a:rPr>
              <a:t> </a:t>
            </a:r>
            <a:r>
              <a:rPr lang="en-US" sz="1700" dirty="0" err="1">
                <a:latin typeface="Arial MT"/>
                <a:cs typeface="Arial MT"/>
              </a:rPr>
              <a:t>bảng</a:t>
            </a:r>
            <a:r>
              <a:rPr lang="en-US" sz="1700" dirty="0">
                <a:latin typeface="Arial MT"/>
                <a:cs typeface="Arial MT"/>
              </a:rPr>
              <a:t> </a:t>
            </a:r>
            <a:r>
              <a:rPr lang="en-US" sz="1700" dirty="0" err="1">
                <a:latin typeface="Arial MT"/>
                <a:cs typeface="Arial MT"/>
              </a:rPr>
              <a:t>trắng</a:t>
            </a:r>
            <a:endParaRPr lang="en-US" sz="1700" dirty="0">
              <a:latin typeface="Arial MT"/>
              <a:cs typeface="Arial MT"/>
            </a:endParaRPr>
          </a:p>
          <a:p>
            <a:pPr marL="12700" marR="2588260" defTabSz="3030538"/>
            <a:endParaRPr lang="en-US" sz="1700" dirty="0">
              <a:latin typeface="Arial MT"/>
              <a:cs typeface="Arial MT"/>
            </a:endParaRPr>
          </a:p>
          <a:p>
            <a:pPr marR="2588260"/>
            <a:r>
              <a:rPr spc="-459" dirty="0">
                <a:cs typeface="Arial MT"/>
              </a:rPr>
              <a:t> </a:t>
            </a:r>
            <a:endParaRPr sz="1900" dirty="0">
              <a:latin typeface="Arial MT"/>
              <a:cs typeface="Arial MT"/>
            </a:endParaRPr>
          </a:p>
          <a:p>
            <a:pPr marL="12700">
              <a:lnSpc>
                <a:spcPct val="100000"/>
              </a:lnSpc>
            </a:pPr>
            <a:r>
              <a:rPr lang="en-US" sz="1700" dirty="0" err="1">
                <a:latin typeface="Arial MT"/>
                <a:cs typeface="Arial MT"/>
              </a:rPr>
              <a:t>Bỏ</a:t>
            </a:r>
            <a:r>
              <a:rPr lang="en-US" sz="1700" dirty="0">
                <a:latin typeface="Arial MT"/>
                <a:cs typeface="Arial MT"/>
              </a:rPr>
              <a:t> </a:t>
            </a:r>
            <a:r>
              <a:rPr lang="en-US" sz="1700" dirty="0" err="1">
                <a:latin typeface="Arial MT"/>
                <a:cs typeface="Arial MT"/>
              </a:rPr>
              <a:t>những</a:t>
            </a:r>
            <a:r>
              <a:rPr lang="en-US" sz="1700" dirty="0">
                <a:latin typeface="Arial MT"/>
                <a:cs typeface="Arial MT"/>
              </a:rPr>
              <a:t> </a:t>
            </a:r>
            <a:r>
              <a:rPr lang="en-US" sz="1700" dirty="0" err="1">
                <a:latin typeface="Arial MT"/>
                <a:cs typeface="Arial MT"/>
              </a:rPr>
              <a:t>thứ</a:t>
            </a:r>
            <a:r>
              <a:rPr lang="en-US" sz="1700" dirty="0">
                <a:latin typeface="Arial MT"/>
                <a:cs typeface="Arial MT"/>
              </a:rPr>
              <a:t> </a:t>
            </a:r>
            <a:r>
              <a:rPr lang="en-US" sz="1700" dirty="0" err="1">
                <a:latin typeface="Arial MT"/>
                <a:cs typeface="Arial MT"/>
              </a:rPr>
              <a:t>không</a:t>
            </a:r>
            <a:r>
              <a:rPr lang="en-US" sz="1700" dirty="0">
                <a:latin typeface="Arial MT"/>
                <a:cs typeface="Arial MT"/>
              </a:rPr>
              <a:t> </a:t>
            </a:r>
            <a:r>
              <a:rPr lang="en-US" sz="1700" dirty="0" err="1">
                <a:latin typeface="Arial MT"/>
                <a:cs typeface="Arial MT"/>
              </a:rPr>
              <a:t>cần</a:t>
            </a:r>
            <a:r>
              <a:rPr lang="en-US" sz="1700" dirty="0">
                <a:latin typeface="Arial MT"/>
                <a:cs typeface="Arial MT"/>
              </a:rPr>
              <a:t> </a:t>
            </a:r>
            <a:r>
              <a:rPr lang="en-US" sz="1700" dirty="0" err="1">
                <a:latin typeface="Arial MT"/>
                <a:cs typeface="Arial MT"/>
              </a:rPr>
              <a:t>thiết</a:t>
            </a:r>
            <a:r>
              <a:rPr lang="en-US" sz="1700" dirty="0">
                <a:latin typeface="Arial MT"/>
                <a:cs typeface="Arial MT"/>
              </a:rPr>
              <a:t> ra </a:t>
            </a:r>
            <a:r>
              <a:rPr lang="en-US" sz="1700" dirty="0" err="1">
                <a:latin typeface="Arial MT"/>
                <a:cs typeface="Arial MT"/>
              </a:rPr>
              <a:t>khỏi</a:t>
            </a:r>
            <a:r>
              <a:rPr lang="en-US" sz="1700" dirty="0">
                <a:latin typeface="Arial MT"/>
                <a:cs typeface="Arial MT"/>
              </a:rPr>
              <a:t> </a:t>
            </a:r>
            <a:r>
              <a:rPr lang="en-US" sz="1700" dirty="0" err="1">
                <a:latin typeface="Arial MT"/>
                <a:cs typeface="Arial MT"/>
              </a:rPr>
              <a:t>phòng</a:t>
            </a:r>
            <a:endParaRPr sz="1900" dirty="0">
              <a:latin typeface="Arial MT"/>
              <a:cs typeface="Arial MT"/>
            </a:endParaRPr>
          </a:p>
          <a:p>
            <a:pPr>
              <a:lnSpc>
                <a:spcPct val="100000"/>
              </a:lnSpc>
              <a:spcBef>
                <a:spcPts val="40"/>
              </a:spcBef>
            </a:pPr>
            <a:endParaRPr sz="1900" dirty="0">
              <a:latin typeface="Arial MT"/>
              <a:cs typeface="Arial MT"/>
            </a:endParaRPr>
          </a:p>
          <a:p>
            <a:pPr marL="12700">
              <a:lnSpc>
                <a:spcPts val="1900"/>
              </a:lnSpc>
              <a:spcBef>
                <a:spcPts val="5"/>
              </a:spcBef>
            </a:pPr>
            <a:r>
              <a:rPr lang="vi-VN" sz="1700" dirty="0">
                <a:latin typeface="Arial MT"/>
                <a:cs typeface="Arial MT"/>
              </a:rPr>
              <a:t>Chuẩn bị sẵn một máy tính “sạch” cho đánh giá viên và chỉ tải lên</a:t>
            </a:r>
          </a:p>
          <a:p>
            <a:pPr marL="12700">
              <a:lnSpc>
                <a:spcPts val="1900"/>
              </a:lnSpc>
              <a:spcBef>
                <a:spcPts val="5"/>
              </a:spcBef>
            </a:pPr>
            <a:r>
              <a:rPr lang="vi-VN" sz="1700" dirty="0">
                <a:latin typeface="Arial MT"/>
                <a:cs typeface="Arial MT"/>
              </a:rPr>
              <a:t>thông tin được yêu cầu</a:t>
            </a:r>
            <a:endParaRPr sz="1700" dirty="0">
              <a:latin typeface="Arial MT"/>
              <a:cs typeface="Arial MT"/>
            </a:endParaRPr>
          </a:p>
          <a:p>
            <a:pPr>
              <a:lnSpc>
                <a:spcPct val="100000"/>
              </a:lnSpc>
              <a:spcBef>
                <a:spcPts val="10"/>
              </a:spcBef>
            </a:pPr>
            <a:endParaRPr sz="2300" dirty="0">
              <a:latin typeface="Arial MT"/>
              <a:cs typeface="Arial MT"/>
            </a:endParaRPr>
          </a:p>
          <a:p>
            <a:pPr marL="12700">
              <a:lnSpc>
                <a:spcPts val="1895"/>
              </a:lnSpc>
            </a:pPr>
            <a:r>
              <a:rPr lang="vi-VN" sz="1700" spc="-10" dirty="0">
                <a:latin typeface="Arial MT"/>
                <a:cs typeface="Arial MT"/>
              </a:rPr>
              <a:t>Bố trí các vật dụng tiện lợi cho kiểm tra viên (v.d. hộp khăn giấy, dung dịch khử trung bàn tay, nước, cốc và bất cứ thứ gì khác có thể cần thiết)</a:t>
            </a:r>
            <a:endParaRPr sz="1700" dirty="0">
              <a:latin typeface="Arial MT"/>
              <a:cs typeface="Arial MT"/>
            </a:endParaRPr>
          </a:p>
        </p:txBody>
      </p:sp>
      <p:pic>
        <p:nvPicPr>
          <p:cNvPr id="11" name="object 11"/>
          <p:cNvPicPr/>
          <p:nvPr/>
        </p:nvPicPr>
        <p:blipFill>
          <a:blip r:embed="rId2" cstate="print"/>
          <a:stretch>
            <a:fillRect/>
          </a:stretch>
        </p:blipFill>
        <p:spPr>
          <a:xfrm>
            <a:off x="8424671" y="2077211"/>
            <a:ext cx="4715255" cy="4934712"/>
          </a:xfrm>
          <a:prstGeom prst="rect">
            <a:avLst/>
          </a:prstGeom>
        </p:spPr>
      </p:pic>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6952615" cy="696595"/>
          </a:xfrm>
          <a:prstGeom prst="rect">
            <a:avLst/>
          </a:prstGeom>
        </p:spPr>
        <p:txBody>
          <a:bodyPr vert="horz" wrap="square" lIns="0" tIns="12700" rIns="0" bIns="0" rtlCol="0">
            <a:spAutoFit/>
          </a:bodyPr>
          <a:lstStyle/>
          <a:p>
            <a:pPr marL="12700">
              <a:lnSpc>
                <a:spcPct val="100000"/>
              </a:lnSpc>
              <a:spcBef>
                <a:spcPts val="100"/>
              </a:spcBef>
            </a:pPr>
            <a:r>
              <a:rPr lang="en-US" dirty="0" err="1"/>
              <a:t>Chuẩn</a:t>
            </a:r>
            <a:r>
              <a:rPr lang="en-US" dirty="0"/>
              <a:t> </a:t>
            </a:r>
            <a:r>
              <a:rPr lang="en-US" dirty="0" err="1"/>
              <a:t>bị</a:t>
            </a:r>
            <a:r>
              <a:rPr lang="en-US" dirty="0"/>
              <a:t> “</a:t>
            </a:r>
            <a:r>
              <a:rPr lang="en-US" dirty="0" err="1"/>
              <a:t>Hậu</a:t>
            </a:r>
            <a:r>
              <a:rPr lang="en-US" dirty="0"/>
              <a:t> </a:t>
            </a:r>
            <a:r>
              <a:rPr lang="en-US" dirty="0" err="1"/>
              <a:t>phòng</a:t>
            </a:r>
            <a:r>
              <a:rPr lang="en-US" dirty="0"/>
              <a:t>”</a:t>
            </a:r>
            <a:endParaRPr dirty="0"/>
          </a:p>
        </p:txBody>
      </p:sp>
      <p:sp>
        <p:nvSpPr>
          <p:cNvPr id="3" name="object 3"/>
          <p:cNvSpPr/>
          <p:nvPr/>
        </p:nvSpPr>
        <p:spPr>
          <a:xfrm>
            <a:off x="457200" y="1679448"/>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4" name="object 4"/>
          <p:cNvSpPr/>
          <p:nvPr/>
        </p:nvSpPr>
        <p:spPr>
          <a:xfrm>
            <a:off x="457200" y="2633472"/>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5" name="object 5"/>
          <p:cNvSpPr/>
          <p:nvPr/>
        </p:nvSpPr>
        <p:spPr>
          <a:xfrm>
            <a:off x="457200" y="3589020"/>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6" name="object 6"/>
          <p:cNvSpPr/>
          <p:nvPr/>
        </p:nvSpPr>
        <p:spPr>
          <a:xfrm>
            <a:off x="457200" y="4544567"/>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7" name="object 7"/>
          <p:cNvSpPr/>
          <p:nvPr/>
        </p:nvSpPr>
        <p:spPr>
          <a:xfrm>
            <a:off x="457200" y="5498591"/>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8" name="object 8"/>
          <p:cNvSpPr/>
          <p:nvPr/>
        </p:nvSpPr>
        <p:spPr>
          <a:xfrm>
            <a:off x="457200" y="6454140"/>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9" name="object 9"/>
          <p:cNvSpPr txBox="1"/>
          <p:nvPr/>
        </p:nvSpPr>
        <p:spPr>
          <a:xfrm>
            <a:off x="524663" y="1699640"/>
            <a:ext cx="7552538" cy="5475857"/>
          </a:xfrm>
          <a:prstGeom prst="rect">
            <a:avLst/>
          </a:prstGeom>
        </p:spPr>
        <p:txBody>
          <a:bodyPr vert="horz" wrap="square" lIns="0" tIns="58419" rIns="0" bIns="0" rtlCol="0">
            <a:spAutoFit/>
          </a:bodyPr>
          <a:lstStyle/>
          <a:p>
            <a:pPr marL="12700" marR="212725">
              <a:lnSpc>
                <a:spcPts val="2170"/>
              </a:lnSpc>
              <a:spcBef>
                <a:spcPts val="459"/>
              </a:spcBef>
            </a:pPr>
            <a:r>
              <a:rPr lang="vi-VN" sz="2100" spc="-5" dirty="0">
                <a:latin typeface="Arial MT"/>
                <a:cs typeface="Arial MT"/>
              </a:rPr>
              <a:t>Hậu phòng là “chất keo” giúp giữ cho hoạt động kiểm tra đi đúng hướng và </a:t>
            </a:r>
            <a:r>
              <a:rPr lang="en-US" sz="2100" spc="-5" dirty="0" err="1">
                <a:latin typeface="Arial MT"/>
                <a:cs typeface="Arial MT"/>
              </a:rPr>
              <a:t>được</a:t>
            </a:r>
            <a:r>
              <a:rPr lang="en-US" sz="2100" spc="-5" dirty="0">
                <a:latin typeface="Arial MT"/>
                <a:cs typeface="Arial MT"/>
              </a:rPr>
              <a:t> </a:t>
            </a:r>
            <a:r>
              <a:rPr lang="en-US" sz="2100" spc="-5" dirty="0" err="1">
                <a:latin typeface="Arial MT"/>
                <a:cs typeface="Arial MT"/>
              </a:rPr>
              <a:t>thực</a:t>
            </a:r>
            <a:r>
              <a:rPr lang="en-US" sz="2100" spc="-5" dirty="0">
                <a:latin typeface="Arial MT"/>
                <a:cs typeface="Arial MT"/>
              </a:rPr>
              <a:t> </a:t>
            </a:r>
            <a:r>
              <a:rPr lang="en-US" sz="2100" spc="-5" dirty="0" err="1">
                <a:latin typeface="Arial MT"/>
                <a:cs typeface="Arial MT"/>
              </a:rPr>
              <a:t>hiện</a:t>
            </a:r>
            <a:r>
              <a:rPr lang="vi-VN" sz="2100" spc="-5" dirty="0">
                <a:latin typeface="Arial MT"/>
                <a:cs typeface="Arial MT"/>
              </a:rPr>
              <a:t> thành công</a:t>
            </a:r>
            <a:r>
              <a:rPr sz="2100" dirty="0">
                <a:latin typeface="Arial MT"/>
                <a:cs typeface="Arial MT"/>
              </a:rPr>
              <a:t>.</a:t>
            </a:r>
          </a:p>
          <a:p>
            <a:pPr>
              <a:lnSpc>
                <a:spcPct val="100000"/>
              </a:lnSpc>
            </a:pPr>
            <a:endParaRPr sz="2450" dirty="0">
              <a:latin typeface="Arial MT"/>
              <a:cs typeface="Arial MT"/>
            </a:endParaRPr>
          </a:p>
          <a:p>
            <a:pPr marL="12700">
              <a:lnSpc>
                <a:spcPct val="100000"/>
              </a:lnSpc>
              <a:spcBef>
                <a:spcPts val="5"/>
              </a:spcBef>
            </a:pPr>
            <a:r>
              <a:rPr lang="vi-VN" sz="2100" spc="-5" dirty="0">
                <a:latin typeface="Arial MT"/>
                <a:cs typeface="Arial MT"/>
              </a:rPr>
              <a:t>Đặt phòng trước</a:t>
            </a:r>
            <a:endParaRPr sz="2100" dirty="0">
              <a:latin typeface="Arial MT"/>
              <a:cs typeface="Arial MT"/>
            </a:endParaRPr>
          </a:p>
          <a:p>
            <a:pPr>
              <a:lnSpc>
                <a:spcPct val="100000"/>
              </a:lnSpc>
            </a:pPr>
            <a:endParaRPr sz="2300" dirty="0">
              <a:latin typeface="Arial MT"/>
              <a:cs typeface="Arial MT"/>
            </a:endParaRPr>
          </a:p>
          <a:p>
            <a:pPr>
              <a:lnSpc>
                <a:spcPct val="100000"/>
              </a:lnSpc>
              <a:spcBef>
                <a:spcPts val="50"/>
              </a:spcBef>
            </a:pPr>
            <a:endParaRPr sz="2000" dirty="0">
              <a:latin typeface="Arial MT"/>
              <a:cs typeface="Arial MT"/>
            </a:endParaRPr>
          </a:p>
          <a:p>
            <a:pPr marL="12700">
              <a:lnSpc>
                <a:spcPts val="2345"/>
              </a:lnSpc>
              <a:spcBef>
                <a:spcPts val="5"/>
              </a:spcBef>
            </a:pPr>
            <a:r>
              <a:rPr lang="vi-VN" sz="2100" dirty="0">
                <a:latin typeface="Arial MT"/>
                <a:cs typeface="Arial MT"/>
              </a:rPr>
              <a:t>Đảm bảo nó gần với tiền phòng (nhưng không quá gần đến mức kiểm tra viên có thể nghe được các cuộc hội thoại trong phòng)</a:t>
            </a:r>
            <a:endParaRPr sz="2100" dirty="0">
              <a:latin typeface="Arial MT"/>
              <a:cs typeface="Arial MT"/>
            </a:endParaRPr>
          </a:p>
          <a:p>
            <a:pPr>
              <a:lnSpc>
                <a:spcPct val="100000"/>
              </a:lnSpc>
              <a:spcBef>
                <a:spcPts val="5"/>
              </a:spcBef>
            </a:pPr>
            <a:endParaRPr sz="2450" dirty="0">
              <a:latin typeface="Arial MT"/>
              <a:cs typeface="Arial MT"/>
            </a:endParaRPr>
          </a:p>
          <a:p>
            <a:pPr marL="12700">
              <a:lnSpc>
                <a:spcPts val="2345"/>
              </a:lnSpc>
              <a:spcBef>
                <a:spcPts val="5"/>
              </a:spcBef>
            </a:pPr>
            <a:r>
              <a:rPr lang="vi-VN" sz="2100" spc="-5" dirty="0">
                <a:latin typeface="Arial MT"/>
                <a:cs typeface="Arial MT"/>
              </a:rPr>
              <a:t>Xác nhận các yêu cầu về CNTT và đảm bảo mọi thứ đều sẵn sàng để phục vụ cho ngày kiểm tra</a:t>
            </a:r>
            <a:endParaRPr sz="2100" dirty="0">
              <a:latin typeface="Arial MT"/>
              <a:cs typeface="Arial MT"/>
            </a:endParaRPr>
          </a:p>
          <a:p>
            <a:pPr>
              <a:lnSpc>
                <a:spcPct val="100000"/>
              </a:lnSpc>
              <a:spcBef>
                <a:spcPts val="10"/>
              </a:spcBef>
            </a:pPr>
            <a:endParaRPr sz="2450" dirty="0">
              <a:latin typeface="Arial MT"/>
              <a:cs typeface="Arial MT"/>
            </a:endParaRPr>
          </a:p>
          <a:p>
            <a:pPr marL="12700">
              <a:lnSpc>
                <a:spcPct val="100000"/>
              </a:lnSpc>
            </a:pPr>
            <a:r>
              <a:rPr lang="vi-VN" sz="2100" spc="-65" dirty="0">
                <a:latin typeface="Arial MT"/>
                <a:cs typeface="Arial MT"/>
              </a:rPr>
              <a:t>Bạn có thể muốn </a:t>
            </a:r>
            <a:r>
              <a:rPr lang="en-US" sz="2100" spc="-65" dirty="0" err="1">
                <a:latin typeface="Arial MT"/>
                <a:cs typeface="Arial MT"/>
              </a:rPr>
              <a:t>bô</a:t>
            </a:r>
            <a:r>
              <a:rPr lang="en-US" sz="2100" spc="-65" dirty="0">
                <a:latin typeface="Arial MT"/>
                <a:cs typeface="Arial MT"/>
              </a:rPr>
              <a:t>́ trí</a:t>
            </a:r>
            <a:r>
              <a:rPr lang="vi-VN" sz="2100" spc="-65" dirty="0">
                <a:latin typeface="Arial MT"/>
                <a:cs typeface="Arial MT"/>
              </a:rPr>
              <a:t> một máy in để phục vụ công tác kiểm tra</a:t>
            </a:r>
            <a:endParaRPr sz="2100" dirty="0">
              <a:latin typeface="Arial MT"/>
              <a:cs typeface="Arial MT"/>
            </a:endParaRPr>
          </a:p>
          <a:p>
            <a:pPr>
              <a:lnSpc>
                <a:spcPct val="100000"/>
              </a:lnSpc>
              <a:spcBef>
                <a:spcPts val="20"/>
              </a:spcBef>
            </a:pPr>
            <a:endParaRPr sz="2350" dirty="0">
              <a:latin typeface="Arial MT"/>
              <a:cs typeface="Arial MT"/>
            </a:endParaRPr>
          </a:p>
          <a:p>
            <a:pPr marL="12700" marR="50165">
              <a:lnSpc>
                <a:spcPts val="2170"/>
              </a:lnSpc>
            </a:pPr>
            <a:r>
              <a:rPr lang="en-US" sz="2100" spc="-5" dirty="0" err="1">
                <a:latin typeface="Arial MT"/>
                <a:cs typeface="Arial MT"/>
              </a:rPr>
              <a:t>Tạo</a:t>
            </a:r>
            <a:r>
              <a:rPr lang="en-US" sz="2100" spc="-5" dirty="0">
                <a:latin typeface="Arial MT"/>
                <a:cs typeface="Arial MT"/>
              </a:rPr>
              <a:t> </a:t>
            </a:r>
            <a:r>
              <a:rPr lang="en-US" sz="2100" spc="-5" dirty="0" err="1">
                <a:latin typeface="Arial MT"/>
                <a:cs typeface="Arial MT"/>
              </a:rPr>
              <a:t>nhật</a:t>
            </a:r>
            <a:r>
              <a:rPr lang="en-US" sz="2100" spc="-5" dirty="0">
                <a:latin typeface="Arial MT"/>
                <a:cs typeface="Arial MT"/>
              </a:rPr>
              <a:t> </a:t>
            </a:r>
            <a:r>
              <a:rPr lang="en-US" sz="2100" spc="-5" dirty="0" err="1">
                <a:latin typeface="Arial MT"/>
                <a:cs typeface="Arial MT"/>
              </a:rPr>
              <a:t>ký</a:t>
            </a:r>
            <a:r>
              <a:rPr lang="en-US" sz="2100" spc="-5" dirty="0">
                <a:latin typeface="Arial MT"/>
                <a:cs typeface="Arial MT"/>
              </a:rPr>
              <a:t> </a:t>
            </a:r>
            <a:r>
              <a:rPr lang="en-US" sz="2100" spc="-5" dirty="0" err="1">
                <a:latin typeface="Arial MT"/>
                <a:cs typeface="Arial MT"/>
              </a:rPr>
              <a:t>yêu</a:t>
            </a:r>
            <a:r>
              <a:rPr lang="en-US" sz="2100" spc="-5" dirty="0">
                <a:latin typeface="Arial MT"/>
                <a:cs typeface="Arial MT"/>
              </a:rPr>
              <a:t> </a:t>
            </a:r>
            <a:r>
              <a:rPr lang="en-US" sz="2100" spc="-5" dirty="0" err="1">
                <a:latin typeface="Arial MT"/>
                <a:cs typeface="Arial MT"/>
              </a:rPr>
              <a:t>cầu</a:t>
            </a:r>
            <a:r>
              <a:rPr lang="en-US" sz="2100" spc="-5" dirty="0">
                <a:latin typeface="Arial MT"/>
                <a:cs typeface="Arial MT"/>
              </a:rPr>
              <a:t> </a:t>
            </a:r>
            <a:r>
              <a:rPr lang="en-US" sz="2100" spc="-5" dirty="0" err="1">
                <a:latin typeface="Arial MT"/>
                <a:cs typeface="Arial MT"/>
              </a:rPr>
              <a:t>kiểm</a:t>
            </a:r>
            <a:r>
              <a:rPr lang="en-US" sz="2100" spc="-5" dirty="0">
                <a:latin typeface="Arial MT"/>
                <a:cs typeface="Arial MT"/>
              </a:rPr>
              <a:t> </a:t>
            </a:r>
            <a:r>
              <a:rPr lang="en-US" sz="2100" spc="-5" dirty="0" err="1">
                <a:latin typeface="Arial MT"/>
                <a:cs typeface="Arial MT"/>
              </a:rPr>
              <a:t>tra</a:t>
            </a:r>
            <a:r>
              <a:rPr lang="en-US" sz="2100" spc="-5" dirty="0">
                <a:latin typeface="Arial MT"/>
                <a:cs typeface="Arial MT"/>
              </a:rPr>
              <a:t> </a:t>
            </a:r>
            <a:r>
              <a:rPr lang="en-US" sz="2100" spc="-5" dirty="0" err="1">
                <a:latin typeface="Arial MT"/>
                <a:cs typeface="Arial MT"/>
              </a:rPr>
              <a:t>để</a:t>
            </a:r>
            <a:r>
              <a:rPr lang="en-US" sz="2100" spc="-5" dirty="0">
                <a:latin typeface="Arial MT"/>
                <a:cs typeface="Arial MT"/>
              </a:rPr>
              <a:t> </a:t>
            </a:r>
            <a:r>
              <a:rPr lang="en-US" sz="2100" spc="-5" dirty="0" err="1">
                <a:latin typeface="Arial MT"/>
                <a:cs typeface="Arial MT"/>
              </a:rPr>
              <a:t>ghi</a:t>
            </a:r>
            <a:r>
              <a:rPr lang="en-US" sz="2100" spc="-5" dirty="0">
                <a:latin typeface="Arial MT"/>
                <a:cs typeface="Arial MT"/>
              </a:rPr>
              <a:t> </a:t>
            </a:r>
            <a:r>
              <a:rPr lang="en-US" sz="2100" spc="-5" dirty="0" err="1">
                <a:latin typeface="Arial MT"/>
                <a:cs typeface="Arial MT"/>
              </a:rPr>
              <a:t>lại</a:t>
            </a:r>
            <a:r>
              <a:rPr lang="en-US" sz="2100" spc="-5" dirty="0">
                <a:latin typeface="Arial MT"/>
                <a:cs typeface="Arial MT"/>
              </a:rPr>
              <a:t> </a:t>
            </a:r>
            <a:r>
              <a:rPr lang="en-US" sz="2100" spc="-5" dirty="0" err="1">
                <a:latin typeface="Arial MT"/>
                <a:cs typeface="Arial MT"/>
              </a:rPr>
              <a:t>tất</a:t>
            </a:r>
            <a:r>
              <a:rPr lang="en-US" sz="2100" spc="-5" dirty="0">
                <a:latin typeface="Arial MT"/>
                <a:cs typeface="Arial MT"/>
              </a:rPr>
              <a:t> </a:t>
            </a:r>
            <a:r>
              <a:rPr lang="en-US" sz="2100" spc="-5" dirty="0" err="1">
                <a:latin typeface="Arial MT"/>
                <a:cs typeface="Arial MT"/>
              </a:rPr>
              <a:t>cả</a:t>
            </a:r>
            <a:r>
              <a:rPr lang="en-US" sz="2100" spc="-5" dirty="0">
                <a:latin typeface="Arial MT"/>
                <a:cs typeface="Arial MT"/>
              </a:rPr>
              <a:t> </a:t>
            </a:r>
            <a:r>
              <a:rPr lang="en-US" sz="2100" spc="-5" dirty="0" err="1">
                <a:latin typeface="Arial MT"/>
                <a:cs typeface="Arial MT"/>
              </a:rPr>
              <a:t>các</a:t>
            </a:r>
            <a:r>
              <a:rPr lang="en-US" sz="2100" spc="-5" dirty="0">
                <a:latin typeface="Arial MT"/>
                <a:cs typeface="Arial MT"/>
              </a:rPr>
              <a:t> </a:t>
            </a:r>
            <a:r>
              <a:rPr lang="en-US" sz="2100" spc="-5" dirty="0" err="1">
                <a:latin typeface="Arial MT"/>
                <a:cs typeface="Arial MT"/>
              </a:rPr>
              <a:t>yêu</a:t>
            </a:r>
            <a:r>
              <a:rPr lang="en-US" sz="2100" spc="-5" dirty="0">
                <a:latin typeface="Arial MT"/>
                <a:cs typeface="Arial MT"/>
              </a:rPr>
              <a:t> </a:t>
            </a:r>
            <a:r>
              <a:rPr lang="en-US" sz="2100" spc="-5" dirty="0" err="1">
                <a:latin typeface="Arial MT"/>
                <a:cs typeface="Arial MT"/>
              </a:rPr>
              <a:t>cầu</a:t>
            </a:r>
            <a:r>
              <a:rPr lang="en-US" sz="2100" spc="-5" dirty="0">
                <a:latin typeface="Arial MT"/>
                <a:cs typeface="Arial MT"/>
              </a:rPr>
              <a:t> </a:t>
            </a:r>
            <a:r>
              <a:rPr lang="en-US" sz="2100" spc="-5" dirty="0" err="1">
                <a:latin typeface="Arial MT"/>
                <a:cs typeface="Arial MT"/>
              </a:rPr>
              <a:t>đến</a:t>
            </a:r>
            <a:r>
              <a:rPr lang="en-US" sz="2100" spc="-5" dirty="0">
                <a:latin typeface="Arial MT"/>
                <a:cs typeface="Arial MT"/>
              </a:rPr>
              <a:t> </a:t>
            </a:r>
            <a:r>
              <a:rPr lang="en-US" sz="2100" spc="-5" dirty="0" err="1">
                <a:latin typeface="Arial MT"/>
                <a:cs typeface="Arial MT"/>
              </a:rPr>
              <a:t>và</a:t>
            </a:r>
            <a:r>
              <a:rPr lang="en-US" sz="2100" spc="-5" dirty="0">
                <a:latin typeface="Arial MT"/>
                <a:cs typeface="Arial MT"/>
              </a:rPr>
              <a:t> </a:t>
            </a:r>
            <a:r>
              <a:rPr lang="en-US" sz="2100" spc="-5" dirty="0" err="1">
                <a:latin typeface="Arial MT"/>
                <a:cs typeface="Arial MT"/>
              </a:rPr>
              <a:t>theo</a:t>
            </a:r>
            <a:r>
              <a:rPr lang="en-US" sz="2100" spc="-5" dirty="0">
                <a:latin typeface="Arial MT"/>
                <a:cs typeface="Arial MT"/>
              </a:rPr>
              <a:t> </a:t>
            </a:r>
            <a:r>
              <a:rPr lang="en-US" sz="2100" spc="-5" dirty="0" err="1">
                <a:latin typeface="Arial MT"/>
                <a:cs typeface="Arial MT"/>
              </a:rPr>
              <a:t>dõi</a:t>
            </a:r>
            <a:r>
              <a:rPr lang="en-US" sz="2100" spc="-5" dirty="0">
                <a:latin typeface="Arial MT"/>
                <a:cs typeface="Arial MT"/>
              </a:rPr>
              <a:t> </a:t>
            </a:r>
            <a:r>
              <a:rPr lang="en-US" sz="2100" spc="-5" dirty="0" err="1">
                <a:latin typeface="Arial MT"/>
                <a:cs typeface="Arial MT"/>
              </a:rPr>
              <a:t>trạng</a:t>
            </a:r>
            <a:r>
              <a:rPr lang="en-US" sz="2100" spc="-5" dirty="0">
                <a:latin typeface="Arial MT"/>
                <a:cs typeface="Arial MT"/>
              </a:rPr>
              <a:t> </a:t>
            </a:r>
            <a:r>
              <a:rPr lang="en-US" sz="2100" spc="-5" dirty="0" err="1">
                <a:latin typeface="Arial MT"/>
                <a:cs typeface="Arial MT"/>
              </a:rPr>
              <a:t>thái</a:t>
            </a:r>
            <a:r>
              <a:rPr lang="en-US" sz="2100" spc="-5" dirty="0">
                <a:latin typeface="Arial MT"/>
                <a:cs typeface="Arial MT"/>
              </a:rPr>
              <a:t> </a:t>
            </a:r>
            <a:r>
              <a:rPr lang="en-US" sz="2100" spc="-5" dirty="0" err="1">
                <a:latin typeface="Arial MT"/>
                <a:cs typeface="Arial MT"/>
              </a:rPr>
              <a:t>của</a:t>
            </a:r>
            <a:r>
              <a:rPr lang="en-US" sz="2100" spc="-5" dirty="0">
                <a:latin typeface="Arial MT"/>
                <a:cs typeface="Arial MT"/>
              </a:rPr>
              <a:t> </a:t>
            </a:r>
            <a:r>
              <a:rPr lang="en-US" sz="2100" spc="-5" dirty="0" err="1">
                <a:latin typeface="Arial MT"/>
                <a:cs typeface="Arial MT"/>
              </a:rPr>
              <a:t>chúng</a:t>
            </a:r>
            <a:endParaRPr sz="2100" dirty="0">
              <a:latin typeface="Arial MT"/>
              <a:cs typeface="Arial MT"/>
            </a:endParaRPr>
          </a:p>
        </p:txBody>
      </p:sp>
      <p:pic>
        <p:nvPicPr>
          <p:cNvPr id="10" name="object 10"/>
          <p:cNvPicPr/>
          <p:nvPr/>
        </p:nvPicPr>
        <p:blipFill>
          <a:blip r:embed="rId2" cstate="print"/>
          <a:stretch>
            <a:fillRect/>
          </a:stretch>
        </p:blipFill>
        <p:spPr>
          <a:xfrm>
            <a:off x="8424671" y="2077211"/>
            <a:ext cx="4715255" cy="4934712"/>
          </a:xfrm>
          <a:prstGeom prst="rect">
            <a:avLst/>
          </a:prstGeom>
        </p:spPr>
      </p:pic>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10125" y="0"/>
            <a:ext cx="9820274" cy="7648956"/>
          </a:xfrm>
          <a:prstGeom prst="rect">
            <a:avLst/>
          </a:prstGeom>
        </p:spPr>
      </p:pic>
      <p:sp>
        <p:nvSpPr>
          <p:cNvPr id="3" name="object 3"/>
          <p:cNvSpPr/>
          <p:nvPr/>
        </p:nvSpPr>
        <p:spPr>
          <a:xfrm>
            <a:off x="13539215" y="7711440"/>
            <a:ext cx="0" cy="213995"/>
          </a:xfrm>
          <a:custGeom>
            <a:avLst/>
            <a:gdLst/>
            <a:ahLst/>
            <a:cxnLst/>
            <a:rect l="l" t="t" r="r" b="b"/>
            <a:pathLst>
              <a:path h="213995">
                <a:moveTo>
                  <a:pt x="0" y="0"/>
                </a:moveTo>
                <a:lnTo>
                  <a:pt x="0" y="213956"/>
                </a:lnTo>
              </a:path>
            </a:pathLst>
          </a:custGeom>
          <a:ln w="6350">
            <a:solidFill>
              <a:srgbClr val="00BBE7"/>
            </a:solidFill>
          </a:ln>
        </p:spPr>
        <p:txBody>
          <a:bodyPr wrap="square" lIns="0" tIns="0" rIns="0" bIns="0" rtlCol="0"/>
          <a:lstStyle/>
          <a:p>
            <a:endParaRPr/>
          </a:p>
        </p:txBody>
      </p:sp>
      <p:grpSp>
        <p:nvGrpSpPr>
          <p:cNvPr id="4" name="object 4"/>
          <p:cNvGrpSpPr/>
          <p:nvPr/>
        </p:nvGrpSpPr>
        <p:grpSpPr>
          <a:xfrm>
            <a:off x="446531" y="443483"/>
            <a:ext cx="12355195" cy="7686040"/>
            <a:chOff x="446531" y="443483"/>
            <a:chExt cx="12355195" cy="7686040"/>
          </a:xfrm>
        </p:grpSpPr>
        <p:pic>
          <p:nvPicPr>
            <p:cNvPr id="5" name="object 5"/>
            <p:cNvPicPr/>
            <p:nvPr/>
          </p:nvPicPr>
          <p:blipFill>
            <a:blip r:embed="rId3" cstate="print"/>
            <a:stretch>
              <a:fillRect/>
            </a:stretch>
          </p:blipFill>
          <p:spPr>
            <a:xfrm>
              <a:off x="446531" y="7586471"/>
              <a:ext cx="2249424" cy="542542"/>
            </a:xfrm>
            <a:prstGeom prst="rect">
              <a:avLst/>
            </a:prstGeom>
          </p:spPr>
        </p:pic>
        <p:pic>
          <p:nvPicPr>
            <p:cNvPr id="6" name="object 6"/>
            <p:cNvPicPr/>
            <p:nvPr/>
          </p:nvPicPr>
          <p:blipFill>
            <a:blip r:embed="rId4" cstate="print"/>
            <a:stretch>
              <a:fillRect/>
            </a:stretch>
          </p:blipFill>
          <p:spPr>
            <a:xfrm>
              <a:off x="1828799" y="443483"/>
              <a:ext cx="10972800" cy="7341108"/>
            </a:xfrm>
            <a:prstGeom prst="rect">
              <a:avLst/>
            </a:prstGeom>
          </p:spPr>
        </p:pic>
      </p:grpSp>
      <p:sp>
        <p:nvSpPr>
          <p:cNvPr id="7" name="object 7"/>
          <p:cNvSpPr txBox="1"/>
          <p:nvPr/>
        </p:nvSpPr>
        <p:spPr>
          <a:xfrm>
            <a:off x="6172200" y="6388100"/>
            <a:ext cx="6351270" cy="382156"/>
          </a:xfrm>
          <a:prstGeom prst="rect">
            <a:avLst/>
          </a:prstGeom>
        </p:spPr>
        <p:txBody>
          <a:bodyPr vert="horz" wrap="square" lIns="0" tIns="12700" rIns="0" bIns="0" rtlCol="0">
            <a:spAutoFit/>
          </a:bodyPr>
          <a:lstStyle/>
          <a:p>
            <a:pPr marL="12700">
              <a:lnSpc>
                <a:spcPct val="100000"/>
              </a:lnSpc>
              <a:spcBef>
                <a:spcPts val="100"/>
              </a:spcBef>
            </a:pPr>
            <a:r>
              <a:rPr lang="en-US" sz="2400" b="1" spc="-5" dirty="0" err="1">
                <a:solidFill>
                  <a:srgbClr val="FFFFFF"/>
                </a:solidFill>
                <a:latin typeface="Tahoma"/>
                <a:cs typeface="Tahoma"/>
              </a:rPr>
              <a:t>Đảm</a:t>
            </a:r>
            <a:r>
              <a:rPr lang="en-US" sz="2400" b="1" spc="-5" dirty="0">
                <a:solidFill>
                  <a:srgbClr val="FFFFFF"/>
                </a:solidFill>
                <a:latin typeface="Tahoma"/>
                <a:cs typeface="Tahoma"/>
              </a:rPr>
              <a:t> </a:t>
            </a:r>
            <a:r>
              <a:rPr lang="en-US" sz="2400" b="1" spc="-5" dirty="0" err="1">
                <a:solidFill>
                  <a:srgbClr val="FFFFFF"/>
                </a:solidFill>
                <a:latin typeface="Tahoma"/>
                <a:cs typeface="Tahoma"/>
              </a:rPr>
              <a:t>bảo</a:t>
            </a:r>
            <a:r>
              <a:rPr lang="en-US" sz="2400" b="1" spc="-5" dirty="0">
                <a:solidFill>
                  <a:srgbClr val="FFFFFF"/>
                </a:solidFill>
                <a:latin typeface="Tahoma"/>
                <a:cs typeface="Tahoma"/>
              </a:rPr>
              <a:t> </a:t>
            </a:r>
            <a:r>
              <a:rPr lang="en-US" sz="2400" b="1" spc="-5" dirty="0" err="1">
                <a:solidFill>
                  <a:srgbClr val="FFFFFF"/>
                </a:solidFill>
                <a:latin typeface="Tahoma"/>
                <a:cs typeface="Tahoma"/>
              </a:rPr>
              <a:t>khu</a:t>
            </a:r>
            <a:r>
              <a:rPr lang="en-US" sz="2400" b="1" spc="-5" dirty="0">
                <a:solidFill>
                  <a:srgbClr val="FFFFFF"/>
                </a:solidFill>
                <a:latin typeface="Tahoma"/>
                <a:cs typeface="Tahoma"/>
              </a:rPr>
              <a:t> </a:t>
            </a:r>
            <a:r>
              <a:rPr lang="en-US" sz="2400" b="1" spc="-5" dirty="0" err="1">
                <a:solidFill>
                  <a:srgbClr val="FFFFFF"/>
                </a:solidFill>
                <a:latin typeface="Tahoma"/>
                <a:cs typeface="Tahoma"/>
              </a:rPr>
              <a:t>vực</a:t>
            </a:r>
            <a:r>
              <a:rPr lang="en-US" sz="2400" b="1" spc="-5" dirty="0">
                <a:solidFill>
                  <a:srgbClr val="FFFFFF"/>
                </a:solidFill>
                <a:latin typeface="Tahoma"/>
                <a:cs typeface="Tahoma"/>
              </a:rPr>
              <a:t> </a:t>
            </a:r>
            <a:r>
              <a:rPr lang="en-US" sz="2400" b="1" spc="-5" dirty="0" err="1">
                <a:solidFill>
                  <a:srgbClr val="FFFFFF"/>
                </a:solidFill>
                <a:latin typeface="Tahoma"/>
                <a:cs typeface="Tahoma"/>
              </a:rPr>
              <a:t>của</a:t>
            </a:r>
            <a:r>
              <a:rPr lang="en-US" sz="2400" b="1" spc="-5" dirty="0">
                <a:solidFill>
                  <a:srgbClr val="FFFFFF"/>
                </a:solidFill>
                <a:latin typeface="Tahoma"/>
                <a:cs typeface="Tahoma"/>
              </a:rPr>
              <a:t> </a:t>
            </a:r>
            <a:r>
              <a:rPr lang="en-US" sz="2400" b="1" spc="-5" dirty="0" err="1">
                <a:solidFill>
                  <a:srgbClr val="FFFFFF"/>
                </a:solidFill>
                <a:latin typeface="Tahoma"/>
                <a:cs typeface="Tahoma"/>
              </a:rPr>
              <a:t>bạn</a:t>
            </a:r>
            <a:r>
              <a:rPr lang="en-US" sz="2400" b="1" spc="-5" dirty="0">
                <a:solidFill>
                  <a:srgbClr val="FFFFFF"/>
                </a:solidFill>
                <a:latin typeface="Tahoma"/>
                <a:cs typeface="Tahoma"/>
              </a:rPr>
              <a:t> </a:t>
            </a:r>
            <a:r>
              <a:rPr lang="en-US" sz="2400" b="1" spc="-5" dirty="0" err="1">
                <a:solidFill>
                  <a:srgbClr val="FFFFFF"/>
                </a:solidFill>
                <a:latin typeface="Tahoma"/>
                <a:cs typeface="Tahoma"/>
              </a:rPr>
              <a:t>đã</a:t>
            </a:r>
            <a:r>
              <a:rPr lang="en-US" sz="2400" b="1" spc="-5" dirty="0">
                <a:solidFill>
                  <a:srgbClr val="FFFFFF"/>
                </a:solidFill>
                <a:latin typeface="Tahoma"/>
                <a:cs typeface="Tahoma"/>
              </a:rPr>
              <a:t> </a:t>
            </a:r>
            <a:r>
              <a:rPr lang="en-US" sz="2400" b="1" spc="-5" dirty="0" err="1">
                <a:solidFill>
                  <a:srgbClr val="FFFFFF"/>
                </a:solidFill>
                <a:latin typeface="Tahoma"/>
                <a:cs typeface="Tahoma"/>
              </a:rPr>
              <a:t>sẵn</a:t>
            </a:r>
            <a:r>
              <a:rPr lang="en-US" sz="2400" b="1" spc="-5" dirty="0">
                <a:solidFill>
                  <a:srgbClr val="FFFFFF"/>
                </a:solidFill>
                <a:latin typeface="Tahoma"/>
                <a:cs typeface="Tahoma"/>
              </a:rPr>
              <a:t> </a:t>
            </a:r>
            <a:r>
              <a:rPr lang="en-US" sz="2400" b="1" spc="-5" dirty="0" err="1">
                <a:solidFill>
                  <a:srgbClr val="FFFFFF"/>
                </a:solidFill>
                <a:latin typeface="Tahoma"/>
                <a:cs typeface="Tahoma"/>
              </a:rPr>
              <a:t>sàng</a:t>
            </a:r>
            <a:endParaRPr sz="2400" dirty="0">
              <a:latin typeface="Tahoma"/>
              <a:cs typeface="Tahoma"/>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11579860" cy="689932"/>
          </a:xfrm>
          <a:prstGeom prst="rect">
            <a:avLst/>
          </a:prstGeom>
        </p:spPr>
        <p:txBody>
          <a:bodyPr vert="horz" wrap="square" lIns="0" tIns="12700" rIns="0" bIns="0" rtlCol="0">
            <a:spAutoFit/>
          </a:bodyPr>
          <a:lstStyle/>
          <a:p>
            <a:pPr marL="12700">
              <a:lnSpc>
                <a:spcPct val="100000"/>
              </a:lnSpc>
              <a:spcBef>
                <a:spcPts val="100"/>
              </a:spcBef>
            </a:pPr>
            <a:r>
              <a:rPr lang="en-US" dirty="0" err="1"/>
              <a:t>Đảm</a:t>
            </a:r>
            <a:r>
              <a:rPr lang="en-US" dirty="0"/>
              <a:t> </a:t>
            </a:r>
            <a:r>
              <a:rPr lang="en-US" dirty="0" err="1"/>
              <a:t>bảo</a:t>
            </a:r>
            <a:r>
              <a:rPr lang="en-US" dirty="0"/>
              <a:t> </a:t>
            </a:r>
            <a:r>
              <a:rPr lang="en-US" dirty="0" err="1"/>
              <a:t>khu</a:t>
            </a:r>
            <a:r>
              <a:rPr lang="en-US" dirty="0"/>
              <a:t> </a:t>
            </a:r>
            <a:r>
              <a:rPr lang="en-US" dirty="0" err="1"/>
              <a:t>vực</a:t>
            </a:r>
            <a:r>
              <a:rPr lang="en-US" dirty="0"/>
              <a:t> </a:t>
            </a:r>
            <a:r>
              <a:rPr lang="en-US" dirty="0" err="1"/>
              <a:t>của</a:t>
            </a:r>
            <a:r>
              <a:rPr lang="en-US" dirty="0"/>
              <a:t> </a:t>
            </a:r>
            <a:r>
              <a:rPr lang="en-US" dirty="0" err="1"/>
              <a:t>bạn</a:t>
            </a:r>
            <a:r>
              <a:rPr lang="en-US" dirty="0"/>
              <a:t> </a:t>
            </a:r>
            <a:r>
              <a:rPr lang="en-US" dirty="0" err="1"/>
              <a:t>đã</a:t>
            </a:r>
            <a:r>
              <a:rPr lang="en-US" dirty="0"/>
              <a:t> </a:t>
            </a:r>
            <a:r>
              <a:rPr lang="en-US" dirty="0" err="1"/>
              <a:t>sẵn</a:t>
            </a:r>
            <a:r>
              <a:rPr lang="en-US" dirty="0"/>
              <a:t> </a:t>
            </a:r>
            <a:r>
              <a:rPr lang="en-US" dirty="0" err="1"/>
              <a:t>sàng</a:t>
            </a:r>
            <a:endParaRPr dirty="0"/>
          </a:p>
        </p:txBody>
      </p:sp>
      <p:sp>
        <p:nvSpPr>
          <p:cNvPr id="3" name="object 3"/>
          <p:cNvSpPr/>
          <p:nvPr/>
        </p:nvSpPr>
        <p:spPr>
          <a:xfrm>
            <a:off x="457200" y="1676400"/>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4" name="object 4"/>
          <p:cNvSpPr/>
          <p:nvPr/>
        </p:nvSpPr>
        <p:spPr>
          <a:xfrm>
            <a:off x="457200" y="2496311"/>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5" name="object 5"/>
          <p:cNvSpPr/>
          <p:nvPr/>
        </p:nvSpPr>
        <p:spPr>
          <a:xfrm>
            <a:off x="457200" y="3314700"/>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6" name="object 6"/>
          <p:cNvSpPr/>
          <p:nvPr/>
        </p:nvSpPr>
        <p:spPr>
          <a:xfrm>
            <a:off x="457200" y="4134611"/>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7" name="object 7"/>
          <p:cNvSpPr/>
          <p:nvPr/>
        </p:nvSpPr>
        <p:spPr>
          <a:xfrm>
            <a:off x="457200" y="4954523"/>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8" name="object 8"/>
          <p:cNvSpPr/>
          <p:nvPr/>
        </p:nvSpPr>
        <p:spPr>
          <a:xfrm>
            <a:off x="457200" y="5772911"/>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9" name="object 9"/>
          <p:cNvSpPr/>
          <p:nvPr/>
        </p:nvSpPr>
        <p:spPr>
          <a:xfrm>
            <a:off x="457200" y="6592823"/>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10" name="object 10"/>
          <p:cNvSpPr txBox="1"/>
          <p:nvPr/>
        </p:nvSpPr>
        <p:spPr>
          <a:xfrm>
            <a:off x="535940" y="1703070"/>
            <a:ext cx="7007860" cy="5565626"/>
          </a:xfrm>
          <a:prstGeom prst="rect">
            <a:avLst/>
          </a:prstGeom>
        </p:spPr>
        <p:txBody>
          <a:bodyPr vert="horz" wrap="square" lIns="0" tIns="12700" rIns="0" bIns="0" rtlCol="0">
            <a:spAutoFit/>
          </a:bodyPr>
          <a:lstStyle/>
          <a:p>
            <a:pPr marL="12700">
              <a:lnSpc>
                <a:spcPts val="2680"/>
              </a:lnSpc>
              <a:spcBef>
                <a:spcPts val="100"/>
              </a:spcBef>
            </a:pPr>
            <a:r>
              <a:rPr lang="en-US" sz="2400" spc="-5" dirty="0" err="1">
                <a:latin typeface="Arial MT"/>
                <a:cs typeface="Arial MT"/>
              </a:rPr>
              <a:t>Loại</a:t>
            </a:r>
            <a:r>
              <a:rPr lang="en-US" sz="2400" spc="-5" dirty="0">
                <a:latin typeface="Arial MT"/>
                <a:cs typeface="Arial MT"/>
              </a:rPr>
              <a:t> </a:t>
            </a:r>
            <a:r>
              <a:rPr lang="en-US" sz="2400" spc="-5" dirty="0" err="1">
                <a:latin typeface="Arial MT"/>
                <a:cs typeface="Arial MT"/>
              </a:rPr>
              <a:t>bỏ</a:t>
            </a:r>
            <a:r>
              <a:rPr lang="en-US" sz="2400" spc="-5" dirty="0">
                <a:latin typeface="Arial MT"/>
                <a:cs typeface="Arial MT"/>
              </a:rPr>
              <a:t> </a:t>
            </a:r>
            <a:r>
              <a:rPr lang="en-US" sz="2400" spc="-5" dirty="0" err="1">
                <a:latin typeface="Arial MT"/>
                <a:cs typeface="Arial MT"/>
              </a:rPr>
              <a:t>các</a:t>
            </a:r>
            <a:r>
              <a:rPr lang="en-US" sz="2400" spc="-5" dirty="0">
                <a:latin typeface="Arial MT"/>
                <a:cs typeface="Arial MT"/>
              </a:rPr>
              <a:t> </a:t>
            </a:r>
            <a:r>
              <a:rPr lang="en-US" sz="2400" spc="-5" dirty="0" err="1">
                <a:latin typeface="Arial MT"/>
                <a:cs typeface="Arial MT"/>
              </a:rPr>
              <a:t>vật</a:t>
            </a:r>
            <a:r>
              <a:rPr lang="en-US" sz="2400" spc="-5" dirty="0">
                <a:latin typeface="Arial MT"/>
                <a:cs typeface="Arial MT"/>
              </a:rPr>
              <a:t> </a:t>
            </a:r>
            <a:r>
              <a:rPr lang="en-US" sz="2400" spc="-5" dirty="0" err="1">
                <a:latin typeface="Arial MT"/>
                <a:cs typeface="Arial MT"/>
              </a:rPr>
              <a:t>liệu</a:t>
            </a:r>
            <a:r>
              <a:rPr lang="en-US" sz="2400" spc="-5" dirty="0">
                <a:latin typeface="Arial MT"/>
                <a:cs typeface="Arial MT"/>
              </a:rPr>
              <a:t>, </a:t>
            </a:r>
            <a:r>
              <a:rPr lang="en-US" sz="2400" spc="-5" dirty="0" err="1">
                <a:latin typeface="Arial MT"/>
                <a:cs typeface="Arial MT"/>
              </a:rPr>
              <a:t>thiết</a:t>
            </a:r>
            <a:r>
              <a:rPr lang="en-US" sz="2400" spc="-5" dirty="0">
                <a:latin typeface="Arial MT"/>
                <a:cs typeface="Arial MT"/>
              </a:rPr>
              <a:t> </a:t>
            </a:r>
            <a:r>
              <a:rPr lang="en-US" sz="2400" spc="-5" dirty="0" err="1">
                <a:latin typeface="Arial MT"/>
                <a:cs typeface="Arial MT"/>
              </a:rPr>
              <a:t>bị</a:t>
            </a:r>
            <a:r>
              <a:rPr lang="en-US" sz="2400" spc="-5" dirty="0">
                <a:latin typeface="Arial MT"/>
                <a:cs typeface="Arial MT"/>
              </a:rPr>
              <a:t>, </a:t>
            </a:r>
            <a:r>
              <a:rPr lang="en-US" sz="2400" spc="-5" dirty="0" err="1">
                <a:latin typeface="Arial MT"/>
                <a:cs typeface="Arial MT"/>
              </a:rPr>
              <a:t>dụng</a:t>
            </a:r>
            <a:r>
              <a:rPr lang="en-US" sz="2400" spc="-5" dirty="0">
                <a:latin typeface="Arial MT"/>
                <a:cs typeface="Arial MT"/>
              </a:rPr>
              <a:t> </a:t>
            </a:r>
            <a:r>
              <a:rPr lang="en-US" sz="2400" spc="-5" dirty="0" err="1">
                <a:latin typeface="Arial MT"/>
                <a:cs typeface="Arial MT"/>
              </a:rPr>
              <a:t>cụ</a:t>
            </a:r>
            <a:r>
              <a:rPr lang="en-US" sz="2400" spc="-5" dirty="0">
                <a:latin typeface="Arial MT"/>
                <a:cs typeface="Arial MT"/>
              </a:rPr>
              <a:t>, </a:t>
            </a:r>
            <a:r>
              <a:rPr lang="en-US" sz="2400" spc="-5" dirty="0" err="1">
                <a:latin typeface="Arial MT"/>
                <a:cs typeface="Arial MT"/>
              </a:rPr>
              <a:t>đồ</a:t>
            </a:r>
            <a:r>
              <a:rPr lang="en-US" sz="2400" spc="-5" dirty="0">
                <a:latin typeface="Arial MT"/>
                <a:cs typeface="Arial MT"/>
              </a:rPr>
              <a:t> </a:t>
            </a:r>
            <a:r>
              <a:rPr lang="en-US" sz="2400" spc="-5" dirty="0" err="1">
                <a:latin typeface="Arial MT"/>
                <a:cs typeface="Arial MT"/>
              </a:rPr>
              <a:t>đạc</a:t>
            </a:r>
            <a:r>
              <a:rPr lang="en-US" sz="2400" spc="-5" dirty="0">
                <a:latin typeface="Arial MT"/>
                <a:cs typeface="Arial MT"/>
              </a:rPr>
              <a:t> </a:t>
            </a:r>
            <a:r>
              <a:rPr lang="en-US" sz="2400" spc="-5" dirty="0" err="1">
                <a:latin typeface="Arial MT"/>
                <a:cs typeface="Arial MT"/>
              </a:rPr>
              <a:t>không</a:t>
            </a:r>
            <a:r>
              <a:rPr lang="en-US" sz="2400" spc="-5" dirty="0">
                <a:latin typeface="Arial MT"/>
                <a:cs typeface="Arial MT"/>
              </a:rPr>
              <a:t> </a:t>
            </a:r>
            <a:r>
              <a:rPr lang="en-US" sz="2400" spc="-5" dirty="0" err="1">
                <a:latin typeface="Arial MT"/>
                <a:cs typeface="Arial MT"/>
              </a:rPr>
              <a:t>cần</a:t>
            </a:r>
            <a:r>
              <a:rPr lang="en-US" sz="2400" spc="-5" dirty="0">
                <a:latin typeface="Arial MT"/>
                <a:cs typeface="Arial MT"/>
              </a:rPr>
              <a:t> </a:t>
            </a:r>
            <a:r>
              <a:rPr lang="en-US" sz="2400" spc="-5" dirty="0" err="1">
                <a:latin typeface="Arial MT"/>
                <a:cs typeface="Arial MT"/>
              </a:rPr>
              <a:t>thiết</a:t>
            </a:r>
            <a:r>
              <a:rPr lang="en-US" sz="2400" spc="-5" dirty="0">
                <a:latin typeface="Arial MT"/>
                <a:cs typeface="Arial MT"/>
              </a:rPr>
              <a:t>/</a:t>
            </a:r>
            <a:r>
              <a:rPr lang="en-US" sz="2400" spc="-5" dirty="0" err="1">
                <a:latin typeface="Arial MT"/>
                <a:cs typeface="Arial MT"/>
              </a:rPr>
              <a:t>không</a:t>
            </a:r>
            <a:r>
              <a:rPr lang="en-US" sz="2400" spc="-5" dirty="0">
                <a:latin typeface="Arial MT"/>
                <a:cs typeface="Arial MT"/>
              </a:rPr>
              <a:t> </a:t>
            </a:r>
            <a:r>
              <a:rPr lang="en-US" sz="2400" spc="-5" dirty="0" err="1">
                <a:latin typeface="Arial MT"/>
                <a:cs typeface="Arial MT"/>
              </a:rPr>
              <a:t>mong</a:t>
            </a:r>
            <a:r>
              <a:rPr lang="en-US" sz="2400" spc="-5" dirty="0">
                <a:latin typeface="Arial MT"/>
                <a:cs typeface="Arial MT"/>
              </a:rPr>
              <a:t> </a:t>
            </a:r>
            <a:r>
              <a:rPr lang="en-US" sz="2400" spc="-5" dirty="0" err="1">
                <a:latin typeface="Arial MT"/>
                <a:cs typeface="Arial MT"/>
              </a:rPr>
              <a:t>muốn</a:t>
            </a:r>
            <a:r>
              <a:rPr lang="en-US" sz="2400" spc="-5" dirty="0">
                <a:latin typeface="Arial MT"/>
                <a:cs typeface="Arial MT"/>
              </a:rPr>
              <a:t>, v.v.</a:t>
            </a:r>
            <a:endParaRPr sz="2400" dirty="0">
              <a:latin typeface="Arial MT"/>
              <a:cs typeface="Arial MT"/>
            </a:endParaRPr>
          </a:p>
          <a:p>
            <a:pPr marL="12700" marR="276860">
              <a:lnSpc>
                <a:spcPts val="2480"/>
              </a:lnSpc>
              <a:spcBef>
                <a:spcPts val="1500"/>
              </a:spcBef>
            </a:pPr>
            <a:r>
              <a:rPr lang="vi-VN" sz="2400" spc="-5" dirty="0">
                <a:latin typeface="Arial MT"/>
                <a:cs typeface="Arial MT"/>
              </a:rPr>
              <a:t>Thiết bị – ​​sạch sẽ, được hiệu chuẩn, được bảo trì, nhật ký sản xuất được ghi chép đầy đủ</a:t>
            </a:r>
            <a:endParaRPr sz="2400" dirty="0">
              <a:latin typeface="Arial MT"/>
              <a:cs typeface="Arial MT"/>
            </a:endParaRPr>
          </a:p>
          <a:p>
            <a:pPr marL="12700">
              <a:lnSpc>
                <a:spcPct val="100000"/>
              </a:lnSpc>
              <a:spcBef>
                <a:spcPts val="1075"/>
              </a:spcBef>
            </a:pPr>
            <a:r>
              <a:rPr lang="vi-VN" sz="2400" spc="-5" dirty="0">
                <a:latin typeface="Arial MT"/>
                <a:cs typeface="Arial MT"/>
              </a:rPr>
              <a:t>Nguyên liệu – được ghi và dán nhãn</a:t>
            </a:r>
            <a:endParaRPr lang="en-US" sz="2400" spc="-5" dirty="0">
              <a:latin typeface="Arial MT"/>
              <a:cs typeface="Arial MT"/>
            </a:endParaRPr>
          </a:p>
          <a:p>
            <a:pPr marL="12700">
              <a:lnSpc>
                <a:spcPct val="100000"/>
              </a:lnSpc>
              <a:spcBef>
                <a:spcPts val="1075"/>
              </a:spcBef>
            </a:pPr>
            <a:endParaRPr sz="3100" dirty="0">
              <a:latin typeface="Arial MT"/>
              <a:cs typeface="Arial MT"/>
            </a:endParaRPr>
          </a:p>
          <a:p>
            <a:pPr marL="12700">
              <a:lnSpc>
                <a:spcPct val="100000"/>
              </a:lnSpc>
              <a:spcBef>
                <a:spcPts val="5"/>
              </a:spcBef>
            </a:pPr>
            <a:r>
              <a:rPr lang="en-US" sz="2400" spc="-5" dirty="0" err="1">
                <a:latin typeface="Arial MT"/>
                <a:cs typeface="Arial MT"/>
              </a:rPr>
              <a:t>Loại</a:t>
            </a:r>
            <a:r>
              <a:rPr lang="en-US" sz="2400" spc="-5" dirty="0">
                <a:latin typeface="Arial MT"/>
                <a:cs typeface="Arial MT"/>
              </a:rPr>
              <a:t> </a:t>
            </a:r>
            <a:r>
              <a:rPr lang="en-US" sz="2400" spc="-5" dirty="0" err="1">
                <a:latin typeface="Arial MT"/>
                <a:cs typeface="Arial MT"/>
              </a:rPr>
              <a:t>bỏ</a:t>
            </a:r>
            <a:r>
              <a:rPr lang="en-US" sz="2400" spc="-5" dirty="0">
                <a:latin typeface="Arial MT"/>
                <a:cs typeface="Arial MT"/>
              </a:rPr>
              <a:t> </a:t>
            </a:r>
            <a:r>
              <a:rPr lang="en-US" sz="2400" spc="-5" dirty="0" err="1">
                <a:latin typeface="Arial MT"/>
                <a:cs typeface="Arial MT"/>
              </a:rPr>
              <a:t>các</a:t>
            </a:r>
            <a:r>
              <a:rPr lang="en-US" sz="2400" spc="-5" dirty="0">
                <a:latin typeface="Arial MT"/>
                <a:cs typeface="Arial MT"/>
              </a:rPr>
              <a:t> </a:t>
            </a:r>
            <a:r>
              <a:rPr lang="en-US" sz="2400" spc="-5" dirty="0" err="1">
                <a:latin typeface="Arial MT"/>
                <a:cs typeface="Arial MT"/>
              </a:rPr>
              <a:t>nguyên</a:t>
            </a:r>
            <a:r>
              <a:rPr lang="en-US" sz="2400" spc="-5" dirty="0">
                <a:latin typeface="Arial MT"/>
                <a:cs typeface="Arial MT"/>
              </a:rPr>
              <a:t> </a:t>
            </a:r>
            <a:r>
              <a:rPr lang="en-US" sz="2400" spc="-5" dirty="0" err="1">
                <a:latin typeface="Arial MT"/>
                <a:cs typeface="Arial MT"/>
              </a:rPr>
              <a:t>vật</a:t>
            </a:r>
            <a:r>
              <a:rPr lang="en-US" sz="2400" spc="-5" dirty="0">
                <a:latin typeface="Arial MT"/>
                <a:cs typeface="Arial MT"/>
              </a:rPr>
              <a:t> </a:t>
            </a:r>
            <a:r>
              <a:rPr lang="en-US" sz="2400" spc="-5" dirty="0" err="1">
                <a:latin typeface="Arial MT"/>
                <a:cs typeface="Arial MT"/>
              </a:rPr>
              <a:t>liệu</a:t>
            </a:r>
            <a:r>
              <a:rPr lang="en-US" sz="2400" spc="-5" dirty="0">
                <a:latin typeface="Arial MT"/>
                <a:cs typeface="Arial MT"/>
              </a:rPr>
              <a:t> </a:t>
            </a:r>
            <a:r>
              <a:rPr lang="en-US" sz="2400" spc="-5" dirty="0" err="1">
                <a:latin typeface="Arial MT"/>
                <a:cs typeface="Arial MT"/>
              </a:rPr>
              <a:t>đã</a:t>
            </a:r>
            <a:r>
              <a:rPr lang="en-US" sz="2400" spc="-5" dirty="0">
                <a:latin typeface="Arial MT"/>
                <a:cs typeface="Arial MT"/>
              </a:rPr>
              <a:t> </a:t>
            </a:r>
            <a:r>
              <a:rPr lang="en-US" sz="2400" spc="-5" dirty="0" err="1">
                <a:latin typeface="Arial MT"/>
                <a:cs typeface="Arial MT"/>
              </a:rPr>
              <a:t>hết</a:t>
            </a:r>
            <a:r>
              <a:rPr lang="en-US" sz="2400" spc="-5" dirty="0">
                <a:latin typeface="Arial MT"/>
                <a:cs typeface="Arial MT"/>
              </a:rPr>
              <a:t> </a:t>
            </a:r>
            <a:r>
              <a:rPr lang="en-US" sz="2400" spc="-5" dirty="0" err="1">
                <a:latin typeface="Arial MT"/>
                <a:cs typeface="Arial MT"/>
              </a:rPr>
              <a:t>hạn</a:t>
            </a:r>
            <a:endParaRPr sz="2400" dirty="0">
              <a:latin typeface="Arial MT"/>
              <a:cs typeface="Arial MT"/>
            </a:endParaRPr>
          </a:p>
          <a:p>
            <a:pPr>
              <a:lnSpc>
                <a:spcPct val="100000"/>
              </a:lnSpc>
              <a:spcBef>
                <a:spcPts val="15"/>
              </a:spcBef>
            </a:pPr>
            <a:endParaRPr sz="3450" dirty="0">
              <a:latin typeface="Arial MT"/>
              <a:cs typeface="Arial MT"/>
            </a:endParaRPr>
          </a:p>
          <a:p>
            <a:pPr marL="12700" marR="76200">
              <a:lnSpc>
                <a:spcPts val="2480"/>
              </a:lnSpc>
              <a:spcBef>
                <a:spcPts val="5"/>
              </a:spcBef>
            </a:pPr>
            <a:r>
              <a:rPr lang="en-US" sz="2400" dirty="0" err="1">
                <a:latin typeface="Arial MT"/>
                <a:cs typeface="Arial MT"/>
              </a:rPr>
              <a:t>Trong</a:t>
            </a:r>
            <a:r>
              <a:rPr lang="en-US" sz="2400" dirty="0">
                <a:latin typeface="Arial MT"/>
                <a:cs typeface="Arial MT"/>
              </a:rPr>
              <a:t> </a:t>
            </a:r>
            <a:r>
              <a:rPr lang="en-US" sz="2400" dirty="0" err="1">
                <a:latin typeface="Arial MT"/>
                <a:cs typeface="Arial MT"/>
              </a:rPr>
              <a:t>tủ</a:t>
            </a:r>
            <a:r>
              <a:rPr lang="en-US" sz="2400" dirty="0">
                <a:latin typeface="Arial MT"/>
                <a:cs typeface="Arial MT"/>
              </a:rPr>
              <a:t> </a:t>
            </a:r>
            <a:r>
              <a:rPr lang="en-US" sz="2400" dirty="0" err="1">
                <a:latin typeface="Arial MT"/>
                <a:cs typeface="Arial MT"/>
              </a:rPr>
              <a:t>lạnh</a:t>
            </a:r>
            <a:r>
              <a:rPr lang="en-US" sz="2400" dirty="0">
                <a:latin typeface="Arial MT"/>
                <a:cs typeface="Arial MT"/>
              </a:rPr>
              <a:t> </a:t>
            </a:r>
            <a:r>
              <a:rPr lang="en-US" sz="2400" dirty="0" err="1">
                <a:latin typeface="Arial MT"/>
                <a:cs typeface="Arial MT"/>
              </a:rPr>
              <a:t>của</a:t>
            </a:r>
            <a:r>
              <a:rPr lang="en-US" sz="2400" dirty="0">
                <a:latin typeface="Arial MT"/>
                <a:cs typeface="Arial MT"/>
              </a:rPr>
              <a:t> </a:t>
            </a:r>
            <a:r>
              <a:rPr lang="en-US" sz="2400" dirty="0" err="1">
                <a:latin typeface="Arial MT"/>
                <a:cs typeface="Arial MT"/>
              </a:rPr>
              <a:t>bạn</a:t>
            </a:r>
            <a:r>
              <a:rPr lang="en-US" sz="2400" dirty="0">
                <a:latin typeface="Arial MT"/>
                <a:cs typeface="Arial MT"/>
              </a:rPr>
              <a:t> </a:t>
            </a:r>
            <a:r>
              <a:rPr lang="en-US" sz="2400" dirty="0" err="1">
                <a:latin typeface="Arial MT"/>
                <a:cs typeface="Arial MT"/>
              </a:rPr>
              <a:t>có</a:t>
            </a:r>
            <a:r>
              <a:rPr lang="en-US" sz="2400" dirty="0">
                <a:latin typeface="Arial MT"/>
                <a:cs typeface="Arial MT"/>
              </a:rPr>
              <a:t> </a:t>
            </a:r>
            <a:r>
              <a:rPr lang="en-US" sz="2400" dirty="0" err="1">
                <a:latin typeface="Arial MT"/>
                <a:cs typeface="Arial MT"/>
              </a:rPr>
              <a:t>gì</a:t>
            </a:r>
            <a:r>
              <a:rPr lang="en-US" sz="2400" dirty="0">
                <a:latin typeface="Arial MT"/>
                <a:cs typeface="Arial MT"/>
              </a:rPr>
              <a:t>? </a:t>
            </a:r>
            <a:r>
              <a:rPr lang="en-US" sz="2400" dirty="0" err="1">
                <a:latin typeface="Arial MT"/>
                <a:cs typeface="Arial MT"/>
              </a:rPr>
              <a:t>Hãy</a:t>
            </a:r>
            <a:r>
              <a:rPr lang="en-US" sz="2400" dirty="0">
                <a:latin typeface="Arial MT"/>
                <a:cs typeface="Arial MT"/>
              </a:rPr>
              <a:t> </a:t>
            </a:r>
            <a:r>
              <a:rPr lang="en-US" sz="2400" dirty="0" err="1">
                <a:latin typeface="Arial MT"/>
                <a:cs typeface="Arial MT"/>
              </a:rPr>
              <a:t>chắc</a:t>
            </a:r>
            <a:r>
              <a:rPr lang="en-US" sz="2400" dirty="0">
                <a:latin typeface="Arial MT"/>
                <a:cs typeface="Arial MT"/>
              </a:rPr>
              <a:t> </a:t>
            </a:r>
            <a:r>
              <a:rPr lang="en-US" sz="2400" dirty="0" err="1">
                <a:latin typeface="Arial MT"/>
                <a:cs typeface="Arial MT"/>
              </a:rPr>
              <a:t>chắn</a:t>
            </a:r>
            <a:r>
              <a:rPr lang="en-US" sz="2400" dirty="0">
                <a:latin typeface="Arial MT"/>
                <a:cs typeface="Arial MT"/>
              </a:rPr>
              <a:t> </a:t>
            </a:r>
            <a:r>
              <a:rPr lang="en-US" sz="2400" dirty="0" err="1">
                <a:latin typeface="Arial MT"/>
                <a:cs typeface="Arial MT"/>
              </a:rPr>
              <a:t>rằng</a:t>
            </a:r>
            <a:r>
              <a:rPr lang="en-US" sz="2400" dirty="0">
                <a:latin typeface="Arial MT"/>
                <a:cs typeface="Arial MT"/>
              </a:rPr>
              <a:t> </a:t>
            </a:r>
            <a:r>
              <a:rPr lang="en-US" sz="2400" dirty="0" err="1">
                <a:latin typeface="Arial MT"/>
                <a:cs typeface="Arial MT"/>
              </a:rPr>
              <a:t>đó</a:t>
            </a:r>
            <a:r>
              <a:rPr lang="en-US" sz="2400" dirty="0">
                <a:latin typeface="Arial MT"/>
                <a:cs typeface="Arial MT"/>
              </a:rPr>
              <a:t> </a:t>
            </a:r>
            <a:r>
              <a:rPr lang="en-US" sz="2400" dirty="0" err="1">
                <a:latin typeface="Arial MT"/>
                <a:cs typeface="Arial MT"/>
              </a:rPr>
              <a:t>chỉ</a:t>
            </a:r>
            <a:r>
              <a:rPr lang="en-US" sz="2400" dirty="0">
                <a:latin typeface="Arial MT"/>
                <a:cs typeface="Arial MT"/>
              </a:rPr>
              <a:t> </a:t>
            </a:r>
            <a:r>
              <a:rPr lang="en-US" sz="2400" dirty="0" err="1">
                <a:latin typeface="Arial MT"/>
                <a:cs typeface="Arial MT"/>
              </a:rPr>
              <a:t>là</a:t>
            </a:r>
            <a:r>
              <a:rPr lang="en-US" sz="2400" dirty="0">
                <a:latin typeface="Arial MT"/>
                <a:cs typeface="Arial MT"/>
              </a:rPr>
              <a:t> </a:t>
            </a:r>
            <a:r>
              <a:rPr lang="en-US" sz="2400" dirty="0" err="1">
                <a:latin typeface="Arial MT"/>
                <a:cs typeface="Arial MT"/>
              </a:rPr>
              <a:t>những</a:t>
            </a:r>
            <a:r>
              <a:rPr lang="en-US" sz="2400" dirty="0">
                <a:latin typeface="Arial MT"/>
                <a:cs typeface="Arial MT"/>
              </a:rPr>
              <a:t> </a:t>
            </a:r>
            <a:r>
              <a:rPr lang="en-US" sz="2400" dirty="0" err="1">
                <a:latin typeface="Arial MT"/>
                <a:cs typeface="Arial MT"/>
              </a:rPr>
              <a:t>gì</a:t>
            </a:r>
            <a:r>
              <a:rPr lang="en-US" sz="2400" dirty="0">
                <a:latin typeface="Arial MT"/>
                <a:cs typeface="Arial MT"/>
              </a:rPr>
              <a:t> </a:t>
            </a:r>
            <a:r>
              <a:rPr lang="en-US" sz="2400" dirty="0" err="1">
                <a:latin typeface="Arial MT"/>
                <a:cs typeface="Arial MT"/>
              </a:rPr>
              <a:t>nên</a:t>
            </a:r>
            <a:r>
              <a:rPr lang="en-US" sz="2400" dirty="0">
                <a:latin typeface="Arial MT"/>
                <a:cs typeface="Arial MT"/>
              </a:rPr>
              <a:t> </a:t>
            </a:r>
            <a:r>
              <a:rPr lang="en-US" sz="2400" dirty="0" err="1">
                <a:latin typeface="Arial MT"/>
                <a:cs typeface="Arial MT"/>
              </a:rPr>
              <a:t>có</a:t>
            </a:r>
            <a:endParaRPr sz="2400" dirty="0">
              <a:latin typeface="Arial MT"/>
              <a:cs typeface="Arial MT"/>
            </a:endParaRPr>
          </a:p>
          <a:p>
            <a:pPr marL="12700">
              <a:lnSpc>
                <a:spcPct val="100000"/>
              </a:lnSpc>
              <a:spcBef>
                <a:spcPts val="1075"/>
              </a:spcBef>
            </a:pPr>
            <a:r>
              <a:rPr lang="en-US" sz="2400" spc="-5" dirty="0">
                <a:latin typeface="Arial MT"/>
                <a:cs typeface="Arial MT"/>
              </a:rPr>
              <a:t>Lau </a:t>
            </a:r>
            <a:r>
              <a:rPr lang="en-US" sz="2400" spc="-5" dirty="0" err="1">
                <a:latin typeface="Arial MT"/>
                <a:cs typeface="Arial MT"/>
              </a:rPr>
              <a:t>sàn</a:t>
            </a:r>
            <a:r>
              <a:rPr lang="en-US" sz="2400" spc="-5" dirty="0">
                <a:latin typeface="Arial MT"/>
                <a:cs typeface="Arial MT"/>
              </a:rPr>
              <a:t>, </a:t>
            </a:r>
            <a:r>
              <a:rPr lang="en-US" sz="2400" spc="-5" dirty="0" err="1">
                <a:latin typeface="Arial MT"/>
                <a:cs typeface="Arial MT"/>
              </a:rPr>
              <a:t>ghế</a:t>
            </a:r>
            <a:r>
              <a:rPr lang="en-US" sz="2400" spc="-5" dirty="0">
                <a:latin typeface="Arial MT"/>
                <a:cs typeface="Arial MT"/>
              </a:rPr>
              <a:t>, </a:t>
            </a:r>
            <a:r>
              <a:rPr lang="en-US" sz="2400" spc="-5" dirty="0" err="1">
                <a:latin typeface="Arial MT"/>
                <a:cs typeface="Arial MT"/>
              </a:rPr>
              <a:t>gia</a:t>
            </a:r>
            <a:r>
              <a:rPr lang="en-US" sz="2400" spc="-5" dirty="0">
                <a:latin typeface="Arial MT"/>
                <a:cs typeface="Arial MT"/>
              </a:rPr>
              <a:t>́, </a:t>
            </a:r>
            <a:r>
              <a:rPr lang="en-US" sz="2400" spc="-5" dirty="0" err="1">
                <a:latin typeface="Arial MT"/>
                <a:cs typeface="Arial MT"/>
              </a:rPr>
              <a:t>kệ</a:t>
            </a:r>
            <a:endParaRPr sz="2400" dirty="0">
              <a:latin typeface="Arial MT"/>
              <a:cs typeface="Arial MT"/>
            </a:endParaRPr>
          </a:p>
          <a:p>
            <a:pPr>
              <a:lnSpc>
                <a:spcPct val="100000"/>
              </a:lnSpc>
              <a:spcBef>
                <a:spcPts val="5"/>
              </a:spcBef>
            </a:pPr>
            <a:endParaRPr sz="3100" dirty="0">
              <a:latin typeface="Arial MT"/>
              <a:cs typeface="Arial MT"/>
            </a:endParaRPr>
          </a:p>
          <a:p>
            <a:pPr marL="12700">
              <a:lnSpc>
                <a:spcPct val="100000"/>
              </a:lnSpc>
            </a:pPr>
            <a:r>
              <a:rPr lang="en-US" sz="2400" spc="-5" dirty="0" err="1">
                <a:latin typeface="Arial MT"/>
                <a:cs typeface="Arial MT"/>
              </a:rPr>
              <a:t>Không</a:t>
            </a:r>
            <a:r>
              <a:rPr lang="en-US" sz="2400" spc="-5" dirty="0">
                <a:latin typeface="Arial MT"/>
                <a:cs typeface="Arial MT"/>
              </a:rPr>
              <a:t> </a:t>
            </a:r>
            <a:r>
              <a:rPr lang="en-US" sz="2400" spc="-5" dirty="0" err="1">
                <a:latin typeface="Arial MT"/>
                <a:cs typeface="Arial MT"/>
              </a:rPr>
              <a:t>có</a:t>
            </a:r>
            <a:r>
              <a:rPr lang="en-US" sz="2400" spc="-5" dirty="0">
                <a:latin typeface="Arial MT"/>
                <a:cs typeface="Arial MT"/>
              </a:rPr>
              <a:t> </a:t>
            </a:r>
            <a:r>
              <a:rPr lang="en-US" sz="2400" spc="-5" dirty="0" err="1">
                <a:latin typeface="Arial MT"/>
                <a:cs typeface="Arial MT"/>
              </a:rPr>
              <a:t>giấy</a:t>
            </a:r>
            <a:r>
              <a:rPr lang="en-US" sz="2400" spc="-5" dirty="0">
                <a:latin typeface="Arial MT"/>
                <a:cs typeface="Arial MT"/>
              </a:rPr>
              <a:t> </a:t>
            </a:r>
            <a:r>
              <a:rPr lang="en-US" sz="2400" spc="-5" dirty="0" err="1">
                <a:latin typeface="Arial MT"/>
                <a:cs typeface="Arial MT"/>
              </a:rPr>
              <a:t>tờ</a:t>
            </a:r>
            <a:r>
              <a:rPr lang="en-US" sz="2400" spc="-5" dirty="0">
                <a:latin typeface="Arial MT"/>
                <a:cs typeface="Arial MT"/>
              </a:rPr>
              <a:t> </a:t>
            </a:r>
            <a:r>
              <a:rPr lang="en-US" sz="2400" spc="-5" dirty="0" err="1">
                <a:latin typeface="Arial MT"/>
                <a:cs typeface="Arial MT"/>
              </a:rPr>
              <a:t>trong</a:t>
            </a:r>
            <a:r>
              <a:rPr lang="en-US" sz="2400" spc="-5" dirty="0">
                <a:latin typeface="Arial MT"/>
                <a:cs typeface="Arial MT"/>
              </a:rPr>
              <a:t> </a:t>
            </a:r>
            <a:r>
              <a:rPr lang="en-US" sz="2400" spc="-5" dirty="0" err="1">
                <a:latin typeface="Arial MT"/>
                <a:cs typeface="Arial MT"/>
              </a:rPr>
              <a:t>khu</a:t>
            </a:r>
            <a:r>
              <a:rPr lang="en-US" sz="2400" spc="-5" dirty="0">
                <a:latin typeface="Arial MT"/>
                <a:cs typeface="Arial MT"/>
              </a:rPr>
              <a:t> </a:t>
            </a:r>
            <a:r>
              <a:rPr lang="en-US" sz="2400" spc="-5" dirty="0" err="1">
                <a:latin typeface="Arial MT"/>
                <a:cs typeface="Arial MT"/>
              </a:rPr>
              <a:t>vực</a:t>
            </a:r>
            <a:r>
              <a:rPr lang="en-US" sz="2400" spc="-5" dirty="0">
                <a:latin typeface="Arial MT"/>
                <a:cs typeface="Arial MT"/>
              </a:rPr>
              <a:t> </a:t>
            </a:r>
            <a:r>
              <a:rPr lang="en-US" sz="2400" spc="-5" dirty="0" err="1">
                <a:latin typeface="Arial MT"/>
                <a:cs typeface="Arial MT"/>
              </a:rPr>
              <a:t>không</a:t>
            </a:r>
            <a:r>
              <a:rPr lang="en-US" sz="2400" spc="-5" dirty="0">
                <a:latin typeface="Arial MT"/>
                <a:cs typeface="Arial MT"/>
              </a:rPr>
              <a:t> </a:t>
            </a:r>
            <a:r>
              <a:rPr lang="en-US" sz="2400" spc="-5" dirty="0" err="1">
                <a:latin typeface="Arial MT"/>
                <a:cs typeface="Arial MT"/>
              </a:rPr>
              <a:t>nên</a:t>
            </a:r>
            <a:r>
              <a:rPr lang="en-US" sz="2400" spc="-5" dirty="0">
                <a:latin typeface="Arial MT"/>
                <a:cs typeface="Arial MT"/>
              </a:rPr>
              <a:t> </a:t>
            </a:r>
            <a:r>
              <a:rPr lang="en-US" sz="2400" spc="-5" dirty="0" err="1">
                <a:latin typeface="Arial MT"/>
                <a:cs typeface="Arial MT"/>
              </a:rPr>
              <a:t>có</a:t>
            </a:r>
            <a:endParaRPr sz="2400" dirty="0">
              <a:latin typeface="Arial MT"/>
              <a:cs typeface="Arial MT"/>
            </a:endParaRPr>
          </a:p>
        </p:txBody>
      </p:sp>
      <p:pic>
        <p:nvPicPr>
          <p:cNvPr id="11" name="object 11"/>
          <p:cNvPicPr/>
          <p:nvPr/>
        </p:nvPicPr>
        <p:blipFill>
          <a:blip r:embed="rId2" cstate="print"/>
          <a:stretch>
            <a:fillRect/>
          </a:stretch>
        </p:blipFill>
        <p:spPr>
          <a:xfrm>
            <a:off x="8592311" y="1676400"/>
            <a:ext cx="4379976" cy="5736336"/>
          </a:xfrm>
          <a:prstGeom prst="rect">
            <a:avLst/>
          </a:prstGeom>
        </p:spPr>
      </p:pic>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96621"/>
            <a:ext cx="5864860" cy="1184940"/>
          </a:xfrm>
          <a:prstGeom prst="rect">
            <a:avLst/>
          </a:prstGeom>
        </p:spPr>
        <p:txBody>
          <a:bodyPr vert="horz" wrap="square" lIns="0" tIns="81280" rIns="0" bIns="0" rtlCol="0">
            <a:spAutoFit/>
          </a:bodyPr>
          <a:lstStyle/>
          <a:p>
            <a:pPr marL="12700" marR="5080">
              <a:lnSpc>
                <a:spcPts val="4320"/>
              </a:lnSpc>
              <a:spcBef>
                <a:spcPts val="640"/>
              </a:spcBef>
            </a:pPr>
            <a:r>
              <a:rPr lang="en-US" sz="4000" spc="-5" dirty="0" err="1"/>
              <a:t>Ấn</a:t>
            </a:r>
            <a:r>
              <a:rPr lang="en-US" sz="4000" spc="-5" dirty="0"/>
              <a:t> </a:t>
            </a:r>
            <a:r>
              <a:rPr lang="en-US" sz="4000" spc="-5" dirty="0" err="1"/>
              <a:t>tượng</a:t>
            </a:r>
            <a:r>
              <a:rPr lang="en-US" sz="4000" spc="-5" dirty="0"/>
              <a:t> </a:t>
            </a:r>
            <a:r>
              <a:rPr lang="en-US" sz="4000" spc="-5" dirty="0" err="1"/>
              <a:t>đầu</a:t>
            </a:r>
            <a:r>
              <a:rPr lang="en-US" sz="4000" spc="-5" dirty="0"/>
              <a:t> </a:t>
            </a:r>
            <a:r>
              <a:rPr lang="en-US" sz="4000" spc="-5" dirty="0" err="1"/>
              <a:t>tiên</a:t>
            </a:r>
            <a:r>
              <a:rPr lang="en-US" sz="4000" spc="-5" dirty="0"/>
              <a:t> </a:t>
            </a:r>
            <a:br>
              <a:rPr lang="en-US" sz="4000" spc="-5" dirty="0"/>
            </a:br>
            <a:r>
              <a:rPr lang="en-US" sz="4000" spc="-5" dirty="0" err="1"/>
              <a:t>Phòng</a:t>
            </a:r>
            <a:r>
              <a:rPr lang="en-US" sz="4000" spc="-5" dirty="0"/>
              <a:t> </a:t>
            </a:r>
            <a:r>
              <a:rPr lang="en-US" sz="4000" spc="-5" dirty="0" err="1"/>
              <a:t>đóng</a:t>
            </a:r>
            <a:r>
              <a:rPr lang="en-US" sz="4000" spc="-5" dirty="0"/>
              <a:t> </a:t>
            </a:r>
            <a:r>
              <a:rPr lang="en-US" sz="4000" spc="-5" dirty="0" err="1"/>
              <a:t>gói</a:t>
            </a:r>
            <a:endParaRPr sz="4000" dirty="0"/>
          </a:p>
        </p:txBody>
      </p:sp>
      <p:pic>
        <p:nvPicPr>
          <p:cNvPr id="3" name="object 3"/>
          <p:cNvPicPr/>
          <p:nvPr/>
        </p:nvPicPr>
        <p:blipFill>
          <a:blip r:embed="rId2" cstate="print"/>
          <a:stretch>
            <a:fillRect/>
          </a:stretch>
        </p:blipFill>
        <p:spPr>
          <a:xfrm>
            <a:off x="2505455" y="1676400"/>
            <a:ext cx="9619488" cy="5149596"/>
          </a:xfrm>
          <a:prstGeom prst="rect">
            <a:avLst/>
          </a:prstGeom>
        </p:spPr>
      </p:pic>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96621"/>
            <a:ext cx="5864860" cy="1184940"/>
          </a:xfrm>
          <a:prstGeom prst="rect">
            <a:avLst/>
          </a:prstGeom>
        </p:spPr>
        <p:txBody>
          <a:bodyPr vert="horz" wrap="square" lIns="0" tIns="81280" rIns="0" bIns="0" rtlCol="0">
            <a:spAutoFit/>
          </a:bodyPr>
          <a:lstStyle/>
          <a:p>
            <a:pPr marL="12700" marR="5080">
              <a:lnSpc>
                <a:spcPts val="4320"/>
              </a:lnSpc>
              <a:spcBef>
                <a:spcPts val="640"/>
              </a:spcBef>
            </a:pPr>
            <a:r>
              <a:rPr lang="en-US" sz="4000" spc="-5" dirty="0" err="1"/>
              <a:t>Ấn</a:t>
            </a:r>
            <a:r>
              <a:rPr lang="en-US" sz="4000" spc="-5" dirty="0"/>
              <a:t> </a:t>
            </a:r>
            <a:r>
              <a:rPr lang="en-US" sz="4000" spc="-5" dirty="0" err="1"/>
              <a:t>tượng</a:t>
            </a:r>
            <a:r>
              <a:rPr lang="en-US" sz="4000" spc="-5" dirty="0"/>
              <a:t> </a:t>
            </a:r>
            <a:r>
              <a:rPr lang="en-US" sz="4000" spc="-5" dirty="0" err="1"/>
              <a:t>đầu</a:t>
            </a:r>
            <a:r>
              <a:rPr lang="en-US" sz="4000" spc="-5" dirty="0"/>
              <a:t> </a:t>
            </a:r>
            <a:r>
              <a:rPr lang="en-US" sz="4000" spc="-5" dirty="0" err="1"/>
              <a:t>tiên</a:t>
            </a:r>
            <a:br>
              <a:rPr lang="en-US" sz="4000" spc="-5" dirty="0"/>
            </a:br>
            <a:r>
              <a:rPr lang="en-US" sz="4000" spc="-5" dirty="0" err="1"/>
              <a:t>Phòng</a:t>
            </a:r>
            <a:r>
              <a:rPr lang="en-US" sz="4000" spc="-5" dirty="0"/>
              <a:t> </a:t>
            </a:r>
            <a:r>
              <a:rPr lang="en-US" sz="4000" spc="-5" dirty="0" err="1"/>
              <a:t>thi</a:t>
            </a:r>
            <a:r>
              <a:rPr lang="en-US" sz="4000" spc="-5" dirty="0"/>
              <a:t>́ </a:t>
            </a:r>
            <a:r>
              <a:rPr lang="en-US" sz="4000" spc="-5" dirty="0" err="1"/>
              <a:t>nghiệm</a:t>
            </a:r>
            <a:endParaRPr sz="4000" dirty="0"/>
          </a:p>
        </p:txBody>
      </p:sp>
      <p:pic>
        <p:nvPicPr>
          <p:cNvPr id="3" name="object 3"/>
          <p:cNvPicPr/>
          <p:nvPr/>
        </p:nvPicPr>
        <p:blipFill>
          <a:blip r:embed="rId2" cstate="print"/>
          <a:stretch>
            <a:fillRect/>
          </a:stretch>
        </p:blipFill>
        <p:spPr>
          <a:xfrm>
            <a:off x="2217420" y="1880616"/>
            <a:ext cx="10195560" cy="5187696"/>
          </a:xfrm>
          <a:prstGeom prst="rect">
            <a:avLst/>
          </a:prstGeom>
        </p:spPr>
      </p:pic>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96621"/>
            <a:ext cx="10055860" cy="1184940"/>
          </a:xfrm>
          <a:prstGeom prst="rect">
            <a:avLst/>
          </a:prstGeom>
        </p:spPr>
        <p:txBody>
          <a:bodyPr vert="horz" wrap="square" lIns="0" tIns="81280" rIns="0" bIns="0" rtlCol="0">
            <a:spAutoFit/>
          </a:bodyPr>
          <a:lstStyle/>
          <a:p>
            <a:pPr marL="12700" marR="5080">
              <a:lnSpc>
                <a:spcPts val="4320"/>
              </a:lnSpc>
              <a:spcBef>
                <a:spcPts val="640"/>
              </a:spcBef>
            </a:pPr>
            <a:r>
              <a:rPr lang="en-US" sz="4000" spc="-5" dirty="0" err="1"/>
              <a:t>Ấn</a:t>
            </a:r>
            <a:r>
              <a:rPr lang="en-US" sz="4000" spc="-5" dirty="0"/>
              <a:t> </a:t>
            </a:r>
            <a:r>
              <a:rPr lang="en-US" sz="4000" spc="-5" dirty="0" err="1"/>
              <a:t>tượng</a:t>
            </a:r>
            <a:r>
              <a:rPr lang="en-US" sz="4000" spc="-5" dirty="0"/>
              <a:t> </a:t>
            </a:r>
            <a:r>
              <a:rPr lang="en-US" sz="4000" spc="-5" dirty="0" err="1"/>
              <a:t>đầu</a:t>
            </a:r>
            <a:r>
              <a:rPr lang="en-US" sz="4000" spc="-5" dirty="0"/>
              <a:t> </a:t>
            </a:r>
            <a:r>
              <a:rPr lang="en-US" sz="4000" spc="-5" dirty="0" err="1"/>
              <a:t>tiên</a:t>
            </a:r>
            <a:br>
              <a:rPr lang="en-US" sz="4000" spc="-5" dirty="0"/>
            </a:br>
            <a:r>
              <a:rPr lang="en-US" sz="4000" spc="-5" dirty="0" err="1"/>
              <a:t>Phòng</a:t>
            </a:r>
            <a:r>
              <a:rPr lang="en-US" sz="4000" spc="-5" dirty="0"/>
              <a:t> </a:t>
            </a:r>
            <a:r>
              <a:rPr lang="en-US" sz="4000" spc="-5" dirty="0" err="1"/>
              <a:t>bảo</a:t>
            </a:r>
            <a:r>
              <a:rPr lang="en-US" sz="4000" spc="-5" dirty="0"/>
              <a:t> </a:t>
            </a:r>
            <a:r>
              <a:rPr lang="en-US" sz="4000" spc="-5" dirty="0" err="1"/>
              <a:t>quản</a:t>
            </a:r>
            <a:r>
              <a:rPr lang="en-US" sz="4000" spc="-5" dirty="0"/>
              <a:t> </a:t>
            </a:r>
            <a:r>
              <a:rPr lang="en-US" sz="4000" spc="-5" dirty="0" err="1"/>
              <a:t>nguyên</a:t>
            </a:r>
            <a:r>
              <a:rPr lang="en-US" sz="4000" spc="-5" dirty="0"/>
              <a:t> </a:t>
            </a:r>
            <a:r>
              <a:rPr lang="en-US" sz="4000" spc="-5" dirty="0" err="1"/>
              <a:t>liệu</a:t>
            </a:r>
            <a:r>
              <a:rPr lang="en-US" sz="4000" spc="-5" dirty="0"/>
              <a:t> </a:t>
            </a:r>
            <a:r>
              <a:rPr lang="en-US" sz="4000" spc="-5" dirty="0" err="1"/>
              <a:t>thô</a:t>
            </a:r>
            <a:endParaRPr sz="4000" dirty="0"/>
          </a:p>
        </p:txBody>
      </p:sp>
      <p:pic>
        <p:nvPicPr>
          <p:cNvPr id="3" name="object 3"/>
          <p:cNvPicPr/>
          <p:nvPr/>
        </p:nvPicPr>
        <p:blipFill>
          <a:blip r:embed="rId2" cstate="print"/>
          <a:stretch>
            <a:fillRect/>
          </a:stretch>
        </p:blipFill>
        <p:spPr>
          <a:xfrm>
            <a:off x="2958083" y="2077211"/>
            <a:ext cx="8714232" cy="4981956"/>
          </a:xfrm>
          <a:prstGeom prst="rect">
            <a:avLst/>
          </a:prstGeom>
        </p:spPr>
      </p:pic>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7635875" cy="696595"/>
          </a:xfrm>
          <a:prstGeom prst="rect">
            <a:avLst/>
          </a:prstGeom>
        </p:spPr>
        <p:txBody>
          <a:bodyPr vert="horz" wrap="square" lIns="0" tIns="12700" rIns="0" bIns="0" rtlCol="0">
            <a:spAutoFit/>
          </a:bodyPr>
          <a:lstStyle/>
          <a:p>
            <a:pPr marL="12700">
              <a:lnSpc>
                <a:spcPct val="100000"/>
              </a:lnSpc>
              <a:spcBef>
                <a:spcPts val="100"/>
              </a:spcBef>
            </a:pPr>
            <a:r>
              <a:rPr lang="vi-VN" dirty="0"/>
              <a:t>Tài liệu và hồ sơ</a:t>
            </a:r>
            <a:endParaRPr dirty="0"/>
          </a:p>
        </p:txBody>
      </p:sp>
      <p:grpSp>
        <p:nvGrpSpPr>
          <p:cNvPr id="3" name="object 3"/>
          <p:cNvGrpSpPr/>
          <p:nvPr/>
        </p:nvGrpSpPr>
        <p:grpSpPr>
          <a:xfrm>
            <a:off x="450850" y="1791970"/>
            <a:ext cx="6794500" cy="1800860"/>
            <a:chOff x="450850" y="1791970"/>
            <a:chExt cx="6794500" cy="1800860"/>
          </a:xfrm>
        </p:grpSpPr>
        <p:sp>
          <p:nvSpPr>
            <p:cNvPr id="4" name="object 4"/>
            <p:cNvSpPr/>
            <p:nvPr/>
          </p:nvSpPr>
          <p:spPr>
            <a:xfrm>
              <a:off x="457200" y="1798320"/>
              <a:ext cx="6781800" cy="1788160"/>
            </a:xfrm>
            <a:custGeom>
              <a:avLst/>
              <a:gdLst/>
              <a:ahLst/>
              <a:cxnLst/>
              <a:rect l="l" t="t" r="r" b="b"/>
              <a:pathLst>
                <a:path w="6781800" h="1788160">
                  <a:moveTo>
                    <a:pt x="6483858" y="0"/>
                  </a:moveTo>
                  <a:lnTo>
                    <a:pt x="297954" y="0"/>
                  </a:lnTo>
                  <a:lnTo>
                    <a:pt x="249625" y="3898"/>
                  </a:lnTo>
                  <a:lnTo>
                    <a:pt x="203778" y="15185"/>
                  </a:lnTo>
                  <a:lnTo>
                    <a:pt x="161028" y="33247"/>
                  </a:lnTo>
                  <a:lnTo>
                    <a:pt x="121987" y="57473"/>
                  </a:lnTo>
                  <a:lnTo>
                    <a:pt x="87269" y="87249"/>
                  </a:lnTo>
                  <a:lnTo>
                    <a:pt x="57488" y="121962"/>
                  </a:lnTo>
                  <a:lnTo>
                    <a:pt x="33257" y="161001"/>
                  </a:lnTo>
                  <a:lnTo>
                    <a:pt x="15190" y="203752"/>
                  </a:lnTo>
                  <a:lnTo>
                    <a:pt x="3899" y="249603"/>
                  </a:lnTo>
                  <a:lnTo>
                    <a:pt x="0" y="297941"/>
                  </a:lnTo>
                  <a:lnTo>
                    <a:pt x="0" y="1489709"/>
                  </a:lnTo>
                  <a:lnTo>
                    <a:pt x="3899" y="1538048"/>
                  </a:lnTo>
                  <a:lnTo>
                    <a:pt x="15190" y="1583899"/>
                  </a:lnTo>
                  <a:lnTo>
                    <a:pt x="33257" y="1626650"/>
                  </a:lnTo>
                  <a:lnTo>
                    <a:pt x="57488" y="1665689"/>
                  </a:lnTo>
                  <a:lnTo>
                    <a:pt x="87269" y="1700403"/>
                  </a:lnTo>
                  <a:lnTo>
                    <a:pt x="121987" y="1730178"/>
                  </a:lnTo>
                  <a:lnTo>
                    <a:pt x="161028" y="1754404"/>
                  </a:lnTo>
                  <a:lnTo>
                    <a:pt x="203778" y="1772466"/>
                  </a:lnTo>
                  <a:lnTo>
                    <a:pt x="249625" y="1783753"/>
                  </a:lnTo>
                  <a:lnTo>
                    <a:pt x="297954" y="1787652"/>
                  </a:lnTo>
                  <a:lnTo>
                    <a:pt x="6483858" y="1787652"/>
                  </a:lnTo>
                  <a:lnTo>
                    <a:pt x="6532196" y="1783753"/>
                  </a:lnTo>
                  <a:lnTo>
                    <a:pt x="6578047" y="1772466"/>
                  </a:lnTo>
                  <a:lnTo>
                    <a:pt x="6620798" y="1754404"/>
                  </a:lnTo>
                  <a:lnTo>
                    <a:pt x="6659837" y="1730178"/>
                  </a:lnTo>
                  <a:lnTo>
                    <a:pt x="6694551" y="1700402"/>
                  </a:lnTo>
                  <a:lnTo>
                    <a:pt x="6724326" y="1665689"/>
                  </a:lnTo>
                  <a:lnTo>
                    <a:pt x="6748552" y="1626650"/>
                  </a:lnTo>
                  <a:lnTo>
                    <a:pt x="6766614" y="1583899"/>
                  </a:lnTo>
                  <a:lnTo>
                    <a:pt x="6777901" y="1538048"/>
                  </a:lnTo>
                  <a:lnTo>
                    <a:pt x="6781800" y="1489709"/>
                  </a:lnTo>
                  <a:lnTo>
                    <a:pt x="6781800" y="297941"/>
                  </a:lnTo>
                  <a:lnTo>
                    <a:pt x="6777901" y="249603"/>
                  </a:lnTo>
                  <a:lnTo>
                    <a:pt x="6766614" y="203752"/>
                  </a:lnTo>
                  <a:lnTo>
                    <a:pt x="6748552" y="161001"/>
                  </a:lnTo>
                  <a:lnTo>
                    <a:pt x="6724326" y="121962"/>
                  </a:lnTo>
                  <a:lnTo>
                    <a:pt x="6694551" y="87248"/>
                  </a:lnTo>
                  <a:lnTo>
                    <a:pt x="6659837" y="57473"/>
                  </a:lnTo>
                  <a:lnTo>
                    <a:pt x="6620798" y="33247"/>
                  </a:lnTo>
                  <a:lnTo>
                    <a:pt x="6578047" y="15185"/>
                  </a:lnTo>
                  <a:lnTo>
                    <a:pt x="6532196" y="3898"/>
                  </a:lnTo>
                  <a:lnTo>
                    <a:pt x="6483858" y="0"/>
                  </a:lnTo>
                  <a:close/>
                </a:path>
              </a:pathLst>
            </a:custGeom>
            <a:solidFill>
              <a:srgbClr val="005F9E"/>
            </a:solidFill>
          </p:spPr>
          <p:txBody>
            <a:bodyPr wrap="square" lIns="0" tIns="0" rIns="0" bIns="0" rtlCol="0"/>
            <a:lstStyle/>
            <a:p>
              <a:endParaRPr/>
            </a:p>
          </p:txBody>
        </p:sp>
        <p:sp>
          <p:nvSpPr>
            <p:cNvPr id="5" name="object 5"/>
            <p:cNvSpPr/>
            <p:nvPr/>
          </p:nvSpPr>
          <p:spPr>
            <a:xfrm>
              <a:off x="457200" y="1798320"/>
              <a:ext cx="6781800" cy="1788160"/>
            </a:xfrm>
            <a:custGeom>
              <a:avLst/>
              <a:gdLst/>
              <a:ahLst/>
              <a:cxnLst/>
              <a:rect l="l" t="t" r="r" b="b"/>
              <a:pathLst>
                <a:path w="6781800" h="1788160">
                  <a:moveTo>
                    <a:pt x="0" y="297941"/>
                  </a:moveTo>
                  <a:lnTo>
                    <a:pt x="3899" y="249603"/>
                  </a:lnTo>
                  <a:lnTo>
                    <a:pt x="15190" y="203752"/>
                  </a:lnTo>
                  <a:lnTo>
                    <a:pt x="33257" y="161001"/>
                  </a:lnTo>
                  <a:lnTo>
                    <a:pt x="57488" y="121962"/>
                  </a:lnTo>
                  <a:lnTo>
                    <a:pt x="87269" y="87249"/>
                  </a:lnTo>
                  <a:lnTo>
                    <a:pt x="121987" y="57473"/>
                  </a:lnTo>
                  <a:lnTo>
                    <a:pt x="161028" y="33247"/>
                  </a:lnTo>
                  <a:lnTo>
                    <a:pt x="203778" y="15185"/>
                  </a:lnTo>
                  <a:lnTo>
                    <a:pt x="249625" y="3898"/>
                  </a:lnTo>
                  <a:lnTo>
                    <a:pt x="297954" y="0"/>
                  </a:lnTo>
                  <a:lnTo>
                    <a:pt x="6483858" y="0"/>
                  </a:lnTo>
                  <a:lnTo>
                    <a:pt x="6532196" y="3898"/>
                  </a:lnTo>
                  <a:lnTo>
                    <a:pt x="6578047" y="15185"/>
                  </a:lnTo>
                  <a:lnTo>
                    <a:pt x="6620798" y="33247"/>
                  </a:lnTo>
                  <a:lnTo>
                    <a:pt x="6659837" y="57473"/>
                  </a:lnTo>
                  <a:lnTo>
                    <a:pt x="6694551" y="87248"/>
                  </a:lnTo>
                  <a:lnTo>
                    <a:pt x="6724326" y="121962"/>
                  </a:lnTo>
                  <a:lnTo>
                    <a:pt x="6748552" y="161001"/>
                  </a:lnTo>
                  <a:lnTo>
                    <a:pt x="6766614" y="203752"/>
                  </a:lnTo>
                  <a:lnTo>
                    <a:pt x="6777901" y="249603"/>
                  </a:lnTo>
                  <a:lnTo>
                    <a:pt x="6781800" y="297941"/>
                  </a:lnTo>
                  <a:lnTo>
                    <a:pt x="6781800" y="1489709"/>
                  </a:lnTo>
                  <a:lnTo>
                    <a:pt x="6777901" y="1538048"/>
                  </a:lnTo>
                  <a:lnTo>
                    <a:pt x="6766614" y="1583899"/>
                  </a:lnTo>
                  <a:lnTo>
                    <a:pt x="6748552" y="1626650"/>
                  </a:lnTo>
                  <a:lnTo>
                    <a:pt x="6724326" y="1665689"/>
                  </a:lnTo>
                  <a:lnTo>
                    <a:pt x="6694551" y="1700402"/>
                  </a:lnTo>
                  <a:lnTo>
                    <a:pt x="6659837" y="1730178"/>
                  </a:lnTo>
                  <a:lnTo>
                    <a:pt x="6620798" y="1754404"/>
                  </a:lnTo>
                  <a:lnTo>
                    <a:pt x="6578047" y="1772466"/>
                  </a:lnTo>
                  <a:lnTo>
                    <a:pt x="6532196" y="1783753"/>
                  </a:lnTo>
                  <a:lnTo>
                    <a:pt x="6483858" y="1787652"/>
                  </a:lnTo>
                  <a:lnTo>
                    <a:pt x="297954" y="1787652"/>
                  </a:lnTo>
                  <a:lnTo>
                    <a:pt x="249625" y="1783753"/>
                  </a:lnTo>
                  <a:lnTo>
                    <a:pt x="203778" y="1772466"/>
                  </a:lnTo>
                  <a:lnTo>
                    <a:pt x="161028" y="1754404"/>
                  </a:lnTo>
                  <a:lnTo>
                    <a:pt x="121987" y="1730178"/>
                  </a:lnTo>
                  <a:lnTo>
                    <a:pt x="87269" y="1700403"/>
                  </a:lnTo>
                  <a:lnTo>
                    <a:pt x="57488" y="1665689"/>
                  </a:lnTo>
                  <a:lnTo>
                    <a:pt x="33257" y="1626650"/>
                  </a:lnTo>
                  <a:lnTo>
                    <a:pt x="15190" y="1583899"/>
                  </a:lnTo>
                  <a:lnTo>
                    <a:pt x="3899" y="1538048"/>
                  </a:lnTo>
                  <a:lnTo>
                    <a:pt x="0" y="1489709"/>
                  </a:lnTo>
                  <a:lnTo>
                    <a:pt x="0" y="297941"/>
                  </a:lnTo>
                  <a:close/>
                </a:path>
              </a:pathLst>
            </a:custGeom>
            <a:ln w="12700">
              <a:solidFill>
                <a:srgbClr val="FFFFFF"/>
              </a:solidFill>
            </a:ln>
          </p:spPr>
          <p:txBody>
            <a:bodyPr wrap="square" lIns="0" tIns="0" rIns="0" bIns="0" rtlCol="0"/>
            <a:lstStyle/>
            <a:p>
              <a:endParaRPr/>
            </a:p>
          </p:txBody>
        </p:sp>
      </p:grpSp>
      <p:sp>
        <p:nvSpPr>
          <p:cNvPr id="6" name="object 6"/>
          <p:cNvSpPr txBox="1"/>
          <p:nvPr/>
        </p:nvSpPr>
        <p:spPr>
          <a:xfrm>
            <a:off x="615797" y="2342514"/>
            <a:ext cx="6219190" cy="650240"/>
          </a:xfrm>
          <a:prstGeom prst="rect">
            <a:avLst/>
          </a:prstGeom>
        </p:spPr>
        <p:txBody>
          <a:bodyPr vert="horz" wrap="square" lIns="0" tIns="59690" rIns="0" bIns="0" rtlCol="0">
            <a:spAutoFit/>
          </a:bodyPr>
          <a:lstStyle/>
          <a:p>
            <a:pPr marL="12700" marR="5080">
              <a:lnSpc>
                <a:spcPts val="2280"/>
              </a:lnSpc>
              <a:spcBef>
                <a:spcPts val="470"/>
              </a:spcBef>
            </a:pPr>
            <a:r>
              <a:rPr lang="en-US" sz="2200" spc="-5" dirty="0">
                <a:solidFill>
                  <a:srgbClr val="FFFFFF"/>
                </a:solidFill>
                <a:latin typeface="Arial MT"/>
                <a:cs typeface="Arial MT"/>
              </a:rPr>
              <a:t>Rà </a:t>
            </a:r>
            <a:r>
              <a:rPr lang="en-US" sz="2200" spc="-5" dirty="0" err="1">
                <a:solidFill>
                  <a:srgbClr val="FFFFFF"/>
                </a:solidFill>
                <a:latin typeface="Arial MT"/>
                <a:cs typeface="Arial MT"/>
              </a:rPr>
              <a:t>soát</a:t>
            </a:r>
            <a:r>
              <a:rPr lang="en-US" sz="2200" spc="-5" dirty="0">
                <a:solidFill>
                  <a:srgbClr val="FFFFFF"/>
                </a:solidFill>
                <a:latin typeface="Arial MT"/>
                <a:cs typeface="Arial MT"/>
              </a:rPr>
              <a:t> </a:t>
            </a:r>
            <a:r>
              <a:rPr lang="en-US" sz="2200" spc="-5" dirty="0" err="1">
                <a:solidFill>
                  <a:srgbClr val="FFFFFF"/>
                </a:solidFill>
                <a:latin typeface="Arial MT"/>
                <a:cs typeface="Arial MT"/>
              </a:rPr>
              <a:t>mọi</a:t>
            </a:r>
            <a:r>
              <a:rPr lang="en-US" sz="2200" spc="-5" dirty="0">
                <a:solidFill>
                  <a:srgbClr val="FFFFFF"/>
                </a:solidFill>
                <a:latin typeface="Arial MT"/>
                <a:cs typeface="Arial MT"/>
              </a:rPr>
              <a:t> </a:t>
            </a:r>
            <a:r>
              <a:rPr lang="en-US" sz="2200" spc="-5" dirty="0" err="1">
                <a:solidFill>
                  <a:srgbClr val="FFFFFF"/>
                </a:solidFill>
                <a:latin typeface="Arial MT"/>
                <a:cs typeface="Arial MT"/>
              </a:rPr>
              <a:t>tài</a:t>
            </a:r>
            <a:r>
              <a:rPr lang="en-US" sz="2200" spc="-5" dirty="0">
                <a:solidFill>
                  <a:srgbClr val="FFFFFF"/>
                </a:solidFill>
                <a:latin typeface="Arial MT"/>
                <a:cs typeface="Arial MT"/>
              </a:rPr>
              <a:t> </a:t>
            </a:r>
            <a:r>
              <a:rPr lang="en-US" sz="2200" spc="-5" dirty="0" err="1">
                <a:solidFill>
                  <a:srgbClr val="FFFFFF"/>
                </a:solidFill>
                <a:latin typeface="Arial MT"/>
                <a:cs typeface="Arial MT"/>
              </a:rPr>
              <a:t>liệu</a:t>
            </a:r>
            <a:r>
              <a:rPr lang="en-US" sz="2200" spc="-5" dirty="0">
                <a:solidFill>
                  <a:srgbClr val="FFFFFF"/>
                </a:solidFill>
                <a:latin typeface="Arial MT"/>
                <a:cs typeface="Arial MT"/>
              </a:rPr>
              <a:t> </a:t>
            </a:r>
            <a:r>
              <a:rPr lang="en-US" sz="2200" spc="-5" dirty="0" err="1">
                <a:solidFill>
                  <a:srgbClr val="FFFFFF"/>
                </a:solidFill>
                <a:latin typeface="Arial MT"/>
                <a:cs typeface="Arial MT"/>
              </a:rPr>
              <a:t>mà</a:t>
            </a:r>
            <a:r>
              <a:rPr lang="en-US" sz="2200" spc="-5" dirty="0">
                <a:solidFill>
                  <a:srgbClr val="FFFFFF"/>
                </a:solidFill>
                <a:latin typeface="Arial MT"/>
                <a:cs typeface="Arial MT"/>
              </a:rPr>
              <a:t> </a:t>
            </a:r>
            <a:r>
              <a:rPr lang="en-US" sz="2200" spc="-5" dirty="0" err="1">
                <a:solidFill>
                  <a:srgbClr val="FFFFFF"/>
                </a:solidFill>
                <a:latin typeface="Arial MT"/>
                <a:cs typeface="Arial MT"/>
              </a:rPr>
              <a:t>kiểm</a:t>
            </a:r>
            <a:r>
              <a:rPr lang="en-US" sz="2200" spc="-5" dirty="0">
                <a:solidFill>
                  <a:srgbClr val="FFFFFF"/>
                </a:solidFill>
                <a:latin typeface="Arial MT"/>
                <a:cs typeface="Arial MT"/>
              </a:rPr>
              <a:t> </a:t>
            </a:r>
            <a:r>
              <a:rPr lang="en-US" sz="2200" spc="-5" dirty="0" err="1">
                <a:solidFill>
                  <a:srgbClr val="FFFFFF"/>
                </a:solidFill>
                <a:latin typeface="Arial MT"/>
                <a:cs typeface="Arial MT"/>
              </a:rPr>
              <a:t>tra</a:t>
            </a:r>
            <a:r>
              <a:rPr lang="en-US" sz="2200" spc="-5" dirty="0">
                <a:solidFill>
                  <a:srgbClr val="FFFFFF"/>
                </a:solidFill>
                <a:latin typeface="Arial MT"/>
                <a:cs typeface="Arial MT"/>
              </a:rPr>
              <a:t> </a:t>
            </a:r>
            <a:r>
              <a:rPr lang="en-US" sz="2200" spc="-5" dirty="0" err="1">
                <a:solidFill>
                  <a:srgbClr val="FFFFFF"/>
                </a:solidFill>
                <a:latin typeface="Arial MT"/>
                <a:cs typeface="Arial MT"/>
              </a:rPr>
              <a:t>viên</a:t>
            </a:r>
            <a:r>
              <a:rPr lang="en-US" sz="2200" spc="-5" dirty="0">
                <a:solidFill>
                  <a:srgbClr val="FFFFFF"/>
                </a:solidFill>
                <a:latin typeface="Arial MT"/>
                <a:cs typeface="Arial MT"/>
              </a:rPr>
              <a:t> </a:t>
            </a:r>
            <a:r>
              <a:rPr lang="en-US" sz="2200" spc="-5" dirty="0" err="1">
                <a:solidFill>
                  <a:srgbClr val="FFFFFF"/>
                </a:solidFill>
                <a:latin typeface="Arial MT"/>
                <a:cs typeface="Arial MT"/>
              </a:rPr>
              <a:t>có</a:t>
            </a:r>
            <a:r>
              <a:rPr lang="en-US" sz="2200" spc="-5" dirty="0">
                <a:solidFill>
                  <a:srgbClr val="FFFFFF"/>
                </a:solidFill>
                <a:latin typeface="Arial MT"/>
                <a:cs typeface="Arial MT"/>
              </a:rPr>
              <a:t> </a:t>
            </a:r>
            <a:r>
              <a:rPr lang="en-US" sz="2200" spc="-5" dirty="0" err="1">
                <a:solidFill>
                  <a:srgbClr val="FFFFFF"/>
                </a:solidFill>
                <a:latin typeface="Arial MT"/>
                <a:cs typeface="Arial MT"/>
              </a:rPr>
              <a:t>thể</a:t>
            </a:r>
            <a:r>
              <a:rPr lang="en-US" sz="2200" spc="-5" dirty="0">
                <a:solidFill>
                  <a:srgbClr val="FFFFFF"/>
                </a:solidFill>
                <a:latin typeface="Arial MT"/>
                <a:cs typeface="Arial MT"/>
              </a:rPr>
              <a:t> </a:t>
            </a:r>
            <a:r>
              <a:rPr lang="en-US" sz="2200" spc="-5" dirty="0" err="1">
                <a:solidFill>
                  <a:srgbClr val="FFFFFF"/>
                </a:solidFill>
                <a:latin typeface="Arial MT"/>
                <a:cs typeface="Arial MT"/>
              </a:rPr>
              <a:t>yêu</a:t>
            </a:r>
            <a:r>
              <a:rPr lang="en-US" sz="2200" spc="-5" dirty="0">
                <a:solidFill>
                  <a:srgbClr val="FFFFFF"/>
                </a:solidFill>
                <a:latin typeface="Arial MT"/>
                <a:cs typeface="Arial MT"/>
              </a:rPr>
              <a:t> </a:t>
            </a:r>
            <a:r>
              <a:rPr lang="en-US" sz="2200" spc="-5" dirty="0" err="1">
                <a:solidFill>
                  <a:srgbClr val="FFFFFF"/>
                </a:solidFill>
                <a:latin typeface="Arial MT"/>
                <a:cs typeface="Arial MT"/>
              </a:rPr>
              <a:t>cầu</a:t>
            </a:r>
            <a:r>
              <a:rPr lang="en-US" sz="2200" spc="-5" dirty="0">
                <a:solidFill>
                  <a:srgbClr val="FFFFFF"/>
                </a:solidFill>
                <a:latin typeface="Arial MT"/>
                <a:cs typeface="Arial MT"/>
              </a:rPr>
              <a:t> </a:t>
            </a:r>
            <a:r>
              <a:rPr lang="en-US" sz="2200" spc="-5" dirty="0" err="1">
                <a:solidFill>
                  <a:srgbClr val="FFFFFF"/>
                </a:solidFill>
                <a:latin typeface="Arial MT"/>
                <a:cs typeface="Arial MT"/>
              </a:rPr>
              <a:t>cung</a:t>
            </a:r>
            <a:r>
              <a:rPr lang="en-US" sz="2200" spc="-5" dirty="0">
                <a:solidFill>
                  <a:srgbClr val="FFFFFF"/>
                </a:solidFill>
                <a:latin typeface="Arial MT"/>
                <a:cs typeface="Arial MT"/>
              </a:rPr>
              <a:t> </a:t>
            </a:r>
            <a:r>
              <a:rPr lang="en-US" sz="2200" spc="-5" dirty="0" err="1">
                <a:solidFill>
                  <a:srgbClr val="FFFFFF"/>
                </a:solidFill>
                <a:latin typeface="Arial MT"/>
                <a:cs typeface="Arial MT"/>
              </a:rPr>
              <a:t>cấp</a:t>
            </a:r>
            <a:r>
              <a:rPr sz="2200" spc="-5" dirty="0">
                <a:solidFill>
                  <a:srgbClr val="FFFFFF"/>
                </a:solidFill>
                <a:latin typeface="Arial MT"/>
                <a:cs typeface="Arial MT"/>
              </a:rPr>
              <a:t>.</a:t>
            </a:r>
            <a:endParaRPr sz="2200" dirty="0">
              <a:latin typeface="Arial MT"/>
              <a:cs typeface="Arial MT"/>
            </a:endParaRPr>
          </a:p>
        </p:txBody>
      </p:sp>
      <p:grpSp>
        <p:nvGrpSpPr>
          <p:cNvPr id="7" name="object 7"/>
          <p:cNvGrpSpPr/>
          <p:nvPr/>
        </p:nvGrpSpPr>
        <p:grpSpPr>
          <a:xfrm>
            <a:off x="450850" y="3643629"/>
            <a:ext cx="6794500" cy="1802130"/>
            <a:chOff x="450850" y="3643629"/>
            <a:chExt cx="6794500" cy="1802130"/>
          </a:xfrm>
        </p:grpSpPr>
        <p:sp>
          <p:nvSpPr>
            <p:cNvPr id="8" name="object 8"/>
            <p:cNvSpPr/>
            <p:nvPr/>
          </p:nvSpPr>
          <p:spPr>
            <a:xfrm>
              <a:off x="457200" y="3649979"/>
              <a:ext cx="6781800" cy="1789430"/>
            </a:xfrm>
            <a:custGeom>
              <a:avLst/>
              <a:gdLst/>
              <a:ahLst/>
              <a:cxnLst/>
              <a:rect l="l" t="t" r="r" b="b"/>
              <a:pathLst>
                <a:path w="6781800" h="1789429">
                  <a:moveTo>
                    <a:pt x="6483604" y="0"/>
                  </a:moveTo>
                  <a:lnTo>
                    <a:pt x="298195" y="0"/>
                  </a:lnTo>
                  <a:lnTo>
                    <a:pt x="249829" y="3902"/>
                  </a:lnTo>
                  <a:lnTo>
                    <a:pt x="203946" y="15199"/>
                  </a:lnTo>
                  <a:lnTo>
                    <a:pt x="161161" y="33278"/>
                  </a:lnTo>
                  <a:lnTo>
                    <a:pt x="122088" y="57525"/>
                  </a:lnTo>
                  <a:lnTo>
                    <a:pt x="87342" y="87328"/>
                  </a:lnTo>
                  <a:lnTo>
                    <a:pt x="57536" y="122072"/>
                  </a:lnTo>
                  <a:lnTo>
                    <a:pt x="33285" y="161144"/>
                  </a:lnTo>
                  <a:lnTo>
                    <a:pt x="15203" y="203931"/>
                  </a:lnTo>
                  <a:lnTo>
                    <a:pt x="3903" y="249819"/>
                  </a:lnTo>
                  <a:lnTo>
                    <a:pt x="0" y="298196"/>
                  </a:lnTo>
                  <a:lnTo>
                    <a:pt x="0" y="1490980"/>
                  </a:lnTo>
                  <a:lnTo>
                    <a:pt x="3903" y="1539356"/>
                  </a:lnTo>
                  <a:lnTo>
                    <a:pt x="15203" y="1585244"/>
                  </a:lnTo>
                  <a:lnTo>
                    <a:pt x="33285" y="1628031"/>
                  </a:lnTo>
                  <a:lnTo>
                    <a:pt x="57536" y="1667103"/>
                  </a:lnTo>
                  <a:lnTo>
                    <a:pt x="87342" y="1701847"/>
                  </a:lnTo>
                  <a:lnTo>
                    <a:pt x="122088" y="1731650"/>
                  </a:lnTo>
                  <a:lnTo>
                    <a:pt x="161161" y="1755897"/>
                  </a:lnTo>
                  <a:lnTo>
                    <a:pt x="203946" y="1773976"/>
                  </a:lnTo>
                  <a:lnTo>
                    <a:pt x="249829" y="1785273"/>
                  </a:lnTo>
                  <a:lnTo>
                    <a:pt x="298195" y="1789176"/>
                  </a:lnTo>
                  <a:lnTo>
                    <a:pt x="6483604" y="1789176"/>
                  </a:lnTo>
                  <a:lnTo>
                    <a:pt x="6531980" y="1785273"/>
                  </a:lnTo>
                  <a:lnTo>
                    <a:pt x="6577868" y="1773976"/>
                  </a:lnTo>
                  <a:lnTo>
                    <a:pt x="6620655" y="1755897"/>
                  </a:lnTo>
                  <a:lnTo>
                    <a:pt x="6659727" y="1731650"/>
                  </a:lnTo>
                  <a:lnTo>
                    <a:pt x="6694471" y="1701847"/>
                  </a:lnTo>
                  <a:lnTo>
                    <a:pt x="6724274" y="1667103"/>
                  </a:lnTo>
                  <a:lnTo>
                    <a:pt x="6748521" y="1628031"/>
                  </a:lnTo>
                  <a:lnTo>
                    <a:pt x="6766600" y="1585244"/>
                  </a:lnTo>
                  <a:lnTo>
                    <a:pt x="6777897" y="1539356"/>
                  </a:lnTo>
                  <a:lnTo>
                    <a:pt x="6781800" y="1490980"/>
                  </a:lnTo>
                  <a:lnTo>
                    <a:pt x="6781800" y="298196"/>
                  </a:lnTo>
                  <a:lnTo>
                    <a:pt x="6777897" y="249819"/>
                  </a:lnTo>
                  <a:lnTo>
                    <a:pt x="6766600" y="203931"/>
                  </a:lnTo>
                  <a:lnTo>
                    <a:pt x="6748521" y="161144"/>
                  </a:lnTo>
                  <a:lnTo>
                    <a:pt x="6724274" y="122072"/>
                  </a:lnTo>
                  <a:lnTo>
                    <a:pt x="6694471" y="87328"/>
                  </a:lnTo>
                  <a:lnTo>
                    <a:pt x="6659727" y="57525"/>
                  </a:lnTo>
                  <a:lnTo>
                    <a:pt x="6620655" y="33278"/>
                  </a:lnTo>
                  <a:lnTo>
                    <a:pt x="6577868" y="15199"/>
                  </a:lnTo>
                  <a:lnTo>
                    <a:pt x="6531980" y="3902"/>
                  </a:lnTo>
                  <a:lnTo>
                    <a:pt x="6483604" y="0"/>
                  </a:lnTo>
                  <a:close/>
                </a:path>
              </a:pathLst>
            </a:custGeom>
            <a:solidFill>
              <a:srgbClr val="005F9E"/>
            </a:solidFill>
          </p:spPr>
          <p:txBody>
            <a:bodyPr wrap="square" lIns="0" tIns="0" rIns="0" bIns="0" rtlCol="0"/>
            <a:lstStyle/>
            <a:p>
              <a:endParaRPr/>
            </a:p>
          </p:txBody>
        </p:sp>
        <p:sp>
          <p:nvSpPr>
            <p:cNvPr id="9" name="object 9"/>
            <p:cNvSpPr/>
            <p:nvPr/>
          </p:nvSpPr>
          <p:spPr>
            <a:xfrm>
              <a:off x="457200" y="3649979"/>
              <a:ext cx="6781800" cy="1789430"/>
            </a:xfrm>
            <a:custGeom>
              <a:avLst/>
              <a:gdLst/>
              <a:ahLst/>
              <a:cxnLst/>
              <a:rect l="l" t="t" r="r" b="b"/>
              <a:pathLst>
                <a:path w="6781800" h="1789429">
                  <a:moveTo>
                    <a:pt x="0" y="298196"/>
                  </a:moveTo>
                  <a:lnTo>
                    <a:pt x="3903" y="249819"/>
                  </a:lnTo>
                  <a:lnTo>
                    <a:pt x="15203" y="203931"/>
                  </a:lnTo>
                  <a:lnTo>
                    <a:pt x="33285" y="161144"/>
                  </a:lnTo>
                  <a:lnTo>
                    <a:pt x="57536" y="122072"/>
                  </a:lnTo>
                  <a:lnTo>
                    <a:pt x="87342" y="87328"/>
                  </a:lnTo>
                  <a:lnTo>
                    <a:pt x="122088" y="57525"/>
                  </a:lnTo>
                  <a:lnTo>
                    <a:pt x="161161" y="33278"/>
                  </a:lnTo>
                  <a:lnTo>
                    <a:pt x="203946" y="15199"/>
                  </a:lnTo>
                  <a:lnTo>
                    <a:pt x="249829" y="3902"/>
                  </a:lnTo>
                  <a:lnTo>
                    <a:pt x="298195" y="0"/>
                  </a:lnTo>
                  <a:lnTo>
                    <a:pt x="6483604" y="0"/>
                  </a:lnTo>
                  <a:lnTo>
                    <a:pt x="6531980" y="3902"/>
                  </a:lnTo>
                  <a:lnTo>
                    <a:pt x="6577868" y="15199"/>
                  </a:lnTo>
                  <a:lnTo>
                    <a:pt x="6620655" y="33278"/>
                  </a:lnTo>
                  <a:lnTo>
                    <a:pt x="6659727" y="57525"/>
                  </a:lnTo>
                  <a:lnTo>
                    <a:pt x="6694471" y="87328"/>
                  </a:lnTo>
                  <a:lnTo>
                    <a:pt x="6724274" y="122072"/>
                  </a:lnTo>
                  <a:lnTo>
                    <a:pt x="6748521" y="161144"/>
                  </a:lnTo>
                  <a:lnTo>
                    <a:pt x="6766600" y="203931"/>
                  </a:lnTo>
                  <a:lnTo>
                    <a:pt x="6777897" y="249819"/>
                  </a:lnTo>
                  <a:lnTo>
                    <a:pt x="6781800" y="298196"/>
                  </a:lnTo>
                  <a:lnTo>
                    <a:pt x="6781800" y="1490980"/>
                  </a:lnTo>
                  <a:lnTo>
                    <a:pt x="6777897" y="1539356"/>
                  </a:lnTo>
                  <a:lnTo>
                    <a:pt x="6766600" y="1585244"/>
                  </a:lnTo>
                  <a:lnTo>
                    <a:pt x="6748521" y="1628031"/>
                  </a:lnTo>
                  <a:lnTo>
                    <a:pt x="6724274" y="1667103"/>
                  </a:lnTo>
                  <a:lnTo>
                    <a:pt x="6694471" y="1701847"/>
                  </a:lnTo>
                  <a:lnTo>
                    <a:pt x="6659727" y="1731650"/>
                  </a:lnTo>
                  <a:lnTo>
                    <a:pt x="6620655" y="1755897"/>
                  </a:lnTo>
                  <a:lnTo>
                    <a:pt x="6577868" y="1773976"/>
                  </a:lnTo>
                  <a:lnTo>
                    <a:pt x="6531980" y="1785273"/>
                  </a:lnTo>
                  <a:lnTo>
                    <a:pt x="6483604" y="1789176"/>
                  </a:lnTo>
                  <a:lnTo>
                    <a:pt x="298195" y="1789176"/>
                  </a:lnTo>
                  <a:lnTo>
                    <a:pt x="249829" y="1785273"/>
                  </a:lnTo>
                  <a:lnTo>
                    <a:pt x="203946" y="1773976"/>
                  </a:lnTo>
                  <a:lnTo>
                    <a:pt x="161161" y="1755897"/>
                  </a:lnTo>
                  <a:lnTo>
                    <a:pt x="122088" y="1731650"/>
                  </a:lnTo>
                  <a:lnTo>
                    <a:pt x="87342" y="1701847"/>
                  </a:lnTo>
                  <a:lnTo>
                    <a:pt x="57536" y="1667103"/>
                  </a:lnTo>
                  <a:lnTo>
                    <a:pt x="33285" y="1628031"/>
                  </a:lnTo>
                  <a:lnTo>
                    <a:pt x="15203" y="1585244"/>
                  </a:lnTo>
                  <a:lnTo>
                    <a:pt x="3903" y="1539356"/>
                  </a:lnTo>
                  <a:lnTo>
                    <a:pt x="0" y="1490980"/>
                  </a:lnTo>
                  <a:lnTo>
                    <a:pt x="0" y="298196"/>
                  </a:lnTo>
                  <a:close/>
                </a:path>
              </a:pathLst>
            </a:custGeom>
            <a:ln w="12700">
              <a:solidFill>
                <a:srgbClr val="FFFFFF"/>
              </a:solidFill>
            </a:ln>
          </p:spPr>
          <p:txBody>
            <a:bodyPr wrap="square" lIns="0" tIns="0" rIns="0" bIns="0" rtlCol="0"/>
            <a:lstStyle/>
            <a:p>
              <a:endParaRPr/>
            </a:p>
          </p:txBody>
        </p:sp>
      </p:grpSp>
      <p:grpSp>
        <p:nvGrpSpPr>
          <p:cNvPr id="10" name="object 10"/>
          <p:cNvGrpSpPr/>
          <p:nvPr/>
        </p:nvGrpSpPr>
        <p:grpSpPr>
          <a:xfrm>
            <a:off x="450850" y="5495290"/>
            <a:ext cx="6794500" cy="1802130"/>
            <a:chOff x="450850" y="5495290"/>
            <a:chExt cx="6794500" cy="1802130"/>
          </a:xfrm>
        </p:grpSpPr>
        <p:sp>
          <p:nvSpPr>
            <p:cNvPr id="11" name="object 11"/>
            <p:cNvSpPr/>
            <p:nvPr/>
          </p:nvSpPr>
          <p:spPr>
            <a:xfrm>
              <a:off x="457200" y="5501640"/>
              <a:ext cx="6781800" cy="1789430"/>
            </a:xfrm>
            <a:custGeom>
              <a:avLst/>
              <a:gdLst/>
              <a:ahLst/>
              <a:cxnLst/>
              <a:rect l="l" t="t" r="r" b="b"/>
              <a:pathLst>
                <a:path w="6781800" h="1789429">
                  <a:moveTo>
                    <a:pt x="6483604" y="0"/>
                  </a:moveTo>
                  <a:lnTo>
                    <a:pt x="298195" y="0"/>
                  </a:lnTo>
                  <a:lnTo>
                    <a:pt x="249829" y="3902"/>
                  </a:lnTo>
                  <a:lnTo>
                    <a:pt x="203946" y="15199"/>
                  </a:lnTo>
                  <a:lnTo>
                    <a:pt x="161161" y="33278"/>
                  </a:lnTo>
                  <a:lnTo>
                    <a:pt x="122088" y="57525"/>
                  </a:lnTo>
                  <a:lnTo>
                    <a:pt x="87342" y="87328"/>
                  </a:lnTo>
                  <a:lnTo>
                    <a:pt x="57536" y="122072"/>
                  </a:lnTo>
                  <a:lnTo>
                    <a:pt x="33285" y="161144"/>
                  </a:lnTo>
                  <a:lnTo>
                    <a:pt x="15203" y="203931"/>
                  </a:lnTo>
                  <a:lnTo>
                    <a:pt x="3903" y="249819"/>
                  </a:lnTo>
                  <a:lnTo>
                    <a:pt x="0" y="298196"/>
                  </a:lnTo>
                  <a:lnTo>
                    <a:pt x="0" y="1490967"/>
                  </a:lnTo>
                  <a:lnTo>
                    <a:pt x="3903" y="1539337"/>
                  </a:lnTo>
                  <a:lnTo>
                    <a:pt x="15203" y="1585223"/>
                  </a:lnTo>
                  <a:lnTo>
                    <a:pt x="33285" y="1628010"/>
                  </a:lnTo>
                  <a:lnTo>
                    <a:pt x="57536" y="1667084"/>
                  </a:lnTo>
                  <a:lnTo>
                    <a:pt x="87342" y="1701831"/>
                  </a:lnTo>
                  <a:lnTo>
                    <a:pt x="122088" y="1731638"/>
                  </a:lnTo>
                  <a:lnTo>
                    <a:pt x="161161" y="1755890"/>
                  </a:lnTo>
                  <a:lnTo>
                    <a:pt x="203946" y="1773972"/>
                  </a:lnTo>
                  <a:lnTo>
                    <a:pt x="249829" y="1785272"/>
                  </a:lnTo>
                  <a:lnTo>
                    <a:pt x="298195" y="1789176"/>
                  </a:lnTo>
                  <a:lnTo>
                    <a:pt x="6483604" y="1789176"/>
                  </a:lnTo>
                  <a:lnTo>
                    <a:pt x="6531980" y="1785272"/>
                  </a:lnTo>
                  <a:lnTo>
                    <a:pt x="6577868" y="1773972"/>
                  </a:lnTo>
                  <a:lnTo>
                    <a:pt x="6620655" y="1755890"/>
                  </a:lnTo>
                  <a:lnTo>
                    <a:pt x="6659727" y="1731638"/>
                  </a:lnTo>
                  <a:lnTo>
                    <a:pt x="6694471" y="1701831"/>
                  </a:lnTo>
                  <a:lnTo>
                    <a:pt x="6724274" y="1667084"/>
                  </a:lnTo>
                  <a:lnTo>
                    <a:pt x="6748521" y="1628010"/>
                  </a:lnTo>
                  <a:lnTo>
                    <a:pt x="6766600" y="1585223"/>
                  </a:lnTo>
                  <a:lnTo>
                    <a:pt x="6777897" y="1539337"/>
                  </a:lnTo>
                  <a:lnTo>
                    <a:pt x="6781800" y="1490967"/>
                  </a:lnTo>
                  <a:lnTo>
                    <a:pt x="6781800" y="298196"/>
                  </a:lnTo>
                  <a:lnTo>
                    <a:pt x="6777897" y="249819"/>
                  </a:lnTo>
                  <a:lnTo>
                    <a:pt x="6766600" y="203931"/>
                  </a:lnTo>
                  <a:lnTo>
                    <a:pt x="6748521" y="161144"/>
                  </a:lnTo>
                  <a:lnTo>
                    <a:pt x="6724274" y="122072"/>
                  </a:lnTo>
                  <a:lnTo>
                    <a:pt x="6694471" y="87328"/>
                  </a:lnTo>
                  <a:lnTo>
                    <a:pt x="6659727" y="57525"/>
                  </a:lnTo>
                  <a:lnTo>
                    <a:pt x="6620655" y="33278"/>
                  </a:lnTo>
                  <a:lnTo>
                    <a:pt x="6577868" y="15199"/>
                  </a:lnTo>
                  <a:lnTo>
                    <a:pt x="6531980" y="3902"/>
                  </a:lnTo>
                  <a:lnTo>
                    <a:pt x="6483604" y="0"/>
                  </a:lnTo>
                  <a:close/>
                </a:path>
              </a:pathLst>
            </a:custGeom>
            <a:solidFill>
              <a:srgbClr val="005F9E"/>
            </a:solidFill>
          </p:spPr>
          <p:txBody>
            <a:bodyPr wrap="square" lIns="0" tIns="0" rIns="0" bIns="0" rtlCol="0"/>
            <a:lstStyle/>
            <a:p>
              <a:endParaRPr/>
            </a:p>
          </p:txBody>
        </p:sp>
        <p:sp>
          <p:nvSpPr>
            <p:cNvPr id="12" name="object 12"/>
            <p:cNvSpPr/>
            <p:nvPr/>
          </p:nvSpPr>
          <p:spPr>
            <a:xfrm>
              <a:off x="457200" y="5501640"/>
              <a:ext cx="6781800" cy="1789430"/>
            </a:xfrm>
            <a:custGeom>
              <a:avLst/>
              <a:gdLst/>
              <a:ahLst/>
              <a:cxnLst/>
              <a:rect l="l" t="t" r="r" b="b"/>
              <a:pathLst>
                <a:path w="6781800" h="1789429">
                  <a:moveTo>
                    <a:pt x="0" y="298196"/>
                  </a:moveTo>
                  <a:lnTo>
                    <a:pt x="3903" y="249819"/>
                  </a:lnTo>
                  <a:lnTo>
                    <a:pt x="15203" y="203931"/>
                  </a:lnTo>
                  <a:lnTo>
                    <a:pt x="33285" y="161144"/>
                  </a:lnTo>
                  <a:lnTo>
                    <a:pt x="57536" y="122072"/>
                  </a:lnTo>
                  <a:lnTo>
                    <a:pt x="87342" y="87328"/>
                  </a:lnTo>
                  <a:lnTo>
                    <a:pt x="122088" y="57525"/>
                  </a:lnTo>
                  <a:lnTo>
                    <a:pt x="161161" y="33278"/>
                  </a:lnTo>
                  <a:lnTo>
                    <a:pt x="203946" y="15199"/>
                  </a:lnTo>
                  <a:lnTo>
                    <a:pt x="249829" y="3902"/>
                  </a:lnTo>
                  <a:lnTo>
                    <a:pt x="298195" y="0"/>
                  </a:lnTo>
                  <a:lnTo>
                    <a:pt x="6483604" y="0"/>
                  </a:lnTo>
                  <a:lnTo>
                    <a:pt x="6531980" y="3902"/>
                  </a:lnTo>
                  <a:lnTo>
                    <a:pt x="6577868" y="15199"/>
                  </a:lnTo>
                  <a:lnTo>
                    <a:pt x="6620655" y="33278"/>
                  </a:lnTo>
                  <a:lnTo>
                    <a:pt x="6659727" y="57525"/>
                  </a:lnTo>
                  <a:lnTo>
                    <a:pt x="6694471" y="87328"/>
                  </a:lnTo>
                  <a:lnTo>
                    <a:pt x="6724274" y="122072"/>
                  </a:lnTo>
                  <a:lnTo>
                    <a:pt x="6748521" y="161144"/>
                  </a:lnTo>
                  <a:lnTo>
                    <a:pt x="6766600" y="203931"/>
                  </a:lnTo>
                  <a:lnTo>
                    <a:pt x="6777897" y="249819"/>
                  </a:lnTo>
                  <a:lnTo>
                    <a:pt x="6781800" y="298196"/>
                  </a:lnTo>
                  <a:lnTo>
                    <a:pt x="6781800" y="1490967"/>
                  </a:lnTo>
                  <a:lnTo>
                    <a:pt x="6777897" y="1539337"/>
                  </a:lnTo>
                  <a:lnTo>
                    <a:pt x="6766600" y="1585223"/>
                  </a:lnTo>
                  <a:lnTo>
                    <a:pt x="6748521" y="1628010"/>
                  </a:lnTo>
                  <a:lnTo>
                    <a:pt x="6724274" y="1667084"/>
                  </a:lnTo>
                  <a:lnTo>
                    <a:pt x="6694471" y="1701831"/>
                  </a:lnTo>
                  <a:lnTo>
                    <a:pt x="6659727" y="1731638"/>
                  </a:lnTo>
                  <a:lnTo>
                    <a:pt x="6620655" y="1755890"/>
                  </a:lnTo>
                  <a:lnTo>
                    <a:pt x="6577868" y="1773972"/>
                  </a:lnTo>
                  <a:lnTo>
                    <a:pt x="6531980" y="1785272"/>
                  </a:lnTo>
                  <a:lnTo>
                    <a:pt x="6483604" y="1789176"/>
                  </a:lnTo>
                  <a:lnTo>
                    <a:pt x="298195" y="1789176"/>
                  </a:lnTo>
                  <a:lnTo>
                    <a:pt x="249829" y="1785272"/>
                  </a:lnTo>
                  <a:lnTo>
                    <a:pt x="203946" y="1773972"/>
                  </a:lnTo>
                  <a:lnTo>
                    <a:pt x="161161" y="1755890"/>
                  </a:lnTo>
                  <a:lnTo>
                    <a:pt x="122088" y="1731638"/>
                  </a:lnTo>
                  <a:lnTo>
                    <a:pt x="87342" y="1701831"/>
                  </a:lnTo>
                  <a:lnTo>
                    <a:pt x="57536" y="1667084"/>
                  </a:lnTo>
                  <a:lnTo>
                    <a:pt x="33285" y="1628010"/>
                  </a:lnTo>
                  <a:lnTo>
                    <a:pt x="15203" y="1585223"/>
                  </a:lnTo>
                  <a:lnTo>
                    <a:pt x="3903" y="1539337"/>
                  </a:lnTo>
                  <a:lnTo>
                    <a:pt x="0" y="1490967"/>
                  </a:lnTo>
                  <a:lnTo>
                    <a:pt x="0" y="298196"/>
                  </a:lnTo>
                  <a:close/>
                </a:path>
              </a:pathLst>
            </a:custGeom>
            <a:ln w="12700">
              <a:solidFill>
                <a:srgbClr val="FFFFFF"/>
              </a:solidFill>
            </a:ln>
          </p:spPr>
          <p:txBody>
            <a:bodyPr wrap="square" lIns="0" tIns="0" rIns="0" bIns="0" rtlCol="0"/>
            <a:lstStyle/>
            <a:p>
              <a:endParaRPr/>
            </a:p>
          </p:txBody>
        </p:sp>
      </p:grpSp>
      <p:sp>
        <p:nvSpPr>
          <p:cNvPr id="13" name="object 13"/>
          <p:cNvSpPr txBox="1"/>
          <p:nvPr/>
        </p:nvSpPr>
        <p:spPr>
          <a:xfrm>
            <a:off x="615796" y="4050029"/>
            <a:ext cx="6928003" cy="3119314"/>
          </a:xfrm>
          <a:prstGeom prst="rect">
            <a:avLst/>
          </a:prstGeom>
        </p:spPr>
        <p:txBody>
          <a:bodyPr vert="horz" wrap="square" lIns="0" tIns="58419" rIns="0" bIns="0" rtlCol="0">
            <a:spAutoFit/>
          </a:bodyPr>
          <a:lstStyle/>
          <a:p>
            <a:pPr marL="12700" marR="222885">
              <a:lnSpc>
                <a:spcPct val="86100"/>
              </a:lnSpc>
              <a:spcBef>
                <a:spcPts val="459"/>
              </a:spcBef>
            </a:pPr>
            <a:r>
              <a:rPr lang="vi-VN" sz="2200" spc="-5" dirty="0">
                <a:solidFill>
                  <a:srgbClr val="FFFFFF"/>
                </a:solidFill>
                <a:latin typeface="Arial MT"/>
                <a:cs typeface="Arial MT"/>
              </a:rPr>
              <a:t>Đảm bảo rằng tất cả tài liệu đều có thể tiếp cận được và tất cả tài liệu được lưu hành đều là 'bản sao có kiểm soát' và được cập nhật</a:t>
            </a:r>
            <a:r>
              <a:rPr sz="2200" spc="-5" dirty="0">
                <a:solidFill>
                  <a:srgbClr val="FFFFFF"/>
                </a:solidFill>
                <a:latin typeface="Arial MT"/>
                <a:cs typeface="Arial MT"/>
              </a:rPr>
              <a:t>.</a:t>
            </a:r>
            <a:endParaRPr sz="2200" dirty="0">
              <a:latin typeface="Arial MT"/>
              <a:cs typeface="Arial MT"/>
            </a:endParaRPr>
          </a:p>
          <a:p>
            <a:pPr>
              <a:lnSpc>
                <a:spcPct val="100000"/>
              </a:lnSpc>
            </a:pPr>
            <a:endParaRPr sz="2400" dirty="0">
              <a:latin typeface="Arial MT"/>
              <a:cs typeface="Arial MT"/>
            </a:endParaRPr>
          </a:p>
          <a:p>
            <a:pPr>
              <a:lnSpc>
                <a:spcPct val="100000"/>
              </a:lnSpc>
              <a:spcBef>
                <a:spcPts val="15"/>
              </a:spcBef>
            </a:pPr>
            <a:endParaRPr sz="2350" dirty="0">
              <a:latin typeface="Arial MT"/>
              <a:cs typeface="Arial MT"/>
            </a:endParaRPr>
          </a:p>
          <a:p>
            <a:pPr marL="12700" marR="5080">
              <a:lnSpc>
                <a:spcPct val="86300"/>
              </a:lnSpc>
            </a:pPr>
            <a:r>
              <a:rPr lang="vi-VN" sz="2200" spc="-5" dirty="0">
                <a:solidFill>
                  <a:srgbClr val="FFFFFF"/>
                </a:solidFill>
                <a:latin typeface="Arial MT"/>
                <a:cs typeface="Arial MT"/>
              </a:rPr>
              <a:t>Một số tài liệu như quy trình xử lý sai lệch, OOS, CAPA, kiểm soát thay đổi và xuất xưởng sản phẩm được xem là các quy trình chính. Đảm bảo rằng đây là những tài liệu chứa thông tin cập nhật và chi tiết đầy đủ về quy trình và biện pháp kiểm soát của </a:t>
            </a:r>
            <a:r>
              <a:rPr lang="en-US" sz="2200" spc="-5" dirty="0" err="1">
                <a:solidFill>
                  <a:srgbClr val="FFFFFF"/>
                </a:solidFill>
                <a:latin typeface="Arial MT"/>
                <a:cs typeface="Arial MT"/>
              </a:rPr>
              <a:t>cơ</a:t>
            </a:r>
            <a:r>
              <a:rPr lang="en-US" sz="2200" spc="-5" dirty="0">
                <a:solidFill>
                  <a:srgbClr val="FFFFFF"/>
                </a:solidFill>
                <a:latin typeface="Arial MT"/>
                <a:cs typeface="Arial MT"/>
              </a:rPr>
              <a:t> </a:t>
            </a:r>
            <a:r>
              <a:rPr lang="en-US" sz="2200" spc="-5" dirty="0" err="1">
                <a:solidFill>
                  <a:srgbClr val="FFFFFF"/>
                </a:solidFill>
                <a:latin typeface="Arial MT"/>
                <a:cs typeface="Arial MT"/>
              </a:rPr>
              <a:t>sơ</a:t>
            </a:r>
            <a:r>
              <a:rPr lang="en-US" sz="2200" spc="-5" dirty="0">
                <a:solidFill>
                  <a:srgbClr val="FFFFFF"/>
                </a:solidFill>
                <a:latin typeface="Arial MT"/>
                <a:cs typeface="Arial MT"/>
              </a:rPr>
              <a:t>̉</a:t>
            </a:r>
            <a:r>
              <a:rPr sz="2200" spc="-5" dirty="0">
                <a:solidFill>
                  <a:srgbClr val="FFFFFF"/>
                </a:solidFill>
                <a:latin typeface="Arial MT"/>
                <a:cs typeface="Arial MT"/>
              </a:rPr>
              <a:t>.</a:t>
            </a:r>
            <a:endParaRPr sz="2200" dirty="0">
              <a:latin typeface="Arial MT"/>
              <a:cs typeface="Arial MT"/>
            </a:endParaRPr>
          </a:p>
        </p:txBody>
      </p:sp>
      <p:pic>
        <p:nvPicPr>
          <p:cNvPr id="14" name="object 14"/>
          <p:cNvPicPr/>
          <p:nvPr/>
        </p:nvPicPr>
        <p:blipFill>
          <a:blip r:embed="rId2" cstate="print"/>
          <a:stretch>
            <a:fillRect/>
          </a:stretch>
        </p:blipFill>
        <p:spPr>
          <a:xfrm>
            <a:off x="9063228" y="1676400"/>
            <a:ext cx="3438144" cy="5736336"/>
          </a:xfrm>
          <a:prstGeom prst="rect">
            <a:avLst/>
          </a:prstGeom>
        </p:spPr>
      </p:pic>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13180060" cy="689932"/>
          </a:xfrm>
          <a:prstGeom prst="rect">
            <a:avLst/>
          </a:prstGeom>
        </p:spPr>
        <p:txBody>
          <a:bodyPr vert="horz" wrap="square" lIns="0" tIns="12700" rIns="0" bIns="0" rtlCol="0">
            <a:spAutoFit/>
          </a:bodyPr>
          <a:lstStyle/>
          <a:p>
            <a:pPr marL="12700">
              <a:lnSpc>
                <a:spcPct val="100000"/>
              </a:lnSpc>
              <a:spcBef>
                <a:spcPts val="100"/>
              </a:spcBef>
            </a:pPr>
            <a:r>
              <a:rPr lang="en-US" dirty="0" err="1"/>
              <a:t>Cuộc</a:t>
            </a:r>
            <a:r>
              <a:rPr lang="en-US" dirty="0"/>
              <a:t> </a:t>
            </a:r>
            <a:r>
              <a:rPr lang="en-US" dirty="0" err="1"/>
              <a:t>thanh</a:t>
            </a:r>
            <a:r>
              <a:rPr lang="en-US" dirty="0"/>
              <a:t> </a:t>
            </a:r>
            <a:r>
              <a:rPr lang="en-US" dirty="0" err="1"/>
              <a:t>tra</a:t>
            </a:r>
            <a:r>
              <a:rPr lang="en-US" dirty="0"/>
              <a:t> </a:t>
            </a:r>
            <a:r>
              <a:rPr lang="en-US" dirty="0" err="1"/>
              <a:t>của</a:t>
            </a:r>
            <a:r>
              <a:rPr lang="en-US" dirty="0"/>
              <a:t> </a:t>
            </a:r>
            <a:r>
              <a:rPr lang="en-US" dirty="0" err="1"/>
              <a:t>bạn</a:t>
            </a:r>
            <a:r>
              <a:rPr lang="en-US" dirty="0"/>
              <a:t> </a:t>
            </a:r>
            <a:r>
              <a:rPr lang="en-US" dirty="0" err="1"/>
              <a:t>bắt</a:t>
            </a:r>
            <a:r>
              <a:rPr lang="en-US" dirty="0"/>
              <a:t> </a:t>
            </a:r>
            <a:r>
              <a:rPr lang="en-US" dirty="0" err="1"/>
              <a:t>nguồn</a:t>
            </a:r>
            <a:r>
              <a:rPr lang="en-US" dirty="0"/>
              <a:t> </a:t>
            </a:r>
            <a:r>
              <a:rPr lang="en-US" dirty="0" err="1"/>
              <a:t>từ</a:t>
            </a:r>
            <a:r>
              <a:rPr lang="en-US" dirty="0"/>
              <a:t> </a:t>
            </a:r>
            <a:r>
              <a:rPr lang="en-US" dirty="0" err="1"/>
              <a:t>đâu</a:t>
            </a:r>
            <a:r>
              <a:rPr dirty="0"/>
              <a:t>?</a:t>
            </a:r>
          </a:p>
        </p:txBody>
      </p:sp>
      <p:grpSp>
        <p:nvGrpSpPr>
          <p:cNvPr id="3" name="object 3"/>
          <p:cNvGrpSpPr/>
          <p:nvPr/>
        </p:nvGrpSpPr>
        <p:grpSpPr>
          <a:xfrm>
            <a:off x="2112010" y="1670050"/>
            <a:ext cx="3260725" cy="1962150"/>
            <a:chOff x="2112010" y="1670050"/>
            <a:chExt cx="3260725" cy="1962150"/>
          </a:xfrm>
        </p:grpSpPr>
        <p:sp>
          <p:nvSpPr>
            <p:cNvPr id="4" name="object 4"/>
            <p:cNvSpPr/>
            <p:nvPr/>
          </p:nvSpPr>
          <p:spPr>
            <a:xfrm>
              <a:off x="2118360" y="1676400"/>
              <a:ext cx="3248025" cy="1949450"/>
            </a:xfrm>
            <a:custGeom>
              <a:avLst/>
              <a:gdLst/>
              <a:ahLst/>
              <a:cxnLst/>
              <a:rect l="l" t="t" r="r" b="b"/>
              <a:pathLst>
                <a:path w="3248025" h="1949450">
                  <a:moveTo>
                    <a:pt x="3247643" y="0"/>
                  </a:moveTo>
                  <a:lnTo>
                    <a:pt x="0" y="0"/>
                  </a:lnTo>
                  <a:lnTo>
                    <a:pt x="0" y="1949196"/>
                  </a:lnTo>
                  <a:lnTo>
                    <a:pt x="3247643" y="1949196"/>
                  </a:lnTo>
                  <a:lnTo>
                    <a:pt x="3247643" y="0"/>
                  </a:lnTo>
                  <a:close/>
                </a:path>
              </a:pathLst>
            </a:custGeom>
            <a:solidFill>
              <a:srgbClr val="005F9E"/>
            </a:solidFill>
          </p:spPr>
          <p:txBody>
            <a:bodyPr wrap="square" lIns="0" tIns="0" rIns="0" bIns="0" rtlCol="0"/>
            <a:lstStyle/>
            <a:p>
              <a:endParaRPr/>
            </a:p>
          </p:txBody>
        </p:sp>
        <p:sp>
          <p:nvSpPr>
            <p:cNvPr id="5" name="object 5"/>
            <p:cNvSpPr/>
            <p:nvPr/>
          </p:nvSpPr>
          <p:spPr>
            <a:xfrm>
              <a:off x="2118360" y="1676400"/>
              <a:ext cx="3248025" cy="1949450"/>
            </a:xfrm>
            <a:custGeom>
              <a:avLst/>
              <a:gdLst/>
              <a:ahLst/>
              <a:cxnLst/>
              <a:rect l="l" t="t" r="r" b="b"/>
              <a:pathLst>
                <a:path w="3248025" h="1949450">
                  <a:moveTo>
                    <a:pt x="0" y="1949196"/>
                  </a:moveTo>
                  <a:lnTo>
                    <a:pt x="3247643" y="1949196"/>
                  </a:lnTo>
                  <a:lnTo>
                    <a:pt x="3247643" y="0"/>
                  </a:lnTo>
                  <a:lnTo>
                    <a:pt x="0" y="0"/>
                  </a:lnTo>
                  <a:lnTo>
                    <a:pt x="0" y="1949196"/>
                  </a:lnTo>
                  <a:close/>
                </a:path>
              </a:pathLst>
            </a:custGeom>
            <a:ln w="12700">
              <a:solidFill>
                <a:srgbClr val="FFFFFF"/>
              </a:solidFill>
            </a:ln>
          </p:spPr>
          <p:txBody>
            <a:bodyPr wrap="square" lIns="0" tIns="0" rIns="0" bIns="0" rtlCol="0"/>
            <a:lstStyle/>
            <a:p>
              <a:endParaRPr/>
            </a:p>
          </p:txBody>
        </p:sp>
      </p:grpSp>
      <p:sp>
        <p:nvSpPr>
          <p:cNvPr id="6" name="object 6"/>
          <p:cNvSpPr txBox="1"/>
          <p:nvPr/>
        </p:nvSpPr>
        <p:spPr>
          <a:xfrm>
            <a:off x="2118360" y="1676400"/>
            <a:ext cx="3248025" cy="1949450"/>
          </a:xfrm>
          <a:prstGeom prst="rect">
            <a:avLst/>
          </a:prstGeom>
        </p:spPr>
        <p:txBody>
          <a:bodyPr vert="horz" wrap="square" lIns="0" tIns="5715" rIns="0" bIns="0" rtlCol="0">
            <a:spAutoFit/>
          </a:bodyPr>
          <a:lstStyle/>
          <a:p>
            <a:pPr>
              <a:lnSpc>
                <a:spcPct val="100000"/>
              </a:lnSpc>
              <a:spcBef>
                <a:spcPts val="45"/>
              </a:spcBef>
            </a:pPr>
            <a:endParaRPr sz="2300" dirty="0">
              <a:latin typeface="Times New Roman"/>
              <a:cs typeface="Times New Roman"/>
            </a:endParaRPr>
          </a:p>
          <a:p>
            <a:pPr marL="92710" marR="85725" algn="ctr">
              <a:lnSpc>
                <a:spcPct val="86100"/>
              </a:lnSpc>
            </a:pPr>
            <a:r>
              <a:rPr lang="vi-VN" sz="2400" spc="-10" dirty="0">
                <a:solidFill>
                  <a:srgbClr val="FFFFFF"/>
                </a:solidFill>
                <a:latin typeface="Arial MT"/>
                <a:cs typeface="Arial MT"/>
              </a:rPr>
              <a:t>Các cơ quan thanh tra khác nhau có những cách tiếp cận hơi khác nhau để đảm bảo tuân thủ</a:t>
            </a:r>
            <a:endParaRPr sz="2400" dirty="0">
              <a:latin typeface="Arial MT"/>
              <a:cs typeface="Arial MT"/>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
        <p:nvSpPr>
          <p:cNvPr id="7" name="object 7"/>
          <p:cNvSpPr txBox="1"/>
          <p:nvPr/>
        </p:nvSpPr>
        <p:spPr>
          <a:xfrm>
            <a:off x="5690615" y="1676400"/>
            <a:ext cx="3249295" cy="1949450"/>
          </a:xfrm>
          <a:prstGeom prst="rect">
            <a:avLst/>
          </a:prstGeom>
          <a:solidFill>
            <a:srgbClr val="005F9E"/>
          </a:solidFill>
          <a:ln w="12700">
            <a:solidFill>
              <a:srgbClr val="FFFFFF"/>
            </a:solidFill>
          </a:ln>
        </p:spPr>
        <p:txBody>
          <a:bodyPr vert="horz" wrap="square" lIns="0" tIns="5715" rIns="0" bIns="0" rtlCol="0">
            <a:spAutoFit/>
          </a:bodyPr>
          <a:lstStyle/>
          <a:p>
            <a:pPr>
              <a:lnSpc>
                <a:spcPct val="100000"/>
              </a:lnSpc>
              <a:spcBef>
                <a:spcPts val="45"/>
              </a:spcBef>
            </a:pPr>
            <a:endParaRPr lang="en-US" sz="2300" dirty="0">
              <a:latin typeface="Times New Roman"/>
              <a:cs typeface="Times New Roman"/>
            </a:endParaRPr>
          </a:p>
          <a:p>
            <a:pPr marL="167005" marR="159385" indent="-1270" algn="ctr">
              <a:lnSpc>
                <a:spcPct val="86100"/>
              </a:lnSpc>
            </a:pPr>
            <a:r>
              <a:rPr lang="vi-VN" sz="2400" spc="-5" dirty="0">
                <a:solidFill>
                  <a:srgbClr val="FFFFFF"/>
                </a:solidFill>
                <a:latin typeface="Arial MT"/>
                <a:cs typeface="Arial MT"/>
              </a:rPr>
              <a:t>Nhưng tất cả các thanh tra viên đều có chung một mục tiêu – bảo vệ sức khỏe cộng đồng</a:t>
            </a:r>
            <a:endParaRPr lang="en-US" sz="2400" dirty="0">
              <a:latin typeface="Arial MT"/>
              <a:cs typeface="Arial MT"/>
            </a:endParaRPr>
          </a:p>
        </p:txBody>
      </p:sp>
      <p:sp>
        <p:nvSpPr>
          <p:cNvPr id="8" name="object 8"/>
          <p:cNvSpPr txBox="1"/>
          <p:nvPr/>
        </p:nvSpPr>
        <p:spPr>
          <a:xfrm>
            <a:off x="9264395" y="1676400"/>
            <a:ext cx="3248025" cy="1630318"/>
          </a:xfrm>
          <a:prstGeom prst="rect">
            <a:avLst/>
          </a:prstGeom>
          <a:solidFill>
            <a:srgbClr val="005F9E"/>
          </a:solidFill>
          <a:ln w="12700">
            <a:solidFill>
              <a:srgbClr val="FFFFFF"/>
            </a:solidFill>
          </a:ln>
        </p:spPr>
        <p:txBody>
          <a:bodyPr vert="horz" wrap="square" lIns="0" tIns="5715" rIns="0" bIns="0" rtlCol="0">
            <a:spAutoFit/>
          </a:bodyPr>
          <a:lstStyle/>
          <a:p>
            <a:pPr>
              <a:lnSpc>
                <a:spcPct val="100000"/>
              </a:lnSpc>
              <a:spcBef>
                <a:spcPts val="45"/>
              </a:spcBef>
            </a:pPr>
            <a:endParaRPr lang="en-US" sz="2300" dirty="0">
              <a:latin typeface="Times New Roman"/>
              <a:cs typeface="Times New Roman"/>
            </a:endParaRPr>
          </a:p>
          <a:p>
            <a:pPr marL="132715" marR="125095" indent="-635" algn="ctr">
              <a:lnSpc>
                <a:spcPct val="86100"/>
              </a:lnSpc>
            </a:pPr>
            <a:r>
              <a:rPr lang="en-US" sz="2400" dirty="0" err="1">
                <a:solidFill>
                  <a:srgbClr val="FFFFFF"/>
                </a:solidFill>
                <a:latin typeface="Arial MT"/>
                <a:cs typeface="Arial MT"/>
              </a:rPr>
              <a:t>Hầu</a:t>
            </a:r>
            <a:r>
              <a:rPr lang="en-US" sz="2400" dirty="0">
                <a:solidFill>
                  <a:srgbClr val="FFFFFF"/>
                </a:solidFill>
                <a:latin typeface="Arial MT"/>
                <a:cs typeface="Arial MT"/>
              </a:rPr>
              <a:t> </a:t>
            </a:r>
            <a:r>
              <a:rPr lang="en-US" sz="2400" dirty="0" err="1">
                <a:solidFill>
                  <a:srgbClr val="FFFFFF"/>
                </a:solidFill>
                <a:latin typeface="Arial MT"/>
                <a:cs typeface="Arial MT"/>
              </a:rPr>
              <a:t>hết</a:t>
            </a:r>
            <a:r>
              <a:rPr lang="en-US" sz="2400" dirty="0">
                <a:solidFill>
                  <a:srgbClr val="FFFFFF"/>
                </a:solidFill>
                <a:latin typeface="Arial MT"/>
                <a:cs typeface="Arial MT"/>
              </a:rPr>
              <a:t> </a:t>
            </a:r>
            <a:r>
              <a:rPr lang="en-US" sz="2400" dirty="0" err="1">
                <a:solidFill>
                  <a:srgbClr val="FFFFFF"/>
                </a:solidFill>
                <a:latin typeface="Arial MT"/>
                <a:cs typeface="Arial MT"/>
              </a:rPr>
              <a:t>các</a:t>
            </a:r>
            <a:r>
              <a:rPr lang="en-US" sz="2400" dirty="0">
                <a:solidFill>
                  <a:srgbClr val="FFFFFF"/>
                </a:solidFill>
                <a:latin typeface="Arial MT"/>
                <a:cs typeface="Arial MT"/>
              </a:rPr>
              <a:t> </a:t>
            </a:r>
            <a:r>
              <a:rPr lang="en-US" sz="2400" dirty="0" err="1">
                <a:solidFill>
                  <a:srgbClr val="FFFFFF"/>
                </a:solidFill>
                <a:latin typeface="Arial MT"/>
                <a:cs typeface="Arial MT"/>
              </a:rPr>
              <a:t>thanh</a:t>
            </a:r>
            <a:r>
              <a:rPr lang="en-US" sz="2400" dirty="0">
                <a:solidFill>
                  <a:srgbClr val="FFFFFF"/>
                </a:solidFill>
                <a:latin typeface="Arial MT"/>
                <a:cs typeface="Arial MT"/>
              </a:rPr>
              <a:t> </a:t>
            </a:r>
            <a:r>
              <a:rPr lang="en-US" sz="2400" dirty="0" err="1">
                <a:solidFill>
                  <a:srgbClr val="FFFFFF"/>
                </a:solidFill>
                <a:latin typeface="Arial MT"/>
                <a:cs typeface="Arial MT"/>
              </a:rPr>
              <a:t>tra</a:t>
            </a:r>
            <a:r>
              <a:rPr lang="en-US" sz="2400" dirty="0">
                <a:solidFill>
                  <a:srgbClr val="FFFFFF"/>
                </a:solidFill>
                <a:latin typeface="Arial MT"/>
                <a:cs typeface="Arial MT"/>
              </a:rPr>
              <a:t> </a:t>
            </a:r>
            <a:r>
              <a:rPr lang="en-US" sz="2400" dirty="0" err="1">
                <a:solidFill>
                  <a:srgbClr val="FFFFFF"/>
                </a:solidFill>
                <a:latin typeface="Arial MT"/>
                <a:cs typeface="Arial MT"/>
              </a:rPr>
              <a:t>viên</a:t>
            </a:r>
            <a:r>
              <a:rPr lang="en-US" sz="2400" dirty="0">
                <a:solidFill>
                  <a:srgbClr val="FFFFFF"/>
                </a:solidFill>
                <a:latin typeface="Arial MT"/>
                <a:cs typeface="Arial MT"/>
              </a:rPr>
              <a:t> </a:t>
            </a:r>
            <a:r>
              <a:rPr lang="en-US" sz="2400" dirty="0" err="1">
                <a:solidFill>
                  <a:srgbClr val="FFFFFF"/>
                </a:solidFill>
                <a:latin typeface="Arial MT"/>
                <a:cs typeface="Arial MT"/>
              </a:rPr>
              <a:t>đều</a:t>
            </a:r>
            <a:r>
              <a:rPr lang="en-US" sz="2400" dirty="0">
                <a:solidFill>
                  <a:srgbClr val="FFFFFF"/>
                </a:solidFill>
                <a:latin typeface="Arial MT"/>
                <a:cs typeface="Arial MT"/>
              </a:rPr>
              <a:t> </a:t>
            </a:r>
            <a:r>
              <a:rPr lang="en-US" sz="2400" dirty="0" err="1">
                <a:solidFill>
                  <a:srgbClr val="FFFFFF"/>
                </a:solidFill>
                <a:latin typeface="Arial MT"/>
                <a:cs typeface="Arial MT"/>
              </a:rPr>
              <a:t>công</a:t>
            </a:r>
            <a:r>
              <a:rPr lang="en-US" sz="2400" dirty="0">
                <a:solidFill>
                  <a:srgbClr val="FFFFFF"/>
                </a:solidFill>
                <a:latin typeface="Arial MT"/>
                <a:cs typeface="Arial MT"/>
              </a:rPr>
              <a:t> </a:t>
            </a:r>
            <a:r>
              <a:rPr lang="en-US" sz="2400" dirty="0" err="1">
                <a:solidFill>
                  <a:srgbClr val="FFFFFF"/>
                </a:solidFill>
                <a:latin typeface="Arial MT"/>
                <a:cs typeface="Arial MT"/>
              </a:rPr>
              <a:t>bố</a:t>
            </a:r>
            <a:r>
              <a:rPr lang="en-US" sz="2400" dirty="0">
                <a:solidFill>
                  <a:srgbClr val="FFFFFF"/>
                </a:solidFill>
                <a:latin typeface="Arial MT"/>
                <a:cs typeface="Arial MT"/>
              </a:rPr>
              <a:t> </a:t>
            </a:r>
            <a:r>
              <a:rPr lang="en-US" sz="2400" dirty="0" err="1">
                <a:solidFill>
                  <a:srgbClr val="FFFFFF"/>
                </a:solidFill>
                <a:latin typeface="Arial MT"/>
                <a:cs typeface="Arial MT"/>
              </a:rPr>
              <a:t>thông</a:t>
            </a:r>
            <a:r>
              <a:rPr lang="en-US" sz="2400" dirty="0">
                <a:solidFill>
                  <a:srgbClr val="FFFFFF"/>
                </a:solidFill>
                <a:latin typeface="Arial MT"/>
                <a:cs typeface="Arial MT"/>
              </a:rPr>
              <a:t> tin </a:t>
            </a:r>
            <a:r>
              <a:rPr lang="en-US" sz="2400" dirty="0" err="1">
                <a:solidFill>
                  <a:srgbClr val="FFFFFF"/>
                </a:solidFill>
                <a:latin typeface="Arial MT"/>
                <a:cs typeface="Arial MT"/>
              </a:rPr>
              <a:t>về</a:t>
            </a:r>
            <a:r>
              <a:rPr lang="en-US" sz="2400" dirty="0">
                <a:solidFill>
                  <a:srgbClr val="FFFFFF"/>
                </a:solidFill>
                <a:latin typeface="Arial MT"/>
                <a:cs typeface="Arial MT"/>
              </a:rPr>
              <a:t> </a:t>
            </a:r>
            <a:r>
              <a:rPr lang="en-US" sz="2400" dirty="0" err="1">
                <a:solidFill>
                  <a:srgbClr val="FFFFFF"/>
                </a:solidFill>
                <a:latin typeface="Arial MT"/>
                <a:cs typeface="Arial MT"/>
              </a:rPr>
              <a:t>cách</a:t>
            </a:r>
            <a:r>
              <a:rPr lang="en-US" sz="2400" dirty="0">
                <a:solidFill>
                  <a:srgbClr val="FFFFFF"/>
                </a:solidFill>
                <a:latin typeface="Arial MT"/>
                <a:cs typeface="Arial MT"/>
              </a:rPr>
              <a:t> </a:t>
            </a:r>
            <a:r>
              <a:rPr lang="en-US" sz="2400" dirty="0" err="1">
                <a:solidFill>
                  <a:srgbClr val="FFFFFF"/>
                </a:solidFill>
                <a:latin typeface="Arial MT"/>
                <a:cs typeface="Arial MT"/>
              </a:rPr>
              <a:t>họ</a:t>
            </a:r>
            <a:r>
              <a:rPr lang="en-US" sz="2400" dirty="0">
                <a:solidFill>
                  <a:srgbClr val="FFFFFF"/>
                </a:solidFill>
                <a:latin typeface="Arial MT"/>
                <a:cs typeface="Arial MT"/>
              </a:rPr>
              <a:t> </a:t>
            </a:r>
            <a:r>
              <a:rPr lang="en-US" sz="2400" dirty="0" err="1">
                <a:solidFill>
                  <a:srgbClr val="FFFFFF"/>
                </a:solidFill>
                <a:latin typeface="Arial MT"/>
                <a:cs typeface="Arial MT"/>
              </a:rPr>
              <a:t>tiến</a:t>
            </a:r>
            <a:r>
              <a:rPr lang="en-US" sz="2400" dirty="0">
                <a:solidFill>
                  <a:srgbClr val="FFFFFF"/>
                </a:solidFill>
                <a:latin typeface="Arial MT"/>
                <a:cs typeface="Arial MT"/>
              </a:rPr>
              <a:t> </a:t>
            </a:r>
            <a:r>
              <a:rPr lang="en-US" sz="2400" dirty="0" err="1">
                <a:solidFill>
                  <a:srgbClr val="FFFFFF"/>
                </a:solidFill>
                <a:latin typeface="Arial MT"/>
                <a:cs typeface="Arial MT"/>
              </a:rPr>
              <a:t>hành</a:t>
            </a:r>
            <a:r>
              <a:rPr lang="en-US" sz="2400" dirty="0">
                <a:solidFill>
                  <a:srgbClr val="FFFFFF"/>
                </a:solidFill>
                <a:latin typeface="Arial MT"/>
                <a:cs typeface="Arial MT"/>
              </a:rPr>
              <a:t> </a:t>
            </a:r>
            <a:r>
              <a:rPr lang="en-US" sz="2400" dirty="0" err="1">
                <a:solidFill>
                  <a:srgbClr val="FFFFFF"/>
                </a:solidFill>
                <a:latin typeface="Arial MT"/>
                <a:cs typeface="Arial MT"/>
              </a:rPr>
              <a:t>thanh</a:t>
            </a:r>
            <a:r>
              <a:rPr lang="en-US" sz="2400" dirty="0">
                <a:solidFill>
                  <a:srgbClr val="FFFFFF"/>
                </a:solidFill>
                <a:latin typeface="Arial MT"/>
                <a:cs typeface="Arial MT"/>
              </a:rPr>
              <a:t> </a:t>
            </a:r>
            <a:r>
              <a:rPr lang="en-US" sz="2400" dirty="0" err="1">
                <a:solidFill>
                  <a:srgbClr val="FFFFFF"/>
                </a:solidFill>
                <a:latin typeface="Arial MT"/>
                <a:cs typeface="Arial MT"/>
              </a:rPr>
              <a:t>tra</a:t>
            </a:r>
            <a:endParaRPr lang="en-US" sz="2400" dirty="0">
              <a:latin typeface="Arial MT"/>
              <a:cs typeface="Arial MT"/>
            </a:endParaRPr>
          </a:p>
        </p:txBody>
      </p:sp>
      <p:graphicFrame>
        <p:nvGraphicFramePr>
          <p:cNvPr id="9" name="object 9"/>
          <p:cNvGraphicFramePr>
            <a:graphicFrameLocks noGrp="1"/>
          </p:cNvGraphicFramePr>
          <p:nvPr>
            <p:extLst>
              <p:ext uri="{D42A27DB-BD31-4B8C-83A1-F6EECF244321}">
                <p14:modId xmlns:p14="http://schemas.microsoft.com/office/powerpoint/2010/main" val="2531553772"/>
              </p:ext>
            </p:extLst>
          </p:nvPr>
        </p:nvGraphicFramePr>
        <p:xfrm>
          <a:off x="1066800" y="4267200"/>
          <a:ext cx="12193038" cy="3164636"/>
        </p:xfrm>
        <a:graphic>
          <a:graphicData uri="http://schemas.openxmlformats.org/drawingml/2006/table">
            <a:tbl>
              <a:tblPr firstRow="1" bandRow="1">
                <a:tableStyleId>{2D5ABB26-0587-4C30-8999-92F81FD0307C}</a:tableStyleId>
              </a:tblPr>
              <a:tblGrid>
                <a:gridCol w="3953280">
                  <a:extLst>
                    <a:ext uri="{9D8B030D-6E8A-4147-A177-3AD203B41FA5}">
                      <a16:colId xmlns:a16="http://schemas.microsoft.com/office/drawing/2014/main" val="20000"/>
                    </a:ext>
                  </a:extLst>
                </a:gridCol>
                <a:gridCol w="4119879">
                  <a:extLst>
                    <a:ext uri="{9D8B030D-6E8A-4147-A177-3AD203B41FA5}">
                      <a16:colId xmlns:a16="http://schemas.microsoft.com/office/drawing/2014/main" val="20001"/>
                    </a:ext>
                  </a:extLst>
                </a:gridCol>
                <a:gridCol w="4119879">
                  <a:extLst>
                    <a:ext uri="{9D8B030D-6E8A-4147-A177-3AD203B41FA5}">
                      <a16:colId xmlns:a16="http://schemas.microsoft.com/office/drawing/2014/main" val="20002"/>
                    </a:ext>
                  </a:extLst>
                </a:gridCol>
              </a:tblGrid>
              <a:tr h="978154">
                <a:tc>
                  <a:txBody>
                    <a:bodyPr/>
                    <a:lstStyle/>
                    <a:p>
                      <a:pPr marL="91440">
                        <a:lnSpc>
                          <a:spcPct val="100000"/>
                        </a:lnSpc>
                        <a:spcBef>
                          <a:spcPts val="325"/>
                        </a:spcBef>
                      </a:pPr>
                      <a:r>
                        <a:rPr lang="en-US" sz="1600" b="1" spc="-5" dirty="0" err="1">
                          <a:solidFill>
                            <a:srgbClr val="FFFFFF"/>
                          </a:solidFill>
                          <a:latin typeface="Arial"/>
                          <a:cs typeface="Arial"/>
                        </a:rPr>
                        <a:t>Quy</a:t>
                      </a:r>
                      <a:r>
                        <a:rPr lang="en-US" sz="1600" b="1" spc="-5" dirty="0">
                          <a:solidFill>
                            <a:srgbClr val="FFFFFF"/>
                          </a:solidFill>
                          <a:latin typeface="Arial"/>
                          <a:cs typeface="Arial"/>
                        </a:rPr>
                        <a:t> </a:t>
                      </a:r>
                      <a:r>
                        <a:rPr lang="en-US" sz="1600" b="1" spc="-5" dirty="0" err="1">
                          <a:solidFill>
                            <a:srgbClr val="FFFFFF"/>
                          </a:solidFill>
                          <a:latin typeface="Arial"/>
                          <a:cs typeface="Arial"/>
                        </a:rPr>
                        <a:t>trình</a:t>
                      </a:r>
                      <a:r>
                        <a:rPr lang="en-US" sz="1600" b="1" spc="-5" dirty="0">
                          <a:solidFill>
                            <a:srgbClr val="FFFFFF"/>
                          </a:solidFill>
                          <a:latin typeface="Arial"/>
                          <a:cs typeface="Arial"/>
                        </a:rPr>
                        <a:t>, </a:t>
                      </a:r>
                      <a:r>
                        <a:rPr lang="en-US" sz="1600" b="1" spc="-5" dirty="0" err="1">
                          <a:solidFill>
                            <a:srgbClr val="FFFFFF"/>
                          </a:solidFill>
                          <a:latin typeface="Arial"/>
                          <a:cs typeface="Arial"/>
                        </a:rPr>
                        <a:t>thủ</a:t>
                      </a:r>
                      <a:r>
                        <a:rPr lang="en-US" sz="1600" b="1" spc="-5" dirty="0">
                          <a:solidFill>
                            <a:srgbClr val="FFFFFF"/>
                          </a:solidFill>
                          <a:latin typeface="Arial"/>
                          <a:cs typeface="Arial"/>
                        </a:rPr>
                        <a:t> </a:t>
                      </a:r>
                      <a:r>
                        <a:rPr lang="en-US" sz="1600" b="1" spc="-5" dirty="0" err="1">
                          <a:solidFill>
                            <a:srgbClr val="FFFFFF"/>
                          </a:solidFill>
                          <a:latin typeface="Arial"/>
                          <a:cs typeface="Arial"/>
                        </a:rPr>
                        <a:t>tục</a:t>
                      </a:r>
                      <a:r>
                        <a:rPr lang="en-US" sz="1600" b="1" spc="-5" dirty="0">
                          <a:solidFill>
                            <a:srgbClr val="FFFFFF"/>
                          </a:solidFill>
                          <a:latin typeface="Arial"/>
                          <a:cs typeface="Arial"/>
                        </a:rPr>
                        <a:t> </a:t>
                      </a:r>
                      <a:r>
                        <a:rPr lang="en-US" sz="1600" b="1" spc="-5" dirty="0" err="1">
                          <a:solidFill>
                            <a:srgbClr val="FFFFFF"/>
                          </a:solidFill>
                          <a:latin typeface="Arial"/>
                          <a:cs typeface="Arial"/>
                        </a:rPr>
                        <a:t>thanh</a:t>
                      </a:r>
                      <a:r>
                        <a:rPr lang="en-US" sz="1600" b="1" spc="-5" dirty="0">
                          <a:solidFill>
                            <a:srgbClr val="FFFFFF"/>
                          </a:solidFill>
                          <a:latin typeface="Arial"/>
                          <a:cs typeface="Arial"/>
                        </a:rPr>
                        <a:t> </a:t>
                      </a:r>
                      <a:r>
                        <a:rPr lang="en-US" sz="1600" b="1" spc="-5" dirty="0" err="1">
                          <a:solidFill>
                            <a:srgbClr val="FFFFFF"/>
                          </a:solidFill>
                          <a:latin typeface="Arial"/>
                          <a:cs typeface="Arial"/>
                        </a:rPr>
                        <a:t>tra</a:t>
                      </a:r>
                      <a:r>
                        <a:rPr lang="en-US" sz="1600" b="1" spc="-5" dirty="0">
                          <a:solidFill>
                            <a:srgbClr val="FFFFFF"/>
                          </a:solidFill>
                          <a:latin typeface="Arial"/>
                          <a:cs typeface="Arial"/>
                        </a:rPr>
                        <a:t> </a:t>
                      </a:r>
                      <a:r>
                        <a:rPr lang="en-US" sz="1600" b="1" spc="-5" dirty="0" err="1">
                          <a:solidFill>
                            <a:srgbClr val="FFFFFF"/>
                          </a:solidFill>
                          <a:latin typeface="Arial"/>
                          <a:cs typeface="Arial"/>
                        </a:rPr>
                        <a:t>của</a:t>
                      </a:r>
                      <a:r>
                        <a:rPr lang="en-US" sz="1600" b="1" spc="-5" dirty="0">
                          <a:solidFill>
                            <a:srgbClr val="FFFFFF"/>
                          </a:solidFill>
                          <a:latin typeface="Arial"/>
                          <a:cs typeface="Arial"/>
                        </a:rPr>
                        <a:t> EMA</a:t>
                      </a:r>
                      <a:endParaRPr sz="1600" dirty="0">
                        <a:latin typeface="Arial"/>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F9E"/>
                    </a:solidFill>
                  </a:tcPr>
                </a:tc>
                <a:tc>
                  <a:txBody>
                    <a:bodyPr/>
                    <a:lstStyle/>
                    <a:p>
                      <a:pPr marL="91440" marR="274955">
                        <a:lnSpc>
                          <a:spcPct val="100000"/>
                        </a:lnSpc>
                        <a:spcBef>
                          <a:spcPts val="320"/>
                        </a:spcBef>
                      </a:pPr>
                      <a:r>
                        <a:rPr lang="vi-VN" sz="1800" b="1" dirty="0">
                          <a:solidFill>
                            <a:srgbClr val="FFFFFF"/>
                          </a:solidFill>
                          <a:latin typeface="Arial"/>
                          <a:cs typeface="Arial"/>
                        </a:rPr>
                        <a:t>Hướng dẫn của WHO về thanh tra các </a:t>
                      </a:r>
                      <a:r>
                        <a:rPr lang="en-US" sz="1800" b="1" dirty="0" err="1">
                          <a:solidFill>
                            <a:srgbClr val="FFFFFF"/>
                          </a:solidFill>
                          <a:latin typeface="Arial"/>
                          <a:cs typeface="Arial"/>
                        </a:rPr>
                        <a:t>cơ</a:t>
                      </a:r>
                      <a:r>
                        <a:rPr lang="en-US" sz="1800" b="1" dirty="0">
                          <a:solidFill>
                            <a:srgbClr val="FFFFFF"/>
                          </a:solidFill>
                          <a:latin typeface="Arial"/>
                          <a:cs typeface="Arial"/>
                        </a:rPr>
                        <a:t> </a:t>
                      </a:r>
                      <a:r>
                        <a:rPr lang="en-US" sz="1800" b="1" dirty="0" err="1">
                          <a:solidFill>
                            <a:srgbClr val="FFFFFF"/>
                          </a:solidFill>
                          <a:latin typeface="Arial"/>
                          <a:cs typeface="Arial"/>
                        </a:rPr>
                        <a:t>sơ</a:t>
                      </a:r>
                      <a:r>
                        <a:rPr lang="en-US" sz="1800" b="1" dirty="0">
                          <a:solidFill>
                            <a:srgbClr val="FFFFFF"/>
                          </a:solidFill>
                          <a:latin typeface="Arial"/>
                          <a:cs typeface="Arial"/>
                        </a:rPr>
                        <a:t>̉</a:t>
                      </a:r>
                      <a:r>
                        <a:rPr lang="vi-VN" sz="1800" b="1" dirty="0">
                          <a:solidFill>
                            <a:srgbClr val="FFFFFF"/>
                          </a:solidFill>
                          <a:latin typeface="Arial"/>
                          <a:cs typeface="Arial"/>
                        </a:rPr>
                        <a:t> sản xuất dược phẩm</a:t>
                      </a:r>
                      <a:endParaRPr sz="1800" dirty="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F9E"/>
                    </a:solidFill>
                  </a:tcPr>
                </a:tc>
                <a:tc>
                  <a:txBody>
                    <a:bodyPr/>
                    <a:lstStyle/>
                    <a:p>
                      <a:pPr marL="92075" marR="1026160">
                        <a:lnSpc>
                          <a:spcPct val="100000"/>
                        </a:lnSpc>
                        <a:spcBef>
                          <a:spcPts val="320"/>
                        </a:spcBef>
                      </a:pPr>
                      <a:r>
                        <a:rPr lang="vi-VN" sz="1800" b="1" dirty="0">
                          <a:solidFill>
                            <a:srgbClr val="FFFFFF"/>
                          </a:solidFill>
                          <a:latin typeface="Arial"/>
                          <a:cs typeface="Arial"/>
                        </a:rPr>
                        <a:t>Hướng dẫn của TGA dành cho các cơ sở sản xuất nước ngoài</a:t>
                      </a:r>
                      <a:endParaRPr sz="1800" dirty="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F9E"/>
                    </a:solidFill>
                  </a:tcPr>
                </a:tc>
                <a:extLst>
                  <a:ext uri="{0D108BD9-81ED-4DB2-BD59-A6C34878D82A}">
                    <a16:rowId xmlns:a16="http://schemas.microsoft.com/office/drawing/2014/main" val="10000"/>
                  </a:ext>
                </a:extLst>
              </a:tr>
              <a:tr h="2186482">
                <a:tc>
                  <a:txBody>
                    <a:bodyPr/>
                    <a:lstStyle/>
                    <a:p>
                      <a:pPr marL="91440" marR="158750">
                        <a:lnSpc>
                          <a:spcPct val="100000"/>
                        </a:lnSpc>
                        <a:spcBef>
                          <a:spcPts val="325"/>
                        </a:spcBef>
                      </a:pPr>
                      <a:r>
                        <a:rPr sz="1600" dirty="0">
                          <a:latin typeface="Arial MT"/>
                          <a:cs typeface="Arial MT"/>
                          <a:hlinkClick r:id="rId3"/>
                        </a:rPr>
                        <a:t>https://</a:t>
                      </a:r>
                      <a:r>
                        <a:rPr sz="1600" spc="-15" dirty="0">
                          <a:latin typeface="Arial MT"/>
                          <a:cs typeface="Arial MT"/>
                          <a:hlinkClick r:id="rId3"/>
                        </a:rPr>
                        <a:t>w</a:t>
                      </a:r>
                      <a:r>
                        <a:rPr sz="1600" spc="-15" dirty="0">
                          <a:latin typeface="Arial MT"/>
                          <a:cs typeface="Arial MT"/>
                        </a:rPr>
                        <a:t>w</a:t>
                      </a:r>
                      <a:r>
                        <a:rPr sz="1600" spc="-100" dirty="0">
                          <a:latin typeface="Arial MT"/>
                          <a:cs typeface="Arial MT"/>
                        </a:rPr>
                        <a:t>w</a:t>
                      </a:r>
                      <a:r>
                        <a:rPr sz="1600" dirty="0">
                          <a:latin typeface="Arial MT"/>
                          <a:cs typeface="Arial MT"/>
                        </a:rPr>
                        <a:t>.em</a:t>
                      </a:r>
                      <a:r>
                        <a:rPr sz="1600" spc="5" dirty="0">
                          <a:latin typeface="Arial MT"/>
                          <a:cs typeface="Arial MT"/>
                        </a:rPr>
                        <a:t>a</a:t>
                      </a:r>
                      <a:r>
                        <a:rPr sz="1600" dirty="0">
                          <a:latin typeface="Arial MT"/>
                          <a:cs typeface="Arial MT"/>
                          <a:hlinkClick r:id="rId3"/>
                        </a:rPr>
                        <a:t>.eu</a:t>
                      </a:r>
                      <a:r>
                        <a:rPr sz="1600" spc="-10" dirty="0">
                          <a:latin typeface="Arial MT"/>
                          <a:cs typeface="Arial MT"/>
                          <a:hlinkClick r:id="rId3"/>
                        </a:rPr>
                        <a:t>r</a:t>
                      </a:r>
                      <a:r>
                        <a:rPr sz="1600" dirty="0">
                          <a:latin typeface="Arial MT"/>
                          <a:cs typeface="Arial MT"/>
                          <a:hlinkClick r:id="rId3"/>
                        </a:rPr>
                        <a:t>op</a:t>
                      </a:r>
                      <a:r>
                        <a:rPr sz="1600" spc="5" dirty="0">
                          <a:latin typeface="Arial MT"/>
                          <a:cs typeface="Arial MT"/>
                          <a:hlinkClick r:id="rId3"/>
                        </a:rPr>
                        <a:t>a</a:t>
                      </a:r>
                      <a:r>
                        <a:rPr sz="1600" dirty="0">
                          <a:latin typeface="Arial MT"/>
                          <a:cs typeface="Arial MT"/>
                          <a:hlinkClick r:id="rId3"/>
                        </a:rPr>
                        <a:t>.eu/e</a:t>
                      </a:r>
                      <a:r>
                        <a:rPr sz="1600" spc="5" dirty="0">
                          <a:latin typeface="Arial MT"/>
                          <a:cs typeface="Arial MT"/>
                          <a:hlinkClick r:id="rId3"/>
                        </a:rPr>
                        <a:t>n</a:t>
                      </a:r>
                      <a:r>
                        <a:rPr sz="1600" dirty="0">
                          <a:latin typeface="Arial MT"/>
                          <a:cs typeface="Arial MT"/>
                          <a:hlinkClick r:id="rId3"/>
                        </a:rPr>
                        <a:t>/documents</a:t>
                      </a:r>
                      <a:r>
                        <a:rPr sz="1600" dirty="0">
                          <a:latin typeface="Arial MT"/>
                          <a:cs typeface="Arial MT"/>
                        </a:rPr>
                        <a:t>/  </a:t>
                      </a:r>
                      <a:r>
                        <a:rPr sz="1600" spc="-5" dirty="0">
                          <a:latin typeface="Arial MT"/>
                          <a:cs typeface="Arial MT"/>
                        </a:rPr>
                        <a:t>regulatory-procedural- </a:t>
                      </a:r>
                      <a:r>
                        <a:rPr sz="1600" dirty="0">
                          <a:latin typeface="Arial MT"/>
                          <a:cs typeface="Arial MT"/>
                        </a:rPr>
                        <a:t> </a:t>
                      </a:r>
                      <a:r>
                        <a:rPr sz="1600" spc="-5" dirty="0">
                          <a:latin typeface="Arial MT"/>
                          <a:cs typeface="Arial MT"/>
                        </a:rPr>
                        <a:t>guideline/compilation-union-procedures- </a:t>
                      </a:r>
                      <a:r>
                        <a:rPr sz="1600" dirty="0">
                          <a:latin typeface="Arial MT"/>
                          <a:cs typeface="Arial MT"/>
                        </a:rPr>
                        <a:t> </a:t>
                      </a:r>
                      <a:r>
                        <a:rPr sz="1600" spc="-5" dirty="0">
                          <a:latin typeface="Arial MT"/>
                          <a:cs typeface="Arial MT"/>
                        </a:rPr>
                        <a:t>inspections-exchange-information_en.pdf</a:t>
                      </a:r>
                      <a:endParaRPr sz="1600" dirty="0">
                        <a:latin typeface="Arial MT"/>
                        <a:cs typeface="Arial MT"/>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DF"/>
                    </a:solidFill>
                  </a:tcPr>
                </a:tc>
                <a:tc>
                  <a:txBody>
                    <a:bodyPr/>
                    <a:lstStyle/>
                    <a:p>
                      <a:pPr marL="91440" marR="93345">
                        <a:lnSpc>
                          <a:spcPct val="100000"/>
                        </a:lnSpc>
                        <a:spcBef>
                          <a:spcPts val="325"/>
                        </a:spcBef>
                      </a:pPr>
                      <a:r>
                        <a:rPr sz="1600" spc="-5" dirty="0">
                          <a:latin typeface="Arial MT"/>
                          <a:cs typeface="Arial MT"/>
                        </a:rPr>
                        <a:t>https://cdn.who.int/media/docs/default- </a:t>
                      </a:r>
                      <a:r>
                        <a:rPr sz="1600" dirty="0">
                          <a:latin typeface="Arial MT"/>
                          <a:cs typeface="Arial MT"/>
                        </a:rPr>
                        <a:t> </a:t>
                      </a:r>
                      <a:r>
                        <a:rPr sz="1600" spc="-5" dirty="0">
                          <a:latin typeface="Arial MT"/>
                          <a:cs typeface="Arial MT"/>
                        </a:rPr>
                        <a:t>source/medicines/norms-and- </a:t>
                      </a:r>
                      <a:r>
                        <a:rPr sz="1600" dirty="0">
                          <a:latin typeface="Arial MT"/>
                          <a:cs typeface="Arial MT"/>
                        </a:rPr>
                        <a:t> </a:t>
                      </a:r>
                      <a:r>
                        <a:rPr sz="1600" spc="-5" dirty="0">
                          <a:latin typeface="Arial MT"/>
                          <a:cs typeface="Arial MT"/>
                        </a:rPr>
                        <a:t>standards/current-projects/trs823-annex2- </a:t>
                      </a:r>
                      <a:r>
                        <a:rPr sz="1600" dirty="0">
                          <a:latin typeface="Arial MT"/>
                          <a:cs typeface="Arial MT"/>
                        </a:rPr>
                        <a:t> </a:t>
                      </a:r>
                      <a:r>
                        <a:rPr sz="1600" spc="-5" dirty="0">
                          <a:latin typeface="Arial MT"/>
                          <a:cs typeface="Arial MT"/>
                        </a:rPr>
                        <a:t>inspectionpharmaceuticalmanufacturers.pdf</a:t>
                      </a:r>
                      <a:endParaRPr sz="1600">
                        <a:latin typeface="Arial MT"/>
                        <a:cs typeface="Arial MT"/>
                      </a:endParaRPr>
                    </a:p>
                    <a:p>
                      <a:pPr marL="91440">
                        <a:lnSpc>
                          <a:spcPct val="100000"/>
                        </a:lnSpc>
                        <a:spcBef>
                          <a:spcPts val="5"/>
                        </a:spcBef>
                      </a:pPr>
                      <a:r>
                        <a:rPr sz="1600" spc="-5" dirty="0">
                          <a:latin typeface="Arial MT"/>
                          <a:cs typeface="Arial MT"/>
                        </a:rPr>
                        <a:t>?sfvrsn=5d1d785b_2</a:t>
                      </a:r>
                      <a:endParaRPr sz="1600">
                        <a:latin typeface="Arial MT"/>
                        <a:cs typeface="Arial MT"/>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DF"/>
                    </a:solidFill>
                  </a:tcPr>
                </a:tc>
                <a:tc>
                  <a:txBody>
                    <a:bodyPr/>
                    <a:lstStyle/>
                    <a:p>
                      <a:pPr marL="92075">
                        <a:lnSpc>
                          <a:spcPct val="100000"/>
                        </a:lnSpc>
                        <a:spcBef>
                          <a:spcPts val="325"/>
                        </a:spcBef>
                      </a:pPr>
                      <a:r>
                        <a:rPr sz="1600" spc="-10" dirty="0">
                          <a:latin typeface="Arial MT"/>
                          <a:cs typeface="Arial MT"/>
                          <a:hlinkClick r:id="rId4"/>
                        </a:rPr>
                        <a:t>https://w</a:t>
                      </a:r>
                      <a:r>
                        <a:rPr sz="1600" spc="-10" dirty="0">
                          <a:latin typeface="Arial MT"/>
                          <a:cs typeface="Arial MT"/>
                        </a:rPr>
                        <a:t>ww.tga</a:t>
                      </a:r>
                      <a:r>
                        <a:rPr sz="1600" spc="-10" dirty="0">
                          <a:latin typeface="Arial MT"/>
                          <a:cs typeface="Arial MT"/>
                          <a:hlinkClick r:id="rId4"/>
                        </a:rPr>
                        <a:t>.go</a:t>
                      </a:r>
                      <a:r>
                        <a:rPr sz="1600" spc="-10" dirty="0">
                          <a:latin typeface="Arial MT"/>
                          <a:cs typeface="Arial MT"/>
                        </a:rPr>
                        <a:t>v</a:t>
                      </a:r>
                      <a:r>
                        <a:rPr sz="1600" spc="-10" dirty="0">
                          <a:latin typeface="Arial MT"/>
                          <a:cs typeface="Arial MT"/>
                          <a:hlinkClick r:id="rId4"/>
                        </a:rPr>
                        <a:t>.au/sites/default/fi</a:t>
                      </a:r>
                      <a:r>
                        <a:rPr sz="1600" spc="-10" dirty="0">
                          <a:latin typeface="Arial MT"/>
                          <a:cs typeface="Arial MT"/>
                        </a:rPr>
                        <a:t>l</a:t>
                      </a:r>
                      <a:r>
                        <a:rPr sz="1600" spc="-10" dirty="0">
                          <a:latin typeface="Arial MT"/>
                          <a:cs typeface="Arial MT"/>
                          <a:hlinkClick r:id="rId4"/>
                        </a:rPr>
                        <a:t>es/gm</a:t>
                      </a:r>
                      <a:endParaRPr sz="1600" dirty="0">
                        <a:latin typeface="Arial MT"/>
                        <a:cs typeface="Arial MT"/>
                      </a:endParaRPr>
                    </a:p>
                    <a:p>
                      <a:pPr marL="92075">
                        <a:lnSpc>
                          <a:spcPct val="100000"/>
                        </a:lnSpc>
                        <a:spcBef>
                          <a:spcPts val="5"/>
                        </a:spcBef>
                      </a:pPr>
                      <a:r>
                        <a:rPr sz="1600" spc="-5" dirty="0">
                          <a:latin typeface="Arial MT"/>
                          <a:cs typeface="Arial MT"/>
                        </a:rPr>
                        <a:t>p-clearance-guidance.pdf</a:t>
                      </a:r>
                      <a:endParaRPr sz="1600" dirty="0">
                        <a:latin typeface="Arial MT"/>
                        <a:cs typeface="Arial MT"/>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D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7635875" cy="696595"/>
          </a:xfrm>
          <a:prstGeom prst="rect">
            <a:avLst/>
          </a:prstGeom>
        </p:spPr>
        <p:txBody>
          <a:bodyPr vert="horz" wrap="square" lIns="0" tIns="12700" rIns="0" bIns="0" rtlCol="0">
            <a:spAutoFit/>
          </a:bodyPr>
          <a:lstStyle/>
          <a:p>
            <a:pPr marL="12700">
              <a:lnSpc>
                <a:spcPct val="100000"/>
              </a:lnSpc>
              <a:spcBef>
                <a:spcPts val="100"/>
              </a:spcBef>
            </a:pPr>
            <a:r>
              <a:rPr lang="vi-VN" dirty="0"/>
              <a:t>Tài liệu và hồ sơ</a:t>
            </a:r>
            <a:endParaRPr dirty="0"/>
          </a:p>
        </p:txBody>
      </p:sp>
      <p:grpSp>
        <p:nvGrpSpPr>
          <p:cNvPr id="3" name="object 3"/>
          <p:cNvGrpSpPr/>
          <p:nvPr/>
        </p:nvGrpSpPr>
        <p:grpSpPr>
          <a:xfrm>
            <a:off x="507237" y="1731010"/>
            <a:ext cx="7584440" cy="4944745"/>
            <a:chOff x="507237" y="1731010"/>
            <a:chExt cx="7584440" cy="4944745"/>
          </a:xfrm>
        </p:grpSpPr>
        <p:sp>
          <p:nvSpPr>
            <p:cNvPr id="4" name="object 4"/>
            <p:cNvSpPr/>
            <p:nvPr/>
          </p:nvSpPr>
          <p:spPr>
            <a:xfrm>
              <a:off x="513587" y="1737360"/>
              <a:ext cx="7571740" cy="1472565"/>
            </a:xfrm>
            <a:custGeom>
              <a:avLst/>
              <a:gdLst/>
              <a:ahLst/>
              <a:cxnLst/>
              <a:rect l="l" t="t" r="r" b="b"/>
              <a:pathLst>
                <a:path w="7571740" h="1472564">
                  <a:moveTo>
                    <a:pt x="7571231" y="0"/>
                  </a:moveTo>
                  <a:lnTo>
                    <a:pt x="0" y="0"/>
                  </a:lnTo>
                  <a:lnTo>
                    <a:pt x="0" y="1472184"/>
                  </a:lnTo>
                  <a:lnTo>
                    <a:pt x="7571231" y="1472184"/>
                  </a:lnTo>
                  <a:lnTo>
                    <a:pt x="7571231" y="0"/>
                  </a:lnTo>
                  <a:close/>
                </a:path>
              </a:pathLst>
            </a:custGeom>
            <a:solidFill>
              <a:srgbClr val="005F9E"/>
            </a:solidFill>
          </p:spPr>
          <p:txBody>
            <a:bodyPr wrap="square" lIns="0" tIns="0" rIns="0" bIns="0" rtlCol="0"/>
            <a:lstStyle/>
            <a:p>
              <a:endParaRPr/>
            </a:p>
          </p:txBody>
        </p:sp>
        <p:sp>
          <p:nvSpPr>
            <p:cNvPr id="5" name="object 5"/>
            <p:cNvSpPr/>
            <p:nvPr/>
          </p:nvSpPr>
          <p:spPr>
            <a:xfrm>
              <a:off x="513587" y="1737360"/>
              <a:ext cx="7571740" cy="1472565"/>
            </a:xfrm>
            <a:custGeom>
              <a:avLst/>
              <a:gdLst/>
              <a:ahLst/>
              <a:cxnLst/>
              <a:rect l="l" t="t" r="r" b="b"/>
              <a:pathLst>
                <a:path w="7571740" h="1472564">
                  <a:moveTo>
                    <a:pt x="0" y="1472184"/>
                  </a:moveTo>
                  <a:lnTo>
                    <a:pt x="7571231" y="1472184"/>
                  </a:lnTo>
                  <a:lnTo>
                    <a:pt x="7571231" y="0"/>
                  </a:lnTo>
                  <a:lnTo>
                    <a:pt x="0" y="0"/>
                  </a:lnTo>
                  <a:lnTo>
                    <a:pt x="0" y="1472184"/>
                  </a:lnTo>
                  <a:close/>
                </a:path>
              </a:pathLst>
            </a:custGeom>
            <a:ln w="12699">
              <a:solidFill>
                <a:srgbClr val="005F9E"/>
              </a:solidFill>
            </a:ln>
          </p:spPr>
          <p:txBody>
            <a:bodyPr wrap="square" lIns="0" tIns="0" rIns="0" bIns="0" rtlCol="0"/>
            <a:lstStyle/>
            <a:p>
              <a:endParaRPr/>
            </a:p>
          </p:txBody>
        </p:sp>
        <p:sp>
          <p:nvSpPr>
            <p:cNvPr id="6" name="object 6"/>
            <p:cNvSpPr/>
            <p:nvPr/>
          </p:nvSpPr>
          <p:spPr>
            <a:xfrm>
              <a:off x="513587" y="3209544"/>
              <a:ext cx="7571740" cy="3459479"/>
            </a:xfrm>
            <a:custGeom>
              <a:avLst/>
              <a:gdLst/>
              <a:ahLst/>
              <a:cxnLst/>
              <a:rect l="l" t="t" r="r" b="b"/>
              <a:pathLst>
                <a:path w="7571740" h="3459479">
                  <a:moveTo>
                    <a:pt x="7571231" y="0"/>
                  </a:moveTo>
                  <a:lnTo>
                    <a:pt x="0" y="0"/>
                  </a:lnTo>
                  <a:lnTo>
                    <a:pt x="0" y="3459479"/>
                  </a:lnTo>
                  <a:lnTo>
                    <a:pt x="7571231" y="3459479"/>
                  </a:lnTo>
                  <a:lnTo>
                    <a:pt x="7571231" y="0"/>
                  </a:lnTo>
                  <a:close/>
                </a:path>
              </a:pathLst>
            </a:custGeom>
            <a:solidFill>
              <a:srgbClr val="CAD2DF">
                <a:alpha val="90194"/>
              </a:srgbClr>
            </a:solidFill>
          </p:spPr>
          <p:txBody>
            <a:bodyPr wrap="square" lIns="0" tIns="0" rIns="0" bIns="0" rtlCol="0"/>
            <a:lstStyle/>
            <a:p>
              <a:endParaRPr/>
            </a:p>
          </p:txBody>
        </p:sp>
        <p:sp>
          <p:nvSpPr>
            <p:cNvPr id="7" name="object 7"/>
            <p:cNvSpPr/>
            <p:nvPr/>
          </p:nvSpPr>
          <p:spPr>
            <a:xfrm>
              <a:off x="513587" y="3209544"/>
              <a:ext cx="7571740" cy="3459479"/>
            </a:xfrm>
            <a:custGeom>
              <a:avLst/>
              <a:gdLst/>
              <a:ahLst/>
              <a:cxnLst/>
              <a:rect l="l" t="t" r="r" b="b"/>
              <a:pathLst>
                <a:path w="7571740" h="3459479">
                  <a:moveTo>
                    <a:pt x="0" y="3459479"/>
                  </a:moveTo>
                  <a:lnTo>
                    <a:pt x="7571231" y="3459479"/>
                  </a:lnTo>
                  <a:lnTo>
                    <a:pt x="7571231" y="0"/>
                  </a:lnTo>
                  <a:lnTo>
                    <a:pt x="0" y="0"/>
                  </a:lnTo>
                  <a:lnTo>
                    <a:pt x="0" y="3459479"/>
                  </a:lnTo>
                  <a:close/>
                </a:path>
              </a:pathLst>
            </a:custGeom>
            <a:ln w="12700">
              <a:solidFill>
                <a:srgbClr val="CAD2DF"/>
              </a:solidFill>
            </a:ln>
          </p:spPr>
          <p:txBody>
            <a:bodyPr wrap="square" lIns="0" tIns="0" rIns="0" bIns="0" rtlCol="0"/>
            <a:lstStyle/>
            <a:p>
              <a:endParaRPr/>
            </a:p>
          </p:txBody>
        </p:sp>
      </p:grpSp>
      <p:sp>
        <p:nvSpPr>
          <p:cNvPr id="8" name="object 8"/>
          <p:cNvSpPr txBox="1"/>
          <p:nvPr/>
        </p:nvSpPr>
        <p:spPr>
          <a:xfrm>
            <a:off x="660603" y="1803019"/>
            <a:ext cx="7635875" cy="4334520"/>
          </a:xfrm>
          <a:prstGeom prst="rect">
            <a:avLst/>
          </a:prstGeom>
        </p:spPr>
        <p:txBody>
          <a:bodyPr vert="horz" wrap="square" lIns="0" tIns="12700" rIns="0" bIns="0" rtlCol="0">
            <a:spAutoFit/>
          </a:bodyPr>
          <a:lstStyle/>
          <a:p>
            <a:pPr marL="309880" algn="ctr">
              <a:lnSpc>
                <a:spcPts val="3350"/>
              </a:lnSpc>
              <a:spcBef>
                <a:spcPts val="100"/>
              </a:spcBef>
            </a:pPr>
            <a:r>
              <a:rPr lang="vi-VN" sz="3000" spc="-40" dirty="0">
                <a:solidFill>
                  <a:srgbClr val="FFFFFF"/>
                </a:solidFill>
                <a:latin typeface="Arial MT"/>
                <a:cs typeface="Arial MT"/>
              </a:rPr>
              <a:t>Thông thường, kiểm tra viên sẽ xem xét các tài liệu sau trước khi đến cơ sở của bạn</a:t>
            </a:r>
            <a:r>
              <a:rPr sz="3000" dirty="0">
                <a:solidFill>
                  <a:srgbClr val="FFFFFF"/>
                </a:solidFill>
                <a:latin typeface="Arial MT"/>
                <a:cs typeface="Arial MT"/>
              </a:rPr>
              <a:t>:</a:t>
            </a:r>
            <a:endParaRPr lang="en-US" sz="3000" dirty="0">
              <a:solidFill>
                <a:srgbClr val="FFFFFF"/>
              </a:solidFill>
              <a:latin typeface="Arial MT"/>
              <a:cs typeface="Arial MT"/>
            </a:endParaRPr>
          </a:p>
          <a:p>
            <a:pPr marL="309880" algn="ctr">
              <a:lnSpc>
                <a:spcPts val="3350"/>
              </a:lnSpc>
              <a:spcBef>
                <a:spcPts val="100"/>
              </a:spcBef>
            </a:pPr>
            <a:endParaRPr sz="3000" dirty="0">
              <a:latin typeface="Arial MT"/>
              <a:cs typeface="Arial MT"/>
            </a:endParaRPr>
          </a:p>
          <a:p>
            <a:pPr marL="274320" indent="-287020">
              <a:lnSpc>
                <a:spcPct val="100000"/>
              </a:lnSpc>
              <a:spcBef>
                <a:spcPts val="600"/>
              </a:spcBef>
              <a:buChar char="•"/>
              <a:tabLst>
                <a:tab pos="299720" algn="l"/>
              </a:tabLst>
            </a:pPr>
            <a:r>
              <a:rPr lang="vi-VN" sz="2800" dirty="0">
                <a:latin typeface="Arial MT"/>
                <a:cs typeface="Arial MT"/>
              </a:rPr>
              <a:t>Hồ sơ tổng thể của cơ sở sản xuất</a:t>
            </a:r>
          </a:p>
          <a:p>
            <a:pPr marL="274320" indent="-287020">
              <a:lnSpc>
                <a:spcPct val="100000"/>
              </a:lnSpc>
              <a:spcBef>
                <a:spcPts val="600"/>
              </a:spcBef>
              <a:buChar char="•"/>
              <a:tabLst>
                <a:tab pos="299720" algn="l"/>
              </a:tabLst>
            </a:pPr>
            <a:r>
              <a:rPr lang="vi-VN" sz="2800" dirty="0">
                <a:latin typeface="Arial MT"/>
                <a:cs typeface="Arial MT"/>
              </a:rPr>
              <a:t>Sổ tay chất lượng</a:t>
            </a:r>
          </a:p>
          <a:p>
            <a:pPr marL="274320" indent="-287020">
              <a:lnSpc>
                <a:spcPct val="100000"/>
              </a:lnSpc>
              <a:spcBef>
                <a:spcPts val="600"/>
              </a:spcBef>
              <a:buChar char="•"/>
              <a:tabLst>
                <a:tab pos="299720" algn="l"/>
              </a:tabLst>
            </a:pPr>
            <a:r>
              <a:rPr lang="vi-VN" sz="2800" dirty="0">
                <a:latin typeface="Arial MT"/>
                <a:cs typeface="Arial MT"/>
              </a:rPr>
              <a:t>Kế hoạch thẩm định gốc</a:t>
            </a:r>
          </a:p>
          <a:p>
            <a:pPr marL="274320" indent="-287020">
              <a:lnSpc>
                <a:spcPct val="100000"/>
              </a:lnSpc>
              <a:spcBef>
                <a:spcPts val="600"/>
              </a:spcBef>
              <a:buChar char="•"/>
              <a:tabLst>
                <a:tab pos="299720" algn="l"/>
              </a:tabLst>
            </a:pPr>
            <a:r>
              <a:rPr lang="vi-VN" sz="2800" dirty="0">
                <a:latin typeface="Arial MT"/>
                <a:cs typeface="Arial MT"/>
              </a:rPr>
              <a:t>Các kết quả kiểm tra trước đây và phản hồi của bạn (nếu họ đã kiểm tra bạn trước đó)</a:t>
            </a:r>
          </a:p>
          <a:p>
            <a:pPr marL="274320" indent="-287020">
              <a:lnSpc>
                <a:spcPct val="100000"/>
              </a:lnSpc>
              <a:spcBef>
                <a:spcPts val="600"/>
              </a:spcBef>
              <a:buChar char="•"/>
              <a:tabLst>
                <a:tab pos="299720" algn="l"/>
              </a:tabLst>
            </a:pPr>
            <a:r>
              <a:rPr lang="vi-VN" sz="2800" dirty="0">
                <a:latin typeface="Arial MT"/>
                <a:cs typeface="Arial MT"/>
              </a:rPr>
              <a:t>Khiếu nại và các trường hợp phản ứng bất lợi</a:t>
            </a:r>
            <a:r>
              <a:rPr sz="3000" spc="-5" dirty="0">
                <a:latin typeface="Arial MT"/>
                <a:cs typeface="Arial MT"/>
              </a:rPr>
              <a:t>.</a:t>
            </a:r>
            <a:endParaRPr sz="3000" dirty="0">
              <a:latin typeface="Arial MT"/>
              <a:cs typeface="Arial MT"/>
            </a:endParaRPr>
          </a:p>
        </p:txBody>
      </p:sp>
      <p:pic>
        <p:nvPicPr>
          <p:cNvPr id="9" name="object 9"/>
          <p:cNvPicPr/>
          <p:nvPr/>
        </p:nvPicPr>
        <p:blipFill>
          <a:blip r:embed="rId2" cstate="print"/>
          <a:stretch>
            <a:fillRect/>
          </a:stretch>
        </p:blipFill>
        <p:spPr>
          <a:xfrm>
            <a:off x="9063228" y="1676400"/>
            <a:ext cx="3438144" cy="5736336"/>
          </a:xfrm>
          <a:prstGeom prst="rect">
            <a:avLst/>
          </a:prstGeom>
        </p:spPr>
      </p:pic>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7312660" cy="696595"/>
          </a:xfrm>
          <a:prstGeom prst="rect">
            <a:avLst/>
          </a:prstGeom>
        </p:spPr>
        <p:txBody>
          <a:bodyPr vert="horz" wrap="square" lIns="0" tIns="12700" rIns="0" bIns="0" rtlCol="0">
            <a:spAutoFit/>
          </a:bodyPr>
          <a:lstStyle/>
          <a:p>
            <a:pPr marL="12700">
              <a:lnSpc>
                <a:spcPct val="100000"/>
              </a:lnSpc>
              <a:spcBef>
                <a:spcPts val="100"/>
              </a:spcBef>
            </a:pPr>
            <a:r>
              <a:rPr lang="en-US" dirty="0" err="1"/>
              <a:t>Phân</a:t>
            </a:r>
            <a:r>
              <a:rPr lang="en-US" dirty="0"/>
              <a:t> </a:t>
            </a:r>
            <a:r>
              <a:rPr lang="en-US" dirty="0" err="1"/>
              <a:t>định</a:t>
            </a:r>
            <a:r>
              <a:rPr lang="en-US" dirty="0"/>
              <a:t> </a:t>
            </a:r>
            <a:r>
              <a:rPr lang="en-US" dirty="0" err="1"/>
              <a:t>rõ</a:t>
            </a:r>
            <a:r>
              <a:rPr lang="en-US" dirty="0"/>
              <a:t> </a:t>
            </a:r>
            <a:r>
              <a:rPr lang="en-US" dirty="0" err="1"/>
              <a:t>trách</a:t>
            </a:r>
            <a:r>
              <a:rPr lang="en-US" dirty="0"/>
              <a:t> </a:t>
            </a:r>
            <a:r>
              <a:rPr lang="en-US" dirty="0" err="1"/>
              <a:t>nhiệm</a:t>
            </a:r>
            <a:endParaRPr dirty="0"/>
          </a:p>
        </p:txBody>
      </p:sp>
      <p:sp>
        <p:nvSpPr>
          <p:cNvPr id="3" name="object 3"/>
          <p:cNvSpPr/>
          <p:nvPr/>
        </p:nvSpPr>
        <p:spPr>
          <a:xfrm>
            <a:off x="457200" y="1676400"/>
            <a:ext cx="7804784" cy="0"/>
          </a:xfrm>
          <a:custGeom>
            <a:avLst/>
            <a:gdLst/>
            <a:ahLst/>
            <a:cxnLst/>
            <a:rect l="l" t="t" r="r" b="b"/>
            <a:pathLst>
              <a:path w="7804784">
                <a:moveTo>
                  <a:pt x="0" y="0"/>
                </a:moveTo>
                <a:lnTo>
                  <a:pt x="7804404" y="0"/>
                </a:lnTo>
              </a:path>
            </a:pathLst>
          </a:custGeom>
          <a:ln w="12700">
            <a:solidFill>
              <a:srgbClr val="005F9E"/>
            </a:solidFill>
          </a:ln>
        </p:spPr>
        <p:txBody>
          <a:bodyPr wrap="square" lIns="0" tIns="0" rIns="0" bIns="0" rtlCol="0"/>
          <a:lstStyle/>
          <a:p>
            <a:endParaRPr/>
          </a:p>
        </p:txBody>
      </p:sp>
      <p:sp>
        <p:nvSpPr>
          <p:cNvPr id="5" name="object 5"/>
          <p:cNvSpPr txBox="1"/>
          <p:nvPr/>
        </p:nvSpPr>
        <p:spPr>
          <a:xfrm>
            <a:off x="517042" y="1943861"/>
            <a:ext cx="7821295" cy="314960"/>
          </a:xfrm>
          <a:prstGeom prst="rect">
            <a:avLst/>
          </a:prstGeom>
        </p:spPr>
        <p:txBody>
          <a:bodyPr vert="horz" wrap="square" lIns="0" tIns="12065" rIns="0" bIns="0" rtlCol="0">
            <a:spAutoFit/>
          </a:bodyPr>
          <a:lstStyle/>
          <a:p>
            <a:pPr marL="12700">
              <a:lnSpc>
                <a:spcPct val="100000"/>
              </a:lnSpc>
              <a:spcBef>
                <a:spcPts val="95"/>
              </a:spcBef>
              <a:tabLst>
                <a:tab pos="1500505" algn="l"/>
                <a:tab pos="7807325" algn="l"/>
              </a:tabLst>
            </a:pPr>
            <a:r>
              <a:rPr sz="1900" spc="-5" dirty="0">
                <a:latin typeface="Arial MT"/>
                <a:cs typeface="Arial MT"/>
              </a:rPr>
              <a:t>	</a:t>
            </a:r>
            <a:r>
              <a:rPr sz="1900" u="sng" spc="-10" dirty="0">
                <a:uFill>
                  <a:solidFill>
                    <a:srgbClr val="BBC5D5"/>
                  </a:solidFill>
                </a:uFill>
                <a:latin typeface="Arial MT"/>
                <a:cs typeface="Arial MT"/>
              </a:rPr>
              <a:t> </a:t>
            </a:r>
            <a:r>
              <a:rPr sz="1900" u="sng" spc="-5" dirty="0">
                <a:uFill>
                  <a:solidFill>
                    <a:srgbClr val="BBC5D5"/>
                  </a:solidFill>
                </a:uFill>
                <a:latin typeface="Arial MT"/>
                <a:cs typeface="Arial MT"/>
              </a:rPr>
              <a:t>	</a:t>
            </a:r>
            <a:endParaRPr sz="1900" dirty="0">
              <a:latin typeface="Arial MT"/>
              <a:cs typeface="Arial MT"/>
            </a:endParaRPr>
          </a:p>
        </p:txBody>
      </p:sp>
      <p:sp>
        <p:nvSpPr>
          <p:cNvPr id="7" name="object 7"/>
          <p:cNvSpPr txBox="1"/>
          <p:nvPr/>
        </p:nvSpPr>
        <p:spPr>
          <a:xfrm>
            <a:off x="2191257" y="1716151"/>
            <a:ext cx="4088129" cy="299720"/>
          </a:xfrm>
          <a:prstGeom prst="rect">
            <a:avLst/>
          </a:prstGeom>
        </p:spPr>
        <p:txBody>
          <a:bodyPr vert="horz" wrap="square" lIns="0" tIns="12700" rIns="0" bIns="0" rtlCol="0">
            <a:spAutoFit/>
          </a:bodyPr>
          <a:lstStyle/>
          <a:p>
            <a:pPr marL="12700">
              <a:lnSpc>
                <a:spcPct val="100000"/>
              </a:lnSpc>
              <a:spcBef>
                <a:spcPts val="100"/>
              </a:spcBef>
            </a:pPr>
            <a:r>
              <a:rPr lang="en-US" sz="1800" spc="-5" dirty="0">
                <a:latin typeface="Arial MT"/>
                <a:cs typeface="Arial MT"/>
              </a:rPr>
              <a:t>Ai </a:t>
            </a:r>
            <a:r>
              <a:rPr lang="en-US" sz="1800" spc="-5" dirty="0" err="1">
                <a:latin typeface="Arial MT"/>
                <a:cs typeface="Arial MT"/>
              </a:rPr>
              <a:t>sẽ</a:t>
            </a:r>
            <a:r>
              <a:rPr lang="en-US" sz="1800" spc="-5" dirty="0">
                <a:latin typeface="Arial MT"/>
                <a:cs typeface="Arial MT"/>
              </a:rPr>
              <a:t> </a:t>
            </a:r>
            <a:r>
              <a:rPr lang="en-US" sz="1800" spc="-5" dirty="0" err="1">
                <a:latin typeface="Arial MT"/>
                <a:cs typeface="Arial MT"/>
              </a:rPr>
              <a:t>gặp</a:t>
            </a:r>
            <a:r>
              <a:rPr lang="en-US" sz="1800" spc="-5" dirty="0">
                <a:latin typeface="Arial MT"/>
                <a:cs typeface="Arial MT"/>
              </a:rPr>
              <a:t> </a:t>
            </a:r>
            <a:r>
              <a:rPr lang="en-US" sz="1800" spc="-5" dirty="0" err="1">
                <a:latin typeface="Arial MT"/>
                <a:cs typeface="Arial MT"/>
              </a:rPr>
              <a:t>kiểm</a:t>
            </a:r>
            <a:r>
              <a:rPr lang="en-US" sz="1800" spc="-5" dirty="0">
                <a:latin typeface="Arial MT"/>
                <a:cs typeface="Arial MT"/>
              </a:rPr>
              <a:t> </a:t>
            </a:r>
            <a:r>
              <a:rPr lang="en-US" sz="1800" spc="-5" dirty="0" err="1">
                <a:latin typeface="Arial MT"/>
                <a:cs typeface="Arial MT"/>
              </a:rPr>
              <a:t>tra</a:t>
            </a:r>
            <a:r>
              <a:rPr lang="en-US" sz="1800" spc="-5" dirty="0">
                <a:latin typeface="Arial MT"/>
                <a:cs typeface="Arial MT"/>
              </a:rPr>
              <a:t> </a:t>
            </a:r>
            <a:r>
              <a:rPr lang="en-US" sz="1800" spc="-5" dirty="0" err="1">
                <a:latin typeface="Arial MT"/>
                <a:cs typeface="Arial MT"/>
              </a:rPr>
              <a:t>viên</a:t>
            </a:r>
            <a:r>
              <a:rPr lang="en-US" sz="1800" spc="-5" dirty="0">
                <a:latin typeface="Arial MT"/>
                <a:cs typeface="Arial MT"/>
              </a:rPr>
              <a:t> </a:t>
            </a:r>
            <a:r>
              <a:rPr lang="en-US" sz="1800" spc="-5" dirty="0" err="1">
                <a:latin typeface="Arial MT"/>
                <a:cs typeface="Arial MT"/>
              </a:rPr>
              <a:t>tại</a:t>
            </a:r>
            <a:r>
              <a:rPr lang="en-US" sz="1800" spc="-5" dirty="0">
                <a:latin typeface="Arial MT"/>
                <a:cs typeface="Arial MT"/>
              </a:rPr>
              <a:t> </a:t>
            </a:r>
            <a:r>
              <a:rPr lang="en-US" sz="1800" spc="-5" dirty="0" err="1">
                <a:latin typeface="Arial MT"/>
                <a:cs typeface="Arial MT"/>
              </a:rPr>
              <a:t>quầy</a:t>
            </a:r>
            <a:r>
              <a:rPr lang="en-US" sz="1800" spc="-5" dirty="0">
                <a:latin typeface="Arial MT"/>
                <a:cs typeface="Arial MT"/>
              </a:rPr>
              <a:t> </a:t>
            </a:r>
            <a:r>
              <a:rPr lang="en-US" sz="1800" spc="-5" dirty="0" err="1">
                <a:latin typeface="Arial MT"/>
                <a:cs typeface="Arial MT"/>
              </a:rPr>
              <a:t>lễ</a:t>
            </a:r>
            <a:r>
              <a:rPr lang="en-US" sz="1800" spc="-5" dirty="0">
                <a:latin typeface="Arial MT"/>
                <a:cs typeface="Arial MT"/>
              </a:rPr>
              <a:t> </a:t>
            </a:r>
            <a:r>
              <a:rPr lang="en-US" sz="1800" spc="-5" dirty="0" err="1">
                <a:latin typeface="Arial MT"/>
                <a:cs typeface="Arial MT"/>
              </a:rPr>
              <a:t>tân</a:t>
            </a:r>
            <a:r>
              <a:rPr sz="1800" spc="-5" dirty="0">
                <a:latin typeface="Arial MT"/>
                <a:cs typeface="Arial MT"/>
              </a:rPr>
              <a:t>?</a:t>
            </a:r>
            <a:endParaRPr sz="1800" dirty="0">
              <a:latin typeface="Arial MT"/>
              <a:cs typeface="Arial MT"/>
            </a:endParaRPr>
          </a:p>
        </p:txBody>
      </p:sp>
      <p:sp>
        <p:nvSpPr>
          <p:cNvPr id="8" name="object 8"/>
          <p:cNvSpPr txBox="1"/>
          <p:nvPr/>
        </p:nvSpPr>
        <p:spPr>
          <a:xfrm>
            <a:off x="2005076" y="2234895"/>
            <a:ext cx="6529324" cy="1328569"/>
          </a:xfrm>
          <a:prstGeom prst="rect">
            <a:avLst/>
          </a:prstGeom>
        </p:spPr>
        <p:txBody>
          <a:bodyPr vert="horz" wrap="square" lIns="0" tIns="12700" rIns="0" bIns="0" rtlCol="0">
            <a:spAutoFit/>
          </a:bodyPr>
          <a:lstStyle/>
          <a:p>
            <a:pPr marR="2119630">
              <a:lnSpc>
                <a:spcPts val="1900"/>
              </a:lnSpc>
              <a:spcBef>
                <a:spcPts val="100"/>
              </a:spcBef>
            </a:pPr>
            <a:r>
              <a:rPr lang="en-US" sz="1800" spc="-5" dirty="0" err="1">
                <a:latin typeface="Arial MT"/>
                <a:cs typeface="Arial MT"/>
              </a:rPr>
              <a:t>Yêu</a:t>
            </a:r>
            <a:r>
              <a:rPr lang="en-US" sz="1800" spc="-5" dirty="0">
                <a:latin typeface="Arial MT"/>
                <a:cs typeface="Arial MT"/>
              </a:rPr>
              <a:t> </a:t>
            </a:r>
            <a:r>
              <a:rPr lang="en-US" sz="1800" spc="-5" dirty="0" err="1">
                <a:latin typeface="Arial MT"/>
                <a:cs typeface="Arial MT"/>
              </a:rPr>
              <a:t>cầu</a:t>
            </a:r>
            <a:r>
              <a:rPr lang="en-US" sz="1800" spc="-5" dirty="0">
                <a:latin typeface="Arial MT"/>
                <a:cs typeface="Arial MT"/>
              </a:rPr>
              <a:t> </a:t>
            </a:r>
            <a:r>
              <a:rPr lang="en-US" sz="1800" spc="-5" dirty="0" err="1">
                <a:latin typeface="Arial MT"/>
                <a:cs typeface="Arial MT"/>
              </a:rPr>
              <a:t>bảo</a:t>
            </a:r>
            <a:r>
              <a:rPr lang="en-US" sz="1800" spc="-5" dirty="0">
                <a:latin typeface="Arial MT"/>
                <a:cs typeface="Arial MT"/>
              </a:rPr>
              <a:t> </a:t>
            </a:r>
            <a:r>
              <a:rPr lang="en-US" sz="1800" spc="-5" dirty="0" err="1">
                <a:latin typeface="Arial MT"/>
                <a:cs typeface="Arial MT"/>
              </a:rPr>
              <a:t>mật</a:t>
            </a:r>
            <a:r>
              <a:rPr lang="en-US" sz="1800" spc="-5" dirty="0">
                <a:latin typeface="Arial MT"/>
                <a:cs typeface="Arial MT"/>
              </a:rPr>
              <a:t> </a:t>
            </a:r>
            <a:r>
              <a:rPr lang="en-US" sz="1800" spc="-5" dirty="0" err="1">
                <a:latin typeface="Arial MT"/>
                <a:cs typeface="Arial MT"/>
              </a:rPr>
              <a:t>của</a:t>
            </a:r>
            <a:r>
              <a:rPr lang="en-US" sz="1800" spc="-5" dirty="0">
                <a:latin typeface="Arial MT"/>
                <a:cs typeface="Arial MT"/>
              </a:rPr>
              <a:t> </a:t>
            </a:r>
            <a:r>
              <a:rPr lang="en-US" sz="1800" spc="-5" dirty="0" err="1">
                <a:latin typeface="Arial MT"/>
                <a:cs typeface="Arial MT"/>
              </a:rPr>
              <a:t>bạn</a:t>
            </a:r>
            <a:r>
              <a:rPr lang="en-US" sz="1800" spc="-5" dirty="0">
                <a:latin typeface="Arial MT"/>
                <a:cs typeface="Arial MT"/>
              </a:rPr>
              <a:t> </a:t>
            </a:r>
            <a:r>
              <a:rPr lang="en-US" sz="1800" spc="-5" dirty="0" err="1">
                <a:latin typeface="Arial MT"/>
                <a:cs typeface="Arial MT"/>
              </a:rPr>
              <a:t>là</a:t>
            </a:r>
            <a:r>
              <a:rPr lang="en-US" sz="1800" spc="-5" dirty="0">
                <a:latin typeface="Arial MT"/>
                <a:cs typeface="Arial MT"/>
              </a:rPr>
              <a:t> </a:t>
            </a:r>
            <a:r>
              <a:rPr lang="en-US" sz="1800" spc="-5" dirty="0" err="1">
                <a:latin typeface="Arial MT"/>
                <a:cs typeface="Arial MT"/>
              </a:rPr>
              <a:t>gì</a:t>
            </a:r>
            <a:r>
              <a:rPr sz="1800" spc="-5" dirty="0">
                <a:latin typeface="Arial MT"/>
                <a:cs typeface="Arial MT"/>
              </a:rPr>
              <a:t>?</a:t>
            </a:r>
            <a:endParaRPr sz="1800" dirty="0">
              <a:latin typeface="Arial MT"/>
              <a:cs typeface="Arial MT"/>
            </a:endParaRPr>
          </a:p>
          <a:p>
            <a:pPr algn="ctr">
              <a:lnSpc>
                <a:spcPts val="2020"/>
              </a:lnSpc>
              <a:tabLst>
                <a:tab pos="6306820" algn="l"/>
              </a:tabLst>
            </a:pPr>
            <a:r>
              <a:rPr sz="1900" u="sng" spc="-5" dirty="0">
                <a:uFill>
                  <a:solidFill>
                    <a:srgbClr val="BBC5D5"/>
                  </a:solidFill>
                </a:uFill>
                <a:latin typeface="Arial MT"/>
                <a:cs typeface="Arial MT"/>
              </a:rPr>
              <a:t> 	</a:t>
            </a:r>
            <a:endParaRPr sz="1900" dirty="0">
              <a:latin typeface="Arial MT"/>
              <a:cs typeface="Arial MT"/>
            </a:endParaRPr>
          </a:p>
          <a:p>
            <a:pPr marL="48260">
              <a:lnSpc>
                <a:spcPts val="1814"/>
              </a:lnSpc>
              <a:spcBef>
                <a:spcPts val="175"/>
              </a:spcBef>
            </a:pPr>
            <a:r>
              <a:rPr lang="en-US" sz="1800" dirty="0" err="1">
                <a:latin typeface="Arial MT"/>
                <a:cs typeface="Arial MT"/>
              </a:rPr>
              <a:t>Yêu</a:t>
            </a:r>
            <a:r>
              <a:rPr lang="en-US" sz="1800" dirty="0">
                <a:latin typeface="Arial MT"/>
                <a:cs typeface="Arial MT"/>
              </a:rPr>
              <a:t> </a:t>
            </a:r>
            <a:r>
              <a:rPr lang="en-US" sz="1800" dirty="0" err="1">
                <a:latin typeface="Arial MT"/>
                <a:cs typeface="Arial MT"/>
              </a:rPr>
              <a:t>cầu</a:t>
            </a:r>
            <a:r>
              <a:rPr lang="en-US" sz="1800" dirty="0">
                <a:latin typeface="Arial MT"/>
                <a:cs typeface="Arial MT"/>
              </a:rPr>
              <a:t> </a:t>
            </a:r>
            <a:r>
              <a:rPr lang="en-US" sz="1800" dirty="0" err="1">
                <a:latin typeface="Arial MT"/>
                <a:cs typeface="Arial MT"/>
              </a:rPr>
              <a:t>giới</a:t>
            </a:r>
            <a:r>
              <a:rPr lang="en-US" sz="1800" dirty="0">
                <a:latin typeface="Arial MT"/>
                <a:cs typeface="Arial MT"/>
              </a:rPr>
              <a:t> </a:t>
            </a:r>
            <a:r>
              <a:rPr lang="en-US" sz="1800" dirty="0" err="1">
                <a:latin typeface="Arial MT"/>
                <a:cs typeface="Arial MT"/>
              </a:rPr>
              <a:t>thiệu</a:t>
            </a:r>
            <a:r>
              <a:rPr lang="en-US" sz="1800" dirty="0">
                <a:latin typeface="Arial MT"/>
                <a:cs typeface="Arial MT"/>
              </a:rPr>
              <a:t> </a:t>
            </a:r>
            <a:r>
              <a:rPr lang="en-US" sz="1800" dirty="0" err="1">
                <a:latin typeface="Arial MT"/>
                <a:cs typeface="Arial MT"/>
              </a:rPr>
              <a:t>của</a:t>
            </a:r>
            <a:r>
              <a:rPr lang="en-US" sz="1800" dirty="0">
                <a:latin typeface="Arial MT"/>
                <a:cs typeface="Arial MT"/>
              </a:rPr>
              <a:t> </a:t>
            </a:r>
            <a:r>
              <a:rPr lang="en-US" sz="1800" dirty="0" err="1">
                <a:latin typeface="Arial MT"/>
                <a:cs typeface="Arial MT"/>
              </a:rPr>
              <a:t>bạn</a:t>
            </a:r>
            <a:r>
              <a:rPr lang="en-US" sz="1800" dirty="0">
                <a:latin typeface="Arial MT"/>
                <a:cs typeface="Arial MT"/>
              </a:rPr>
              <a:t> </a:t>
            </a:r>
            <a:r>
              <a:rPr lang="en-US" sz="1800" dirty="0" err="1">
                <a:latin typeface="Arial MT"/>
                <a:cs typeface="Arial MT"/>
              </a:rPr>
              <a:t>là</a:t>
            </a:r>
            <a:r>
              <a:rPr lang="en-US" sz="1800" dirty="0">
                <a:latin typeface="Arial MT"/>
                <a:cs typeface="Arial MT"/>
              </a:rPr>
              <a:t> </a:t>
            </a:r>
            <a:r>
              <a:rPr lang="en-US" sz="1800" dirty="0" err="1">
                <a:latin typeface="Arial MT"/>
                <a:cs typeface="Arial MT"/>
              </a:rPr>
              <a:t>gì</a:t>
            </a:r>
            <a:r>
              <a:rPr lang="en-US" sz="1800" dirty="0">
                <a:latin typeface="Arial MT"/>
                <a:cs typeface="Arial MT"/>
              </a:rPr>
              <a:t> </a:t>
            </a:r>
            <a:r>
              <a:rPr lang="en-US" sz="1800" dirty="0" err="1">
                <a:latin typeface="Arial MT"/>
                <a:cs typeface="Arial MT"/>
              </a:rPr>
              <a:t>và</a:t>
            </a:r>
            <a:r>
              <a:rPr lang="en-US" sz="1800" dirty="0">
                <a:latin typeface="Arial MT"/>
                <a:cs typeface="Arial MT"/>
              </a:rPr>
              <a:t> ai </a:t>
            </a:r>
            <a:r>
              <a:rPr lang="en-US" sz="1800" dirty="0" err="1">
                <a:latin typeface="Arial MT"/>
                <a:cs typeface="Arial MT"/>
              </a:rPr>
              <a:t>sẽ</a:t>
            </a:r>
            <a:r>
              <a:rPr lang="en-US" sz="1800" dirty="0">
                <a:latin typeface="Arial MT"/>
                <a:cs typeface="Arial MT"/>
              </a:rPr>
              <a:t> </a:t>
            </a:r>
            <a:r>
              <a:rPr lang="en-US" sz="1800" dirty="0" err="1">
                <a:latin typeface="Arial MT"/>
                <a:cs typeface="Arial MT"/>
              </a:rPr>
              <a:t>làm</a:t>
            </a:r>
            <a:r>
              <a:rPr lang="en-US" sz="1800" dirty="0">
                <a:latin typeface="Arial MT"/>
                <a:cs typeface="Arial MT"/>
              </a:rPr>
              <a:t> </a:t>
            </a:r>
            <a:r>
              <a:rPr lang="en-US" sz="1800" dirty="0" err="1">
                <a:latin typeface="Arial MT"/>
                <a:cs typeface="Arial MT"/>
              </a:rPr>
              <a:t>việc</a:t>
            </a:r>
            <a:r>
              <a:rPr lang="en-US" sz="1800" dirty="0">
                <a:latin typeface="Arial MT"/>
                <a:cs typeface="Arial MT"/>
              </a:rPr>
              <a:t> </a:t>
            </a:r>
            <a:r>
              <a:rPr lang="en-US" sz="1800" dirty="0" err="1">
                <a:latin typeface="Arial MT"/>
                <a:cs typeface="Arial MT"/>
              </a:rPr>
              <a:t>này</a:t>
            </a:r>
            <a:r>
              <a:rPr sz="1800" spc="-5" dirty="0">
                <a:latin typeface="Arial MT"/>
                <a:cs typeface="Arial MT"/>
              </a:rPr>
              <a:t>?</a:t>
            </a:r>
            <a:endParaRPr sz="1800" dirty="0">
              <a:latin typeface="Arial MT"/>
              <a:cs typeface="Arial MT"/>
            </a:endParaRPr>
          </a:p>
          <a:p>
            <a:pPr algn="ctr">
              <a:lnSpc>
                <a:spcPts val="1935"/>
              </a:lnSpc>
              <a:tabLst>
                <a:tab pos="6306820" algn="l"/>
              </a:tabLst>
            </a:pPr>
            <a:r>
              <a:rPr sz="1900" u="sng" spc="-5" dirty="0">
                <a:uFill>
                  <a:solidFill>
                    <a:srgbClr val="BBC5D5"/>
                  </a:solidFill>
                </a:uFill>
                <a:latin typeface="Arial MT"/>
                <a:cs typeface="Arial MT"/>
              </a:rPr>
              <a:t> 	</a:t>
            </a:r>
            <a:endParaRPr sz="1900" dirty="0">
              <a:latin typeface="Arial MT"/>
              <a:cs typeface="Arial MT"/>
            </a:endParaRPr>
          </a:p>
          <a:p>
            <a:pPr marR="3475354" algn="ctr">
              <a:lnSpc>
                <a:spcPct val="100000"/>
              </a:lnSpc>
              <a:spcBef>
                <a:spcPts val="334"/>
              </a:spcBef>
            </a:pPr>
            <a:r>
              <a:rPr lang="en-US" sz="1800" spc="-5" dirty="0">
                <a:latin typeface="Arial MT"/>
                <a:cs typeface="Arial MT"/>
              </a:rPr>
              <a:t>Ai </a:t>
            </a:r>
            <a:r>
              <a:rPr lang="en-US" sz="1800" spc="-5" dirty="0" err="1">
                <a:latin typeface="Arial MT"/>
                <a:cs typeface="Arial MT"/>
              </a:rPr>
              <a:t>đang</a:t>
            </a:r>
            <a:r>
              <a:rPr lang="en-US" sz="1800" spc="-5" dirty="0">
                <a:latin typeface="Arial MT"/>
                <a:cs typeface="Arial MT"/>
              </a:rPr>
              <a:t> </a:t>
            </a:r>
            <a:r>
              <a:rPr lang="en-US" sz="1800" spc="-5" dirty="0" err="1">
                <a:latin typeface="Arial MT"/>
                <a:cs typeface="Arial MT"/>
              </a:rPr>
              <a:t>tổ</a:t>
            </a:r>
            <a:r>
              <a:rPr lang="en-US" sz="1800" spc="-5" dirty="0">
                <a:latin typeface="Arial MT"/>
                <a:cs typeface="Arial MT"/>
              </a:rPr>
              <a:t> </a:t>
            </a:r>
            <a:r>
              <a:rPr lang="en-US" sz="1800" spc="-5" dirty="0" err="1">
                <a:latin typeface="Arial MT"/>
                <a:cs typeface="Arial MT"/>
              </a:rPr>
              <a:t>chức</a:t>
            </a:r>
            <a:r>
              <a:rPr lang="en-US" sz="1800" spc="-5" dirty="0">
                <a:latin typeface="Arial MT"/>
                <a:cs typeface="Arial MT"/>
              </a:rPr>
              <a:t> </a:t>
            </a:r>
            <a:r>
              <a:rPr lang="en-US" sz="1800" spc="-5" dirty="0" err="1">
                <a:latin typeface="Arial MT"/>
                <a:cs typeface="Arial MT"/>
              </a:rPr>
              <a:t>các</a:t>
            </a:r>
            <a:r>
              <a:rPr lang="en-US" sz="1800" spc="-5" dirty="0">
                <a:latin typeface="Arial MT"/>
                <a:cs typeface="Arial MT"/>
              </a:rPr>
              <a:t> </a:t>
            </a:r>
            <a:r>
              <a:rPr lang="en-US" sz="1800" spc="-5" dirty="0" err="1">
                <a:latin typeface="Arial MT"/>
                <a:cs typeface="Arial MT"/>
              </a:rPr>
              <a:t>bữa</a:t>
            </a:r>
            <a:r>
              <a:rPr lang="en-US" sz="1800" spc="-5" dirty="0">
                <a:latin typeface="Arial MT"/>
                <a:cs typeface="Arial MT"/>
              </a:rPr>
              <a:t> </a:t>
            </a:r>
            <a:r>
              <a:rPr lang="en-US" sz="1800" spc="-5" dirty="0" err="1">
                <a:latin typeface="Arial MT"/>
                <a:cs typeface="Arial MT"/>
              </a:rPr>
              <a:t>ăn</a:t>
            </a:r>
            <a:r>
              <a:rPr sz="1800" spc="-5" dirty="0">
                <a:latin typeface="Arial MT"/>
                <a:cs typeface="Arial MT"/>
              </a:rPr>
              <a:t>?</a:t>
            </a:r>
            <a:endParaRPr sz="1800" dirty="0">
              <a:latin typeface="Arial MT"/>
              <a:cs typeface="Arial MT"/>
            </a:endParaRPr>
          </a:p>
        </p:txBody>
      </p:sp>
      <p:sp>
        <p:nvSpPr>
          <p:cNvPr id="9" name="object 9"/>
          <p:cNvSpPr/>
          <p:nvPr/>
        </p:nvSpPr>
        <p:spPr>
          <a:xfrm>
            <a:off x="2017776" y="3752088"/>
            <a:ext cx="6243955" cy="0"/>
          </a:xfrm>
          <a:custGeom>
            <a:avLst/>
            <a:gdLst/>
            <a:ahLst/>
            <a:cxnLst/>
            <a:rect l="l" t="t" r="r" b="b"/>
            <a:pathLst>
              <a:path w="6243955">
                <a:moveTo>
                  <a:pt x="0" y="0"/>
                </a:moveTo>
                <a:lnTo>
                  <a:pt x="6243828" y="0"/>
                </a:lnTo>
              </a:path>
            </a:pathLst>
          </a:custGeom>
          <a:ln w="12700">
            <a:solidFill>
              <a:srgbClr val="BBC5D5"/>
            </a:solidFill>
          </a:ln>
        </p:spPr>
        <p:txBody>
          <a:bodyPr wrap="square" lIns="0" tIns="0" rIns="0" bIns="0" rtlCol="0"/>
          <a:lstStyle/>
          <a:p>
            <a:endParaRPr/>
          </a:p>
        </p:txBody>
      </p:sp>
      <p:sp>
        <p:nvSpPr>
          <p:cNvPr id="10" name="object 10"/>
          <p:cNvSpPr/>
          <p:nvPr/>
        </p:nvSpPr>
        <p:spPr>
          <a:xfrm>
            <a:off x="2017776" y="4271771"/>
            <a:ext cx="6243955" cy="0"/>
          </a:xfrm>
          <a:custGeom>
            <a:avLst/>
            <a:gdLst/>
            <a:ahLst/>
            <a:cxnLst/>
            <a:rect l="l" t="t" r="r" b="b"/>
            <a:pathLst>
              <a:path w="6243955">
                <a:moveTo>
                  <a:pt x="0" y="0"/>
                </a:moveTo>
                <a:lnTo>
                  <a:pt x="6243828" y="0"/>
                </a:lnTo>
              </a:path>
            </a:pathLst>
          </a:custGeom>
          <a:ln w="12700">
            <a:solidFill>
              <a:srgbClr val="BBC5D5"/>
            </a:solidFill>
          </a:ln>
        </p:spPr>
        <p:txBody>
          <a:bodyPr wrap="square" lIns="0" tIns="0" rIns="0" bIns="0" rtlCol="0"/>
          <a:lstStyle/>
          <a:p>
            <a:endParaRPr/>
          </a:p>
        </p:txBody>
      </p:sp>
      <p:sp>
        <p:nvSpPr>
          <p:cNvPr id="11" name="object 11"/>
          <p:cNvSpPr/>
          <p:nvPr/>
        </p:nvSpPr>
        <p:spPr>
          <a:xfrm>
            <a:off x="2017776" y="4789932"/>
            <a:ext cx="6243955" cy="0"/>
          </a:xfrm>
          <a:custGeom>
            <a:avLst/>
            <a:gdLst/>
            <a:ahLst/>
            <a:cxnLst/>
            <a:rect l="l" t="t" r="r" b="b"/>
            <a:pathLst>
              <a:path w="6243955">
                <a:moveTo>
                  <a:pt x="0" y="0"/>
                </a:moveTo>
                <a:lnTo>
                  <a:pt x="6243828" y="0"/>
                </a:lnTo>
              </a:path>
            </a:pathLst>
          </a:custGeom>
          <a:ln w="12700">
            <a:solidFill>
              <a:srgbClr val="BBC5D5"/>
            </a:solidFill>
          </a:ln>
        </p:spPr>
        <p:txBody>
          <a:bodyPr wrap="square" lIns="0" tIns="0" rIns="0" bIns="0" rtlCol="0"/>
          <a:lstStyle/>
          <a:p>
            <a:endParaRPr/>
          </a:p>
        </p:txBody>
      </p:sp>
      <p:sp>
        <p:nvSpPr>
          <p:cNvPr id="12" name="object 12"/>
          <p:cNvSpPr/>
          <p:nvPr/>
        </p:nvSpPr>
        <p:spPr>
          <a:xfrm>
            <a:off x="2017776" y="5309615"/>
            <a:ext cx="6243955" cy="0"/>
          </a:xfrm>
          <a:custGeom>
            <a:avLst/>
            <a:gdLst/>
            <a:ahLst/>
            <a:cxnLst/>
            <a:rect l="l" t="t" r="r" b="b"/>
            <a:pathLst>
              <a:path w="6243955">
                <a:moveTo>
                  <a:pt x="0" y="0"/>
                </a:moveTo>
                <a:lnTo>
                  <a:pt x="6243828" y="0"/>
                </a:lnTo>
              </a:path>
            </a:pathLst>
          </a:custGeom>
          <a:ln w="12700">
            <a:solidFill>
              <a:srgbClr val="BBC5D5"/>
            </a:solidFill>
          </a:ln>
        </p:spPr>
        <p:txBody>
          <a:bodyPr wrap="square" lIns="0" tIns="0" rIns="0" bIns="0" rtlCol="0"/>
          <a:lstStyle/>
          <a:p>
            <a:endParaRPr/>
          </a:p>
        </p:txBody>
      </p:sp>
      <p:sp>
        <p:nvSpPr>
          <p:cNvPr id="13" name="object 13"/>
          <p:cNvSpPr/>
          <p:nvPr/>
        </p:nvSpPr>
        <p:spPr>
          <a:xfrm>
            <a:off x="2017776" y="5829300"/>
            <a:ext cx="6243955" cy="0"/>
          </a:xfrm>
          <a:custGeom>
            <a:avLst/>
            <a:gdLst/>
            <a:ahLst/>
            <a:cxnLst/>
            <a:rect l="l" t="t" r="r" b="b"/>
            <a:pathLst>
              <a:path w="6243955">
                <a:moveTo>
                  <a:pt x="0" y="0"/>
                </a:moveTo>
                <a:lnTo>
                  <a:pt x="6243828" y="0"/>
                </a:lnTo>
              </a:path>
            </a:pathLst>
          </a:custGeom>
          <a:ln w="12700">
            <a:solidFill>
              <a:srgbClr val="BBC5D5"/>
            </a:solidFill>
          </a:ln>
        </p:spPr>
        <p:txBody>
          <a:bodyPr wrap="square" lIns="0" tIns="0" rIns="0" bIns="0" rtlCol="0"/>
          <a:lstStyle/>
          <a:p>
            <a:endParaRPr/>
          </a:p>
        </p:txBody>
      </p:sp>
      <p:sp>
        <p:nvSpPr>
          <p:cNvPr id="14" name="object 14"/>
          <p:cNvSpPr/>
          <p:nvPr/>
        </p:nvSpPr>
        <p:spPr>
          <a:xfrm>
            <a:off x="2017776" y="6347459"/>
            <a:ext cx="6243955" cy="0"/>
          </a:xfrm>
          <a:custGeom>
            <a:avLst/>
            <a:gdLst/>
            <a:ahLst/>
            <a:cxnLst/>
            <a:rect l="l" t="t" r="r" b="b"/>
            <a:pathLst>
              <a:path w="6243955">
                <a:moveTo>
                  <a:pt x="0" y="0"/>
                </a:moveTo>
                <a:lnTo>
                  <a:pt x="6243828" y="0"/>
                </a:lnTo>
              </a:path>
            </a:pathLst>
          </a:custGeom>
          <a:ln w="12700">
            <a:solidFill>
              <a:srgbClr val="BBC5D5"/>
            </a:solidFill>
          </a:ln>
        </p:spPr>
        <p:txBody>
          <a:bodyPr wrap="square" lIns="0" tIns="0" rIns="0" bIns="0" rtlCol="0"/>
          <a:lstStyle/>
          <a:p>
            <a:endParaRPr/>
          </a:p>
        </p:txBody>
      </p:sp>
      <p:sp>
        <p:nvSpPr>
          <p:cNvPr id="15" name="object 15"/>
          <p:cNvSpPr/>
          <p:nvPr/>
        </p:nvSpPr>
        <p:spPr>
          <a:xfrm>
            <a:off x="2017776" y="6867143"/>
            <a:ext cx="6243955" cy="0"/>
          </a:xfrm>
          <a:custGeom>
            <a:avLst/>
            <a:gdLst/>
            <a:ahLst/>
            <a:cxnLst/>
            <a:rect l="l" t="t" r="r" b="b"/>
            <a:pathLst>
              <a:path w="6243955">
                <a:moveTo>
                  <a:pt x="0" y="0"/>
                </a:moveTo>
                <a:lnTo>
                  <a:pt x="6243828" y="0"/>
                </a:lnTo>
              </a:path>
            </a:pathLst>
          </a:custGeom>
          <a:ln w="12700">
            <a:solidFill>
              <a:srgbClr val="BBC5D5"/>
            </a:solidFill>
          </a:ln>
        </p:spPr>
        <p:txBody>
          <a:bodyPr wrap="square" lIns="0" tIns="0" rIns="0" bIns="0" rtlCol="0"/>
          <a:lstStyle/>
          <a:p>
            <a:endParaRPr/>
          </a:p>
        </p:txBody>
      </p:sp>
      <p:sp>
        <p:nvSpPr>
          <p:cNvPr id="16" name="object 16"/>
          <p:cNvSpPr txBox="1"/>
          <p:nvPr/>
        </p:nvSpPr>
        <p:spPr>
          <a:xfrm>
            <a:off x="2191257" y="3792728"/>
            <a:ext cx="6096000" cy="3460563"/>
          </a:xfrm>
          <a:prstGeom prst="rect">
            <a:avLst/>
          </a:prstGeom>
        </p:spPr>
        <p:txBody>
          <a:bodyPr vert="horz" wrap="square" lIns="0" tIns="12700" rIns="0" bIns="0" rtlCol="0">
            <a:spAutoFit/>
          </a:bodyPr>
          <a:lstStyle/>
          <a:p>
            <a:pPr marL="12700">
              <a:lnSpc>
                <a:spcPct val="100000"/>
              </a:lnSpc>
              <a:spcBef>
                <a:spcPts val="100"/>
              </a:spcBef>
            </a:pPr>
            <a:r>
              <a:rPr lang="en-US" sz="1800" spc="-5" dirty="0">
                <a:latin typeface="Arial MT"/>
                <a:cs typeface="Arial MT"/>
              </a:rPr>
              <a:t>Ai ở </a:t>
            </a:r>
            <a:r>
              <a:rPr lang="en-US" sz="1800" spc="-5" dirty="0" err="1">
                <a:latin typeface="Arial MT"/>
                <a:cs typeface="Arial MT"/>
              </a:rPr>
              <a:t>tiền</a:t>
            </a:r>
            <a:r>
              <a:rPr lang="en-US" sz="1800" spc="-5" dirty="0">
                <a:latin typeface="Arial MT"/>
                <a:cs typeface="Arial MT"/>
              </a:rPr>
              <a:t> </a:t>
            </a:r>
            <a:r>
              <a:rPr lang="en-US" sz="1800" spc="-5" dirty="0" err="1">
                <a:latin typeface="Arial MT"/>
                <a:cs typeface="Arial MT"/>
              </a:rPr>
              <a:t>phòng</a:t>
            </a:r>
            <a:r>
              <a:rPr lang="en-US" sz="1800" spc="-5" dirty="0">
                <a:latin typeface="Arial MT"/>
                <a:cs typeface="Arial MT"/>
              </a:rPr>
              <a:t>/</a:t>
            </a:r>
            <a:r>
              <a:rPr lang="en-US" sz="1800" spc="-5" dirty="0" err="1">
                <a:latin typeface="Arial MT"/>
                <a:cs typeface="Arial MT"/>
              </a:rPr>
              <a:t>hậu</a:t>
            </a:r>
            <a:r>
              <a:rPr lang="en-US" sz="1800" spc="-5" dirty="0">
                <a:latin typeface="Arial MT"/>
                <a:cs typeface="Arial MT"/>
              </a:rPr>
              <a:t> </a:t>
            </a:r>
            <a:r>
              <a:rPr lang="en-US" sz="1800" spc="-5" dirty="0" err="1">
                <a:latin typeface="Arial MT"/>
                <a:cs typeface="Arial MT"/>
              </a:rPr>
              <a:t>phòng</a:t>
            </a:r>
            <a:r>
              <a:rPr sz="1800" spc="-5" dirty="0">
                <a:latin typeface="Arial MT"/>
                <a:cs typeface="Arial MT"/>
              </a:rPr>
              <a:t>?</a:t>
            </a:r>
            <a:endParaRPr sz="1800" dirty="0">
              <a:latin typeface="Arial MT"/>
              <a:cs typeface="Arial MT"/>
            </a:endParaRPr>
          </a:p>
          <a:p>
            <a:pPr marL="12700" marR="1059815">
              <a:lnSpc>
                <a:spcPct val="189200"/>
              </a:lnSpc>
            </a:pPr>
            <a:r>
              <a:rPr lang="en-US" sz="1800" spc="-5" dirty="0">
                <a:latin typeface="Arial MT"/>
                <a:cs typeface="Arial MT"/>
              </a:rPr>
              <a:t>Ai </a:t>
            </a:r>
            <a:r>
              <a:rPr lang="en-US" sz="1800" spc="-5" dirty="0" err="1">
                <a:latin typeface="Arial MT"/>
                <a:cs typeface="Arial MT"/>
              </a:rPr>
              <a:t>quản</a:t>
            </a:r>
            <a:r>
              <a:rPr lang="en-US" sz="1800" spc="-5" dirty="0">
                <a:latin typeface="Arial MT"/>
                <a:cs typeface="Arial MT"/>
              </a:rPr>
              <a:t> </a:t>
            </a:r>
            <a:r>
              <a:rPr lang="en-US" sz="1800" spc="-5" dirty="0" err="1">
                <a:latin typeface="Arial MT"/>
                <a:cs typeface="Arial MT"/>
              </a:rPr>
              <a:t>lý</a:t>
            </a:r>
            <a:r>
              <a:rPr lang="en-US" sz="1800" spc="-5" dirty="0">
                <a:latin typeface="Arial MT"/>
                <a:cs typeface="Arial MT"/>
              </a:rPr>
              <a:t> </a:t>
            </a:r>
            <a:r>
              <a:rPr lang="en-US" sz="1800" spc="-5" dirty="0" err="1">
                <a:latin typeface="Arial MT"/>
                <a:cs typeface="Arial MT"/>
              </a:rPr>
              <a:t>hậu</a:t>
            </a:r>
            <a:r>
              <a:rPr lang="en-US" sz="1800" spc="-5" dirty="0">
                <a:latin typeface="Arial MT"/>
                <a:cs typeface="Arial MT"/>
              </a:rPr>
              <a:t> </a:t>
            </a:r>
            <a:r>
              <a:rPr lang="en-US" sz="1800" spc="-5" dirty="0" err="1">
                <a:latin typeface="Arial MT"/>
                <a:cs typeface="Arial MT"/>
              </a:rPr>
              <a:t>phòng</a:t>
            </a:r>
            <a:r>
              <a:rPr sz="1800" spc="-5" dirty="0">
                <a:latin typeface="Arial MT"/>
                <a:cs typeface="Arial MT"/>
              </a:rPr>
              <a:t>? </a:t>
            </a:r>
            <a:r>
              <a:rPr sz="1800" spc="-490" dirty="0">
                <a:latin typeface="Arial MT"/>
                <a:cs typeface="Arial MT"/>
              </a:rPr>
              <a:t> </a:t>
            </a:r>
            <a:endParaRPr lang="en-US" sz="1800" spc="-490" dirty="0">
              <a:latin typeface="Arial MT"/>
              <a:cs typeface="Arial MT"/>
            </a:endParaRPr>
          </a:p>
          <a:p>
            <a:pPr marL="12700" marR="1059815">
              <a:lnSpc>
                <a:spcPct val="189200"/>
              </a:lnSpc>
            </a:pPr>
            <a:r>
              <a:rPr lang="en-US" sz="1800" spc="-5" dirty="0">
                <a:latin typeface="Arial MT"/>
                <a:cs typeface="Arial MT"/>
              </a:rPr>
              <a:t>Ai </a:t>
            </a:r>
            <a:r>
              <a:rPr lang="en-US" sz="1800" spc="-5" dirty="0" err="1">
                <a:latin typeface="Arial MT"/>
                <a:cs typeface="Arial MT"/>
              </a:rPr>
              <a:t>ghi</a:t>
            </a:r>
            <a:r>
              <a:rPr lang="en-US" sz="1800" spc="-5" dirty="0">
                <a:latin typeface="Arial MT"/>
                <a:cs typeface="Arial MT"/>
              </a:rPr>
              <a:t> </a:t>
            </a:r>
            <a:r>
              <a:rPr lang="en-US" sz="1800" spc="-5" dirty="0" err="1">
                <a:latin typeface="Arial MT"/>
                <a:cs typeface="Arial MT"/>
              </a:rPr>
              <a:t>chép</a:t>
            </a:r>
            <a:r>
              <a:rPr sz="1800" spc="-5" dirty="0">
                <a:latin typeface="Arial MT"/>
                <a:cs typeface="Arial MT"/>
              </a:rPr>
              <a:t>?</a:t>
            </a:r>
            <a:endParaRPr sz="1800" dirty="0">
              <a:latin typeface="Arial MT"/>
              <a:cs typeface="Arial MT"/>
            </a:endParaRPr>
          </a:p>
          <a:p>
            <a:pPr>
              <a:lnSpc>
                <a:spcPct val="100000"/>
              </a:lnSpc>
              <a:spcBef>
                <a:spcPts val="30"/>
              </a:spcBef>
            </a:pPr>
            <a:endParaRPr sz="1650" dirty="0">
              <a:latin typeface="Arial MT"/>
              <a:cs typeface="Arial MT"/>
            </a:endParaRPr>
          </a:p>
          <a:p>
            <a:pPr marL="12700">
              <a:lnSpc>
                <a:spcPct val="100000"/>
              </a:lnSpc>
            </a:pPr>
            <a:r>
              <a:rPr lang="vi-VN" sz="1800" spc="-5" dirty="0">
                <a:latin typeface="Arial MT"/>
                <a:cs typeface="Arial MT"/>
              </a:rPr>
              <a:t>Ai là người chạy</a:t>
            </a:r>
            <a:r>
              <a:rPr sz="1800" spc="-5" dirty="0">
                <a:latin typeface="Arial MT"/>
                <a:cs typeface="Arial MT"/>
              </a:rPr>
              <a:t>?</a:t>
            </a:r>
            <a:endParaRPr sz="1800" dirty="0">
              <a:latin typeface="Arial MT"/>
              <a:cs typeface="Arial MT"/>
            </a:endParaRPr>
          </a:p>
          <a:p>
            <a:pPr>
              <a:lnSpc>
                <a:spcPct val="100000"/>
              </a:lnSpc>
              <a:spcBef>
                <a:spcPts val="30"/>
              </a:spcBef>
            </a:pPr>
            <a:endParaRPr sz="1650" dirty="0">
              <a:latin typeface="Arial MT"/>
              <a:cs typeface="Arial MT"/>
            </a:endParaRPr>
          </a:p>
          <a:p>
            <a:pPr marL="12700">
              <a:lnSpc>
                <a:spcPct val="100000"/>
              </a:lnSpc>
            </a:pPr>
            <a:r>
              <a:rPr lang="en-US" sz="1800" dirty="0">
                <a:latin typeface="Arial MT"/>
                <a:cs typeface="Arial MT"/>
              </a:rPr>
              <a:t>Ai </a:t>
            </a:r>
            <a:r>
              <a:rPr lang="en-US" sz="1800" dirty="0" err="1">
                <a:latin typeface="Arial MT"/>
                <a:cs typeface="Arial MT"/>
              </a:rPr>
              <a:t>tham</a:t>
            </a:r>
            <a:r>
              <a:rPr lang="en-US" sz="1800" dirty="0">
                <a:latin typeface="Arial MT"/>
                <a:cs typeface="Arial MT"/>
              </a:rPr>
              <a:t> </a:t>
            </a:r>
            <a:r>
              <a:rPr lang="en-US" sz="1800" dirty="0" err="1">
                <a:latin typeface="Arial MT"/>
                <a:cs typeface="Arial MT"/>
              </a:rPr>
              <a:t>dự</a:t>
            </a:r>
            <a:r>
              <a:rPr lang="en-US" sz="1800" dirty="0">
                <a:latin typeface="Arial MT"/>
                <a:cs typeface="Arial MT"/>
              </a:rPr>
              <a:t> </a:t>
            </a:r>
            <a:r>
              <a:rPr lang="en-US" sz="1800" dirty="0" err="1">
                <a:latin typeface="Arial MT"/>
                <a:cs typeface="Arial MT"/>
              </a:rPr>
              <a:t>cuộc</a:t>
            </a:r>
            <a:r>
              <a:rPr lang="en-US" sz="1800" dirty="0">
                <a:latin typeface="Arial MT"/>
                <a:cs typeface="Arial MT"/>
              </a:rPr>
              <a:t> </a:t>
            </a:r>
            <a:r>
              <a:rPr lang="en-US" sz="1800" dirty="0" err="1">
                <a:latin typeface="Arial MT"/>
                <a:cs typeface="Arial MT"/>
              </a:rPr>
              <a:t>họp</a:t>
            </a:r>
            <a:r>
              <a:rPr lang="en-US" sz="1800" dirty="0">
                <a:latin typeface="Arial MT"/>
                <a:cs typeface="Arial MT"/>
              </a:rPr>
              <a:t> </a:t>
            </a:r>
            <a:r>
              <a:rPr lang="en-US" sz="1800" dirty="0" err="1">
                <a:latin typeface="Arial MT"/>
                <a:cs typeface="Arial MT"/>
              </a:rPr>
              <a:t>khai</a:t>
            </a:r>
            <a:r>
              <a:rPr lang="en-US" sz="1800" dirty="0">
                <a:latin typeface="Arial MT"/>
                <a:cs typeface="Arial MT"/>
              </a:rPr>
              <a:t> </a:t>
            </a:r>
            <a:r>
              <a:rPr lang="en-US" sz="1800" dirty="0" err="1">
                <a:latin typeface="Arial MT"/>
                <a:cs typeface="Arial MT"/>
              </a:rPr>
              <a:t>mạc</a:t>
            </a:r>
            <a:r>
              <a:rPr lang="en-US" sz="1800" dirty="0">
                <a:latin typeface="Arial MT"/>
                <a:cs typeface="Arial MT"/>
              </a:rPr>
              <a:t>/</a:t>
            </a:r>
            <a:r>
              <a:rPr lang="en-US" sz="1800" dirty="0" err="1">
                <a:latin typeface="Arial MT"/>
                <a:cs typeface="Arial MT"/>
              </a:rPr>
              <a:t>bế</a:t>
            </a:r>
            <a:r>
              <a:rPr lang="en-US" sz="1800" dirty="0">
                <a:latin typeface="Arial MT"/>
                <a:cs typeface="Arial MT"/>
              </a:rPr>
              <a:t> </a:t>
            </a:r>
            <a:r>
              <a:rPr lang="en-US" sz="1800" dirty="0" err="1">
                <a:latin typeface="Arial MT"/>
                <a:cs typeface="Arial MT"/>
              </a:rPr>
              <a:t>mạc</a:t>
            </a:r>
            <a:r>
              <a:rPr sz="1800" spc="-5" dirty="0">
                <a:latin typeface="Arial MT"/>
                <a:cs typeface="Arial MT"/>
              </a:rPr>
              <a:t>?</a:t>
            </a:r>
            <a:endParaRPr sz="1800" dirty="0">
              <a:latin typeface="Arial MT"/>
              <a:cs typeface="Arial MT"/>
            </a:endParaRPr>
          </a:p>
          <a:p>
            <a:pPr>
              <a:lnSpc>
                <a:spcPct val="100000"/>
              </a:lnSpc>
              <a:spcBef>
                <a:spcPts val="30"/>
              </a:spcBef>
            </a:pPr>
            <a:endParaRPr sz="1650" dirty="0">
              <a:latin typeface="Arial MT"/>
              <a:cs typeface="Arial MT"/>
            </a:endParaRPr>
          </a:p>
          <a:p>
            <a:pPr marL="12700">
              <a:lnSpc>
                <a:spcPct val="100000"/>
              </a:lnSpc>
            </a:pPr>
            <a:r>
              <a:rPr lang="en-US" sz="1800" spc="-5" dirty="0">
                <a:latin typeface="Arial MT"/>
                <a:cs typeface="Arial MT"/>
              </a:rPr>
              <a:t>Ai </a:t>
            </a:r>
            <a:r>
              <a:rPr lang="en-US" sz="1800" spc="-5" dirty="0" err="1">
                <a:latin typeface="Arial MT"/>
                <a:cs typeface="Arial MT"/>
              </a:rPr>
              <a:t>sẽ</a:t>
            </a:r>
            <a:r>
              <a:rPr lang="en-US" sz="1800" spc="-5" dirty="0">
                <a:latin typeface="Arial MT"/>
                <a:cs typeface="Arial MT"/>
              </a:rPr>
              <a:t> </a:t>
            </a:r>
            <a:r>
              <a:rPr lang="en-US" sz="1800" spc="-5" dirty="0" err="1">
                <a:latin typeface="Arial MT"/>
                <a:cs typeface="Arial MT"/>
              </a:rPr>
              <a:t>tham</a:t>
            </a:r>
            <a:r>
              <a:rPr lang="en-US" sz="1800" spc="-5" dirty="0">
                <a:latin typeface="Arial MT"/>
                <a:cs typeface="Arial MT"/>
              </a:rPr>
              <a:t> </a:t>
            </a:r>
            <a:r>
              <a:rPr lang="en-US" sz="1800" spc="-5" dirty="0" err="1">
                <a:latin typeface="Arial MT"/>
                <a:cs typeface="Arial MT"/>
              </a:rPr>
              <a:t>gia</a:t>
            </a:r>
            <a:r>
              <a:rPr lang="en-US" sz="1800" spc="-5" dirty="0">
                <a:latin typeface="Arial MT"/>
                <a:cs typeface="Arial MT"/>
              </a:rPr>
              <a:t> </a:t>
            </a:r>
            <a:r>
              <a:rPr lang="en-US" sz="1800" spc="-5" dirty="0" err="1">
                <a:latin typeface="Arial MT"/>
                <a:cs typeface="Arial MT"/>
              </a:rPr>
              <a:t>chuyến</a:t>
            </a:r>
            <a:r>
              <a:rPr lang="en-US" sz="1800" spc="-5" dirty="0">
                <a:latin typeface="Arial MT"/>
                <a:cs typeface="Arial MT"/>
              </a:rPr>
              <a:t> </a:t>
            </a:r>
            <a:r>
              <a:rPr lang="en-US" sz="1800" spc="-5" dirty="0" err="1">
                <a:latin typeface="Arial MT"/>
                <a:cs typeface="Arial MT"/>
              </a:rPr>
              <a:t>tham</a:t>
            </a:r>
            <a:r>
              <a:rPr lang="en-US" sz="1800" spc="-5" dirty="0">
                <a:latin typeface="Arial MT"/>
                <a:cs typeface="Arial MT"/>
              </a:rPr>
              <a:t> </a:t>
            </a:r>
            <a:r>
              <a:rPr lang="en-US" sz="1800" spc="-5" dirty="0" err="1">
                <a:latin typeface="Arial MT"/>
                <a:cs typeface="Arial MT"/>
              </a:rPr>
              <a:t>quan</a:t>
            </a:r>
            <a:r>
              <a:rPr lang="en-US" sz="1800" spc="-5" dirty="0">
                <a:latin typeface="Arial MT"/>
                <a:cs typeface="Arial MT"/>
              </a:rPr>
              <a:t> </a:t>
            </a:r>
            <a:r>
              <a:rPr lang="en-US" sz="1800" spc="-5" dirty="0" err="1">
                <a:latin typeface="Arial MT"/>
                <a:cs typeface="Arial MT"/>
              </a:rPr>
              <a:t>cơ</a:t>
            </a:r>
            <a:r>
              <a:rPr lang="en-US" sz="1800" spc="-5" dirty="0">
                <a:latin typeface="Arial MT"/>
                <a:cs typeface="Arial MT"/>
              </a:rPr>
              <a:t> </a:t>
            </a:r>
            <a:r>
              <a:rPr lang="en-US" sz="1800" spc="-5" dirty="0" err="1">
                <a:latin typeface="Arial MT"/>
                <a:cs typeface="Arial MT"/>
              </a:rPr>
              <a:t>sơ</a:t>
            </a:r>
            <a:r>
              <a:rPr lang="en-US" sz="1800" spc="-5" dirty="0">
                <a:latin typeface="Arial MT"/>
                <a:cs typeface="Arial MT"/>
              </a:rPr>
              <a:t>̉</a:t>
            </a:r>
            <a:r>
              <a:rPr sz="1800" spc="-5" dirty="0">
                <a:latin typeface="Arial MT"/>
                <a:cs typeface="Arial MT"/>
              </a:rPr>
              <a:t>?</a:t>
            </a:r>
            <a:endParaRPr sz="1800" dirty="0">
              <a:latin typeface="Arial MT"/>
              <a:cs typeface="Arial MT"/>
            </a:endParaRPr>
          </a:p>
          <a:p>
            <a:pPr>
              <a:lnSpc>
                <a:spcPct val="100000"/>
              </a:lnSpc>
              <a:spcBef>
                <a:spcPts val="30"/>
              </a:spcBef>
            </a:pPr>
            <a:endParaRPr sz="1650" dirty="0">
              <a:latin typeface="Arial MT"/>
              <a:cs typeface="Arial MT"/>
            </a:endParaRPr>
          </a:p>
          <a:p>
            <a:pPr marL="12700">
              <a:lnSpc>
                <a:spcPct val="100000"/>
              </a:lnSpc>
            </a:pPr>
            <a:r>
              <a:rPr lang="vi-VN" sz="1800" spc="-5" dirty="0">
                <a:latin typeface="Arial MT"/>
                <a:cs typeface="Arial MT"/>
              </a:rPr>
              <a:t>Ai là người hỗ trợ bạn nếu có người bị </a:t>
            </a:r>
            <a:r>
              <a:rPr lang="en-US" sz="1800" spc="-5" dirty="0" err="1">
                <a:latin typeface="Arial MT"/>
                <a:cs typeface="Arial MT"/>
              </a:rPr>
              <a:t>ốm</a:t>
            </a:r>
            <a:r>
              <a:rPr sz="1800" spc="-5" dirty="0">
                <a:latin typeface="Arial MT"/>
                <a:cs typeface="Arial MT"/>
              </a:rPr>
              <a:t>?</a:t>
            </a:r>
            <a:endParaRPr sz="1800" dirty="0">
              <a:latin typeface="Arial MT"/>
              <a:cs typeface="Arial MT"/>
            </a:endParaRPr>
          </a:p>
        </p:txBody>
      </p:sp>
      <p:sp>
        <p:nvSpPr>
          <p:cNvPr id="17" name="object 17"/>
          <p:cNvSpPr/>
          <p:nvPr/>
        </p:nvSpPr>
        <p:spPr>
          <a:xfrm>
            <a:off x="2017776" y="7385304"/>
            <a:ext cx="6243955" cy="0"/>
          </a:xfrm>
          <a:custGeom>
            <a:avLst/>
            <a:gdLst/>
            <a:ahLst/>
            <a:cxnLst/>
            <a:rect l="l" t="t" r="r" b="b"/>
            <a:pathLst>
              <a:path w="6243955">
                <a:moveTo>
                  <a:pt x="0" y="0"/>
                </a:moveTo>
                <a:lnTo>
                  <a:pt x="6243828" y="0"/>
                </a:lnTo>
              </a:path>
            </a:pathLst>
          </a:custGeom>
          <a:ln w="12700">
            <a:solidFill>
              <a:srgbClr val="BBC5D5"/>
            </a:solidFill>
          </a:ln>
        </p:spPr>
        <p:txBody>
          <a:bodyPr wrap="square" lIns="0" tIns="0" rIns="0" bIns="0" rtlCol="0"/>
          <a:lstStyle/>
          <a:p>
            <a:endParaRPr/>
          </a:p>
        </p:txBody>
      </p:sp>
      <p:pic>
        <p:nvPicPr>
          <p:cNvPr id="18" name="object 18"/>
          <p:cNvPicPr/>
          <p:nvPr/>
        </p:nvPicPr>
        <p:blipFill>
          <a:blip r:embed="rId2" cstate="print"/>
          <a:stretch>
            <a:fillRect/>
          </a:stretch>
        </p:blipFill>
        <p:spPr>
          <a:xfrm>
            <a:off x="8534400" y="1658111"/>
            <a:ext cx="6096000" cy="5940551"/>
          </a:xfrm>
          <a:prstGeom prst="rect">
            <a:avLst/>
          </a:prstGeom>
        </p:spPr>
      </p:pic>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20" name="object 20"/>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
        <p:nvSpPr>
          <p:cNvPr id="21" name="TextBox 20">
            <a:extLst>
              <a:ext uri="{FF2B5EF4-FFF2-40B4-BE49-F238E27FC236}">
                <a16:creationId xmlns:a16="http://schemas.microsoft.com/office/drawing/2014/main" id="{4111EA32-A892-474B-BD42-5B544FD181B4}"/>
              </a:ext>
            </a:extLst>
          </p:cNvPr>
          <p:cNvSpPr txBox="1"/>
          <p:nvPr/>
        </p:nvSpPr>
        <p:spPr>
          <a:xfrm>
            <a:off x="499110" y="2267206"/>
            <a:ext cx="1419225" cy="1754326"/>
          </a:xfrm>
          <a:prstGeom prst="rect">
            <a:avLst/>
          </a:prstGeom>
          <a:noFill/>
        </p:spPr>
        <p:txBody>
          <a:bodyPr wrap="square" rtlCol="0">
            <a:spAutoFit/>
          </a:bodyPr>
          <a:lstStyle/>
          <a:p>
            <a:r>
              <a:rPr lang="vi-VN" dirty="0"/>
              <a:t>Hãy nêu rõ ai làm gì trong ngày và lưu hồ sơ thông tin này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4591685" cy="696595"/>
          </a:xfrm>
          <a:prstGeom prst="rect">
            <a:avLst/>
          </a:prstGeom>
        </p:spPr>
        <p:txBody>
          <a:bodyPr vert="horz" wrap="square" lIns="0" tIns="12700" rIns="0" bIns="0" rtlCol="0">
            <a:spAutoFit/>
          </a:bodyPr>
          <a:lstStyle/>
          <a:p>
            <a:pPr marL="12700">
              <a:lnSpc>
                <a:spcPct val="100000"/>
              </a:lnSpc>
              <a:spcBef>
                <a:spcPts val="100"/>
              </a:spcBef>
            </a:pPr>
            <a:r>
              <a:rPr lang="en-US" spc="-5" dirty="0" err="1"/>
              <a:t>Họp</a:t>
            </a:r>
            <a:r>
              <a:rPr lang="en-US" spc="-5" dirty="0"/>
              <a:t> </a:t>
            </a:r>
            <a:r>
              <a:rPr lang="en-US" spc="-5" dirty="0" err="1"/>
              <a:t>khai</a:t>
            </a:r>
            <a:r>
              <a:rPr lang="en-US" spc="-5" dirty="0"/>
              <a:t> </a:t>
            </a:r>
            <a:r>
              <a:rPr lang="en-US" spc="-5" dirty="0" err="1"/>
              <a:t>mạc</a:t>
            </a:r>
            <a:endParaRPr lang="en-US" dirty="0"/>
          </a:p>
        </p:txBody>
      </p:sp>
      <p:grpSp>
        <p:nvGrpSpPr>
          <p:cNvPr id="3" name="object 3"/>
          <p:cNvGrpSpPr/>
          <p:nvPr/>
        </p:nvGrpSpPr>
        <p:grpSpPr>
          <a:xfrm>
            <a:off x="450850" y="1734057"/>
            <a:ext cx="13728700" cy="4295140"/>
            <a:chOff x="450850" y="1734057"/>
            <a:chExt cx="13728700" cy="4295140"/>
          </a:xfrm>
        </p:grpSpPr>
        <p:sp>
          <p:nvSpPr>
            <p:cNvPr id="4" name="object 4"/>
            <p:cNvSpPr/>
            <p:nvPr/>
          </p:nvSpPr>
          <p:spPr>
            <a:xfrm>
              <a:off x="457200" y="1740407"/>
              <a:ext cx="13716000" cy="1153795"/>
            </a:xfrm>
            <a:custGeom>
              <a:avLst/>
              <a:gdLst/>
              <a:ahLst/>
              <a:cxnLst/>
              <a:rect l="l" t="t" r="r" b="b"/>
              <a:pathLst>
                <a:path w="13716000" h="1153795">
                  <a:moveTo>
                    <a:pt x="13716000" y="0"/>
                  </a:moveTo>
                  <a:lnTo>
                    <a:pt x="0" y="0"/>
                  </a:lnTo>
                  <a:lnTo>
                    <a:pt x="0" y="1153668"/>
                  </a:lnTo>
                  <a:lnTo>
                    <a:pt x="13716000" y="1153668"/>
                  </a:lnTo>
                  <a:lnTo>
                    <a:pt x="13716000" y="0"/>
                  </a:lnTo>
                  <a:close/>
                </a:path>
              </a:pathLst>
            </a:custGeom>
            <a:solidFill>
              <a:srgbClr val="005F9E"/>
            </a:solidFill>
          </p:spPr>
          <p:txBody>
            <a:bodyPr wrap="square" lIns="0" tIns="0" rIns="0" bIns="0" rtlCol="0"/>
            <a:lstStyle/>
            <a:p>
              <a:endParaRPr/>
            </a:p>
          </p:txBody>
        </p:sp>
        <p:sp>
          <p:nvSpPr>
            <p:cNvPr id="5" name="object 5"/>
            <p:cNvSpPr/>
            <p:nvPr/>
          </p:nvSpPr>
          <p:spPr>
            <a:xfrm>
              <a:off x="457200" y="1740407"/>
              <a:ext cx="13716000" cy="1153795"/>
            </a:xfrm>
            <a:custGeom>
              <a:avLst/>
              <a:gdLst/>
              <a:ahLst/>
              <a:cxnLst/>
              <a:rect l="l" t="t" r="r" b="b"/>
              <a:pathLst>
                <a:path w="13716000" h="1153795">
                  <a:moveTo>
                    <a:pt x="0" y="1153668"/>
                  </a:moveTo>
                  <a:lnTo>
                    <a:pt x="13716000" y="1153668"/>
                  </a:lnTo>
                  <a:lnTo>
                    <a:pt x="13716000" y="0"/>
                  </a:lnTo>
                  <a:lnTo>
                    <a:pt x="0" y="0"/>
                  </a:lnTo>
                  <a:lnTo>
                    <a:pt x="0" y="1153668"/>
                  </a:lnTo>
                  <a:close/>
                </a:path>
              </a:pathLst>
            </a:custGeom>
            <a:ln w="12700">
              <a:solidFill>
                <a:srgbClr val="005F9E"/>
              </a:solidFill>
            </a:ln>
          </p:spPr>
          <p:txBody>
            <a:bodyPr wrap="square" lIns="0" tIns="0" rIns="0" bIns="0" rtlCol="0"/>
            <a:lstStyle/>
            <a:p>
              <a:endParaRPr/>
            </a:p>
          </p:txBody>
        </p:sp>
        <p:sp>
          <p:nvSpPr>
            <p:cNvPr id="6" name="object 6"/>
            <p:cNvSpPr/>
            <p:nvPr/>
          </p:nvSpPr>
          <p:spPr>
            <a:xfrm>
              <a:off x="457200" y="2894075"/>
              <a:ext cx="13716000" cy="3129280"/>
            </a:xfrm>
            <a:custGeom>
              <a:avLst/>
              <a:gdLst/>
              <a:ahLst/>
              <a:cxnLst/>
              <a:rect l="l" t="t" r="r" b="b"/>
              <a:pathLst>
                <a:path w="13716000" h="3129279">
                  <a:moveTo>
                    <a:pt x="13716000" y="0"/>
                  </a:moveTo>
                  <a:lnTo>
                    <a:pt x="0" y="0"/>
                  </a:lnTo>
                  <a:lnTo>
                    <a:pt x="0" y="3128772"/>
                  </a:lnTo>
                  <a:lnTo>
                    <a:pt x="13716000" y="3128772"/>
                  </a:lnTo>
                  <a:lnTo>
                    <a:pt x="13716000" y="0"/>
                  </a:lnTo>
                  <a:close/>
                </a:path>
              </a:pathLst>
            </a:custGeom>
            <a:solidFill>
              <a:srgbClr val="CAD2DF">
                <a:alpha val="90194"/>
              </a:srgbClr>
            </a:solidFill>
          </p:spPr>
          <p:txBody>
            <a:bodyPr wrap="square" lIns="0" tIns="0" rIns="0" bIns="0" rtlCol="0"/>
            <a:lstStyle/>
            <a:p>
              <a:endParaRPr/>
            </a:p>
          </p:txBody>
        </p:sp>
        <p:sp>
          <p:nvSpPr>
            <p:cNvPr id="7" name="object 7"/>
            <p:cNvSpPr/>
            <p:nvPr/>
          </p:nvSpPr>
          <p:spPr>
            <a:xfrm>
              <a:off x="457200" y="2894075"/>
              <a:ext cx="13716000" cy="3129280"/>
            </a:xfrm>
            <a:custGeom>
              <a:avLst/>
              <a:gdLst/>
              <a:ahLst/>
              <a:cxnLst/>
              <a:rect l="l" t="t" r="r" b="b"/>
              <a:pathLst>
                <a:path w="13716000" h="3129279">
                  <a:moveTo>
                    <a:pt x="0" y="3128772"/>
                  </a:moveTo>
                  <a:lnTo>
                    <a:pt x="13716000" y="3128772"/>
                  </a:lnTo>
                  <a:lnTo>
                    <a:pt x="13716000" y="0"/>
                  </a:lnTo>
                  <a:lnTo>
                    <a:pt x="0" y="0"/>
                  </a:lnTo>
                  <a:lnTo>
                    <a:pt x="0" y="3128772"/>
                  </a:lnTo>
                  <a:close/>
                </a:path>
              </a:pathLst>
            </a:custGeom>
            <a:ln w="12700">
              <a:solidFill>
                <a:srgbClr val="CAD2DF"/>
              </a:solidFill>
            </a:ln>
          </p:spPr>
          <p:txBody>
            <a:bodyPr wrap="square" lIns="0" tIns="0" rIns="0" bIns="0" rtlCol="0"/>
            <a:lstStyle/>
            <a:p>
              <a:endParaRPr/>
            </a:p>
          </p:txBody>
        </p:sp>
      </p:grpSp>
      <p:sp>
        <p:nvSpPr>
          <p:cNvPr id="8" name="object 8"/>
          <p:cNvSpPr txBox="1"/>
          <p:nvPr/>
        </p:nvSpPr>
        <p:spPr>
          <a:xfrm>
            <a:off x="604519" y="1843481"/>
            <a:ext cx="13032105" cy="4106252"/>
          </a:xfrm>
          <a:prstGeom prst="rect">
            <a:avLst/>
          </a:prstGeom>
        </p:spPr>
        <p:txBody>
          <a:bodyPr vert="horz" wrap="square" lIns="0" tIns="78740" rIns="0" bIns="0" rtlCol="0">
            <a:spAutoFit/>
          </a:bodyPr>
          <a:lstStyle/>
          <a:p>
            <a:pPr marL="4349115" marR="5080" indent="-3947795">
              <a:lnSpc>
                <a:spcPts val="3100"/>
              </a:lnSpc>
              <a:spcBef>
                <a:spcPts val="620"/>
              </a:spcBef>
            </a:pPr>
            <a:r>
              <a:rPr lang="vi-VN" sz="3000" dirty="0">
                <a:solidFill>
                  <a:srgbClr val="FFFFFF"/>
                </a:solidFill>
                <a:latin typeface="Arial MT"/>
                <a:cs typeface="Arial MT"/>
              </a:rPr>
              <a:t>Trưởng đoàn kiểm tra sẽ chủ trì cuộc họp khai mạc. Nội dung của cuộc họp khai mạc có thể bao gồm </a:t>
            </a:r>
            <a:r>
              <a:rPr sz="3000" dirty="0">
                <a:solidFill>
                  <a:srgbClr val="FFFFFF"/>
                </a:solidFill>
                <a:latin typeface="Arial MT"/>
                <a:cs typeface="Arial MT"/>
              </a:rPr>
              <a:t>:</a:t>
            </a:r>
            <a:endParaRPr sz="3000" dirty="0">
              <a:latin typeface="Arial MT"/>
              <a:cs typeface="Arial MT"/>
            </a:endParaRPr>
          </a:p>
          <a:p>
            <a:pPr marL="274320" indent="-287020">
              <a:lnSpc>
                <a:spcPct val="100000"/>
              </a:lnSpc>
              <a:buChar char="•"/>
              <a:tabLst>
                <a:tab pos="299720" algn="l"/>
              </a:tabLst>
            </a:pPr>
            <a:r>
              <a:rPr lang="vi-VN" sz="3000" spc="-5" dirty="0">
                <a:latin typeface="Arial MT"/>
                <a:cs typeface="Arial MT"/>
              </a:rPr>
              <a:t>giới thiệu thành phần đoàn kiểm tra</a:t>
            </a:r>
          </a:p>
          <a:p>
            <a:pPr marL="274320" indent="-287020">
              <a:lnSpc>
                <a:spcPct val="100000"/>
              </a:lnSpc>
              <a:buChar char="•"/>
              <a:tabLst>
                <a:tab pos="299720" algn="l"/>
              </a:tabLst>
            </a:pPr>
            <a:r>
              <a:rPr lang="vi-VN" sz="3000" spc="-5" dirty="0">
                <a:latin typeface="Arial MT"/>
                <a:cs typeface="Arial MT"/>
              </a:rPr>
              <a:t>xác nhận phạm vi và mục tiêu kiểm tra</a:t>
            </a:r>
          </a:p>
          <a:p>
            <a:pPr marL="274320" indent="-287020">
              <a:lnSpc>
                <a:spcPct val="100000"/>
              </a:lnSpc>
              <a:buChar char="•"/>
              <a:tabLst>
                <a:tab pos="299720" algn="l"/>
              </a:tabLst>
            </a:pPr>
            <a:r>
              <a:rPr lang="vi-VN" sz="3000" spc="-5" dirty="0">
                <a:latin typeface="Arial MT"/>
                <a:cs typeface="Arial MT"/>
              </a:rPr>
              <a:t>trình bày và thảo luận ngắn gọn về kế hoạch kiểm tra</a:t>
            </a:r>
          </a:p>
          <a:p>
            <a:pPr marL="274320" indent="-287020">
              <a:lnSpc>
                <a:spcPct val="100000"/>
              </a:lnSpc>
              <a:buChar char="•"/>
              <a:tabLst>
                <a:tab pos="299720" algn="l"/>
              </a:tabLst>
            </a:pPr>
            <a:r>
              <a:rPr lang="vi-VN" sz="3000" spc="-5" dirty="0">
                <a:latin typeface="Arial MT"/>
                <a:cs typeface="Arial MT"/>
              </a:rPr>
              <a:t>thảo luận về các phương pháp và quy trình được sử dụng trong quá trình kiểm tra</a:t>
            </a:r>
          </a:p>
          <a:p>
            <a:pPr marL="274320" indent="-287020">
              <a:lnSpc>
                <a:spcPct val="100000"/>
              </a:lnSpc>
              <a:buChar char="•"/>
              <a:tabLst>
                <a:tab pos="299720" algn="l"/>
              </a:tabLst>
            </a:pPr>
            <a:r>
              <a:rPr lang="vi-VN" sz="3000" spc="-5" dirty="0">
                <a:latin typeface="Arial MT"/>
                <a:cs typeface="Arial MT"/>
              </a:rPr>
              <a:t>xác nhận rằng các nguồn lực và cơ sở vật chất có sẵn</a:t>
            </a:r>
          </a:p>
          <a:p>
            <a:pPr marL="274320" indent="-287020">
              <a:lnSpc>
                <a:spcPct val="100000"/>
              </a:lnSpc>
              <a:buChar char="•"/>
              <a:tabLst>
                <a:tab pos="299720" algn="l"/>
              </a:tabLst>
            </a:pPr>
            <a:r>
              <a:rPr lang="vi-VN" sz="3000" spc="-5" dirty="0">
                <a:latin typeface="Arial MT"/>
                <a:cs typeface="Arial MT"/>
              </a:rPr>
              <a:t>thiết lập thời gian và ngày dự kiến cho cuộc họp kết luận</a:t>
            </a:r>
            <a:r>
              <a:rPr sz="3000" spc="-5" dirty="0">
                <a:latin typeface="Arial MT"/>
                <a:cs typeface="Arial MT"/>
              </a:rPr>
              <a:t>.</a:t>
            </a:r>
            <a:endParaRPr sz="3000" dirty="0">
              <a:latin typeface="Arial MT"/>
              <a:cs typeface="Arial MT"/>
            </a:endParaRPr>
          </a:p>
        </p:txBody>
      </p:sp>
      <p:sp>
        <p:nvSpPr>
          <p:cNvPr id="9" name="object 9"/>
          <p:cNvSpPr/>
          <p:nvPr/>
        </p:nvSpPr>
        <p:spPr>
          <a:xfrm>
            <a:off x="661416" y="6161532"/>
            <a:ext cx="13167360" cy="978535"/>
          </a:xfrm>
          <a:custGeom>
            <a:avLst/>
            <a:gdLst/>
            <a:ahLst/>
            <a:cxnLst/>
            <a:rect l="l" t="t" r="r" b="b"/>
            <a:pathLst>
              <a:path w="13167360" h="978534">
                <a:moveTo>
                  <a:pt x="13167360" y="0"/>
                </a:moveTo>
                <a:lnTo>
                  <a:pt x="0" y="0"/>
                </a:lnTo>
                <a:lnTo>
                  <a:pt x="0" y="978408"/>
                </a:lnTo>
                <a:lnTo>
                  <a:pt x="13167360" y="978408"/>
                </a:lnTo>
                <a:lnTo>
                  <a:pt x="13167360" y="0"/>
                </a:lnTo>
                <a:close/>
              </a:path>
            </a:pathLst>
          </a:custGeom>
          <a:solidFill>
            <a:srgbClr val="FFFFFF"/>
          </a:solidFill>
        </p:spPr>
        <p:txBody>
          <a:bodyPr wrap="square" lIns="0" tIns="0" rIns="0" bIns="0" rtlCol="0"/>
          <a:lstStyle/>
          <a:p>
            <a:endParaRPr/>
          </a:p>
        </p:txBody>
      </p:sp>
      <p:sp>
        <p:nvSpPr>
          <p:cNvPr id="10" name="object 10"/>
          <p:cNvSpPr txBox="1"/>
          <p:nvPr/>
        </p:nvSpPr>
        <p:spPr>
          <a:xfrm>
            <a:off x="661416" y="6161532"/>
            <a:ext cx="13167360" cy="893643"/>
          </a:xfrm>
          <a:prstGeom prst="rect">
            <a:avLst/>
          </a:prstGeom>
          <a:ln w="12700">
            <a:solidFill>
              <a:srgbClr val="BED22B"/>
            </a:solidFill>
          </a:ln>
        </p:spPr>
        <p:txBody>
          <a:bodyPr vert="horz" wrap="square" lIns="0" tIns="34925" rIns="0" bIns="0" rtlCol="0">
            <a:spAutoFit/>
          </a:bodyPr>
          <a:lstStyle/>
          <a:p>
            <a:pPr marL="1434465" marR="142875" indent="-1283335">
              <a:lnSpc>
                <a:spcPct val="101099"/>
              </a:lnSpc>
              <a:spcBef>
                <a:spcPts val="275"/>
              </a:spcBef>
            </a:pPr>
            <a:r>
              <a:rPr lang="vi-VN" sz="2850" spc="5" dirty="0">
                <a:latin typeface="Arial MT"/>
                <a:cs typeface="Arial MT"/>
              </a:rPr>
              <a:t>Bạn nên yêu cầu bố trí một phiên tóm tắt vào cuối mỗi ngày. Trưởng đoàn kiểm tra có thể đưa hoặc không đưa nội dung này vào cuộc họp khai mạc</a:t>
            </a:r>
            <a:r>
              <a:rPr sz="2850" spc="10" dirty="0">
                <a:latin typeface="Arial MT"/>
                <a:cs typeface="Arial MT"/>
              </a:rPr>
              <a:t>.</a:t>
            </a:r>
            <a:endParaRPr sz="2850" dirty="0">
              <a:latin typeface="Arial MT"/>
              <a:cs typeface="Arial MT"/>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9674860" cy="689932"/>
          </a:xfrm>
          <a:prstGeom prst="rect">
            <a:avLst/>
          </a:prstGeom>
        </p:spPr>
        <p:txBody>
          <a:bodyPr vert="horz" wrap="square" lIns="0" tIns="12700" rIns="0" bIns="0" rtlCol="0">
            <a:spAutoFit/>
          </a:bodyPr>
          <a:lstStyle/>
          <a:p>
            <a:pPr marL="12700">
              <a:lnSpc>
                <a:spcPct val="100000"/>
              </a:lnSpc>
              <a:spcBef>
                <a:spcPts val="100"/>
              </a:spcBef>
              <a:tabLst>
                <a:tab pos="4053204" algn="l"/>
              </a:tabLst>
            </a:pPr>
            <a:r>
              <a:rPr lang="en-US" dirty="0" err="1"/>
              <a:t>Sẵn</a:t>
            </a:r>
            <a:r>
              <a:rPr lang="en-US" dirty="0"/>
              <a:t> </a:t>
            </a:r>
            <a:r>
              <a:rPr lang="en-US" dirty="0" err="1"/>
              <a:t>sàng</a:t>
            </a:r>
            <a:r>
              <a:rPr lang="en-US" dirty="0"/>
              <a:t> </a:t>
            </a:r>
            <a:r>
              <a:rPr lang="en-US" dirty="0" err="1"/>
              <a:t>tâm</a:t>
            </a:r>
            <a:r>
              <a:rPr lang="en-US" dirty="0"/>
              <a:t> </a:t>
            </a:r>
            <a:r>
              <a:rPr lang="en-US" dirty="0" err="1"/>
              <a:t>ly</a:t>
            </a:r>
            <a:r>
              <a:rPr lang="en-US" dirty="0"/>
              <a:t>́ - </a:t>
            </a:r>
            <a:r>
              <a:rPr lang="en-US" dirty="0" err="1"/>
              <a:t>Lời</a:t>
            </a:r>
            <a:r>
              <a:rPr lang="en-US" dirty="0"/>
              <a:t> </a:t>
            </a:r>
            <a:r>
              <a:rPr lang="en-US" dirty="0" err="1"/>
              <a:t>khuyên</a:t>
            </a:r>
            <a:endParaRPr spc="-25" dirty="0"/>
          </a:p>
        </p:txBody>
      </p:sp>
      <p:sp>
        <p:nvSpPr>
          <p:cNvPr id="3" name="object 3"/>
          <p:cNvSpPr/>
          <p:nvPr/>
        </p:nvSpPr>
        <p:spPr>
          <a:xfrm>
            <a:off x="6537959" y="2144267"/>
            <a:ext cx="7360920" cy="0"/>
          </a:xfrm>
          <a:custGeom>
            <a:avLst/>
            <a:gdLst/>
            <a:ahLst/>
            <a:cxnLst/>
            <a:rect l="l" t="t" r="r" b="b"/>
            <a:pathLst>
              <a:path w="7360919">
                <a:moveTo>
                  <a:pt x="0" y="0"/>
                </a:moveTo>
                <a:lnTo>
                  <a:pt x="7360920" y="0"/>
                </a:lnTo>
              </a:path>
            </a:pathLst>
          </a:custGeom>
          <a:ln w="12700">
            <a:solidFill>
              <a:srgbClr val="005F9E"/>
            </a:solidFill>
          </a:ln>
        </p:spPr>
        <p:txBody>
          <a:bodyPr wrap="square" lIns="0" tIns="0" rIns="0" bIns="0" rtlCol="0"/>
          <a:lstStyle/>
          <a:p>
            <a:endParaRPr/>
          </a:p>
        </p:txBody>
      </p:sp>
      <p:sp>
        <p:nvSpPr>
          <p:cNvPr id="4" name="object 4"/>
          <p:cNvSpPr/>
          <p:nvPr/>
        </p:nvSpPr>
        <p:spPr>
          <a:xfrm>
            <a:off x="6537959" y="2950464"/>
            <a:ext cx="7360920" cy="0"/>
          </a:xfrm>
          <a:custGeom>
            <a:avLst/>
            <a:gdLst/>
            <a:ahLst/>
            <a:cxnLst/>
            <a:rect l="l" t="t" r="r" b="b"/>
            <a:pathLst>
              <a:path w="7360919">
                <a:moveTo>
                  <a:pt x="0" y="0"/>
                </a:moveTo>
                <a:lnTo>
                  <a:pt x="7360920" y="0"/>
                </a:lnTo>
              </a:path>
            </a:pathLst>
          </a:custGeom>
          <a:ln w="12700">
            <a:solidFill>
              <a:srgbClr val="005F9E"/>
            </a:solidFill>
          </a:ln>
        </p:spPr>
        <p:txBody>
          <a:bodyPr wrap="square" lIns="0" tIns="0" rIns="0" bIns="0" rtlCol="0"/>
          <a:lstStyle/>
          <a:p>
            <a:endParaRPr/>
          </a:p>
        </p:txBody>
      </p:sp>
      <p:sp>
        <p:nvSpPr>
          <p:cNvPr id="5" name="object 5"/>
          <p:cNvSpPr/>
          <p:nvPr/>
        </p:nvSpPr>
        <p:spPr>
          <a:xfrm>
            <a:off x="6537959" y="3756659"/>
            <a:ext cx="7360920" cy="0"/>
          </a:xfrm>
          <a:custGeom>
            <a:avLst/>
            <a:gdLst/>
            <a:ahLst/>
            <a:cxnLst/>
            <a:rect l="l" t="t" r="r" b="b"/>
            <a:pathLst>
              <a:path w="7360919">
                <a:moveTo>
                  <a:pt x="0" y="0"/>
                </a:moveTo>
                <a:lnTo>
                  <a:pt x="7360920" y="0"/>
                </a:lnTo>
              </a:path>
            </a:pathLst>
          </a:custGeom>
          <a:ln w="12700">
            <a:solidFill>
              <a:srgbClr val="005F9E"/>
            </a:solidFill>
          </a:ln>
        </p:spPr>
        <p:txBody>
          <a:bodyPr wrap="square" lIns="0" tIns="0" rIns="0" bIns="0" rtlCol="0"/>
          <a:lstStyle/>
          <a:p>
            <a:endParaRPr/>
          </a:p>
        </p:txBody>
      </p:sp>
      <p:sp>
        <p:nvSpPr>
          <p:cNvPr id="6" name="object 6"/>
          <p:cNvSpPr/>
          <p:nvPr/>
        </p:nvSpPr>
        <p:spPr>
          <a:xfrm>
            <a:off x="6537959" y="4564379"/>
            <a:ext cx="7360920" cy="0"/>
          </a:xfrm>
          <a:custGeom>
            <a:avLst/>
            <a:gdLst/>
            <a:ahLst/>
            <a:cxnLst/>
            <a:rect l="l" t="t" r="r" b="b"/>
            <a:pathLst>
              <a:path w="7360919">
                <a:moveTo>
                  <a:pt x="0" y="0"/>
                </a:moveTo>
                <a:lnTo>
                  <a:pt x="7360920" y="0"/>
                </a:lnTo>
              </a:path>
            </a:pathLst>
          </a:custGeom>
          <a:ln w="12700">
            <a:solidFill>
              <a:srgbClr val="005F9E"/>
            </a:solidFill>
          </a:ln>
        </p:spPr>
        <p:txBody>
          <a:bodyPr wrap="square" lIns="0" tIns="0" rIns="0" bIns="0" rtlCol="0"/>
          <a:lstStyle/>
          <a:p>
            <a:endParaRPr/>
          </a:p>
        </p:txBody>
      </p:sp>
      <p:sp>
        <p:nvSpPr>
          <p:cNvPr id="7" name="object 7"/>
          <p:cNvSpPr/>
          <p:nvPr/>
        </p:nvSpPr>
        <p:spPr>
          <a:xfrm>
            <a:off x="6537959" y="5370576"/>
            <a:ext cx="7360920" cy="0"/>
          </a:xfrm>
          <a:custGeom>
            <a:avLst/>
            <a:gdLst/>
            <a:ahLst/>
            <a:cxnLst/>
            <a:rect l="l" t="t" r="r" b="b"/>
            <a:pathLst>
              <a:path w="7360919">
                <a:moveTo>
                  <a:pt x="0" y="0"/>
                </a:moveTo>
                <a:lnTo>
                  <a:pt x="7360920" y="0"/>
                </a:lnTo>
              </a:path>
            </a:pathLst>
          </a:custGeom>
          <a:ln w="12700">
            <a:solidFill>
              <a:srgbClr val="005F9E"/>
            </a:solidFill>
          </a:ln>
        </p:spPr>
        <p:txBody>
          <a:bodyPr wrap="square" lIns="0" tIns="0" rIns="0" bIns="0" rtlCol="0"/>
          <a:lstStyle/>
          <a:p>
            <a:endParaRPr/>
          </a:p>
        </p:txBody>
      </p:sp>
      <p:sp>
        <p:nvSpPr>
          <p:cNvPr id="8" name="object 8"/>
          <p:cNvSpPr/>
          <p:nvPr/>
        </p:nvSpPr>
        <p:spPr>
          <a:xfrm>
            <a:off x="6537959" y="6176771"/>
            <a:ext cx="7360920" cy="0"/>
          </a:xfrm>
          <a:custGeom>
            <a:avLst/>
            <a:gdLst/>
            <a:ahLst/>
            <a:cxnLst/>
            <a:rect l="l" t="t" r="r" b="b"/>
            <a:pathLst>
              <a:path w="7360919">
                <a:moveTo>
                  <a:pt x="0" y="0"/>
                </a:moveTo>
                <a:lnTo>
                  <a:pt x="7360920" y="0"/>
                </a:lnTo>
              </a:path>
            </a:pathLst>
          </a:custGeom>
          <a:ln w="12700">
            <a:solidFill>
              <a:srgbClr val="005F9E"/>
            </a:solidFill>
          </a:ln>
        </p:spPr>
        <p:txBody>
          <a:bodyPr wrap="square" lIns="0" tIns="0" rIns="0" bIns="0" rtlCol="0"/>
          <a:lstStyle/>
          <a:p>
            <a:endParaRPr/>
          </a:p>
        </p:txBody>
      </p:sp>
      <p:sp>
        <p:nvSpPr>
          <p:cNvPr id="9" name="object 9"/>
          <p:cNvSpPr txBox="1"/>
          <p:nvPr/>
        </p:nvSpPr>
        <p:spPr>
          <a:xfrm>
            <a:off x="6435852" y="2167508"/>
            <a:ext cx="8346948" cy="4637103"/>
          </a:xfrm>
          <a:prstGeom prst="rect">
            <a:avLst/>
          </a:prstGeom>
        </p:spPr>
        <p:txBody>
          <a:bodyPr vert="horz" wrap="square" lIns="0" tIns="63500" rIns="0" bIns="0" rtlCol="0">
            <a:spAutoFit/>
          </a:bodyPr>
          <a:lstStyle/>
          <a:p>
            <a:pPr marL="12700" marR="248920">
              <a:lnSpc>
                <a:spcPts val="2380"/>
              </a:lnSpc>
              <a:spcBef>
                <a:spcPts val="500"/>
              </a:spcBef>
            </a:pPr>
            <a:r>
              <a:rPr lang="en-US" sz="2300" dirty="0" err="1">
                <a:latin typeface="Arial MT"/>
                <a:cs typeface="Arial MT"/>
              </a:rPr>
              <a:t>Kiểm</a:t>
            </a:r>
            <a:r>
              <a:rPr lang="en-US" sz="2300" dirty="0">
                <a:latin typeface="Arial MT"/>
                <a:cs typeface="Arial MT"/>
              </a:rPr>
              <a:t> </a:t>
            </a:r>
            <a:r>
              <a:rPr lang="en-US" sz="2300" dirty="0" err="1">
                <a:latin typeface="Arial MT"/>
                <a:cs typeface="Arial MT"/>
              </a:rPr>
              <a:t>tra</a:t>
            </a:r>
            <a:r>
              <a:rPr lang="en-US" sz="2300" dirty="0">
                <a:latin typeface="Arial MT"/>
                <a:cs typeface="Arial MT"/>
              </a:rPr>
              <a:t> </a:t>
            </a:r>
            <a:r>
              <a:rPr lang="en-US" sz="2300" dirty="0" err="1">
                <a:latin typeface="Arial MT"/>
                <a:cs typeface="Arial MT"/>
              </a:rPr>
              <a:t>có</a:t>
            </a:r>
            <a:r>
              <a:rPr lang="en-US" sz="2300" dirty="0">
                <a:latin typeface="Arial MT"/>
                <a:cs typeface="Arial MT"/>
              </a:rPr>
              <a:t> </a:t>
            </a:r>
            <a:r>
              <a:rPr lang="en-US" sz="2300" dirty="0" err="1">
                <a:latin typeface="Arial MT"/>
                <a:cs typeface="Arial MT"/>
              </a:rPr>
              <a:t>thể</a:t>
            </a:r>
            <a:r>
              <a:rPr lang="en-US" sz="2300" dirty="0">
                <a:latin typeface="Arial MT"/>
                <a:cs typeface="Arial MT"/>
              </a:rPr>
              <a:t> </a:t>
            </a:r>
            <a:r>
              <a:rPr lang="en-US" sz="2300" dirty="0" err="1">
                <a:latin typeface="Arial MT"/>
                <a:cs typeface="Arial MT"/>
              </a:rPr>
              <a:t>là</a:t>
            </a:r>
            <a:r>
              <a:rPr lang="en-US" sz="2300" dirty="0">
                <a:latin typeface="Arial MT"/>
                <a:cs typeface="Arial MT"/>
              </a:rPr>
              <a:t> </a:t>
            </a:r>
            <a:r>
              <a:rPr lang="en-US" sz="2300" dirty="0" err="1">
                <a:latin typeface="Arial MT"/>
                <a:cs typeface="Arial MT"/>
              </a:rPr>
              <a:t>một</a:t>
            </a:r>
            <a:r>
              <a:rPr lang="en-US" sz="2300" dirty="0">
                <a:latin typeface="Arial MT"/>
                <a:cs typeface="Arial MT"/>
              </a:rPr>
              <a:t> </a:t>
            </a:r>
            <a:r>
              <a:rPr lang="en-US" sz="2300" dirty="0" err="1">
                <a:latin typeface="Arial MT"/>
                <a:cs typeface="Arial MT"/>
              </a:rPr>
              <a:t>trải</a:t>
            </a:r>
            <a:r>
              <a:rPr lang="en-US" sz="2300" dirty="0">
                <a:latin typeface="Arial MT"/>
                <a:cs typeface="Arial MT"/>
              </a:rPr>
              <a:t> </a:t>
            </a:r>
            <a:r>
              <a:rPr lang="en-US" sz="2300" dirty="0" err="1">
                <a:latin typeface="Arial MT"/>
                <a:cs typeface="Arial MT"/>
              </a:rPr>
              <a:t>nghiệm</a:t>
            </a:r>
            <a:r>
              <a:rPr lang="en-US" sz="2300" dirty="0">
                <a:latin typeface="Arial MT"/>
                <a:cs typeface="Arial MT"/>
              </a:rPr>
              <a:t> </a:t>
            </a:r>
            <a:r>
              <a:rPr lang="en-US" sz="2300" dirty="0" err="1">
                <a:latin typeface="Arial MT"/>
                <a:cs typeface="Arial MT"/>
              </a:rPr>
              <a:t>khó</a:t>
            </a:r>
            <a:r>
              <a:rPr lang="en-US" sz="2300" dirty="0">
                <a:latin typeface="Arial MT"/>
                <a:cs typeface="Arial MT"/>
              </a:rPr>
              <a:t> </a:t>
            </a:r>
            <a:r>
              <a:rPr lang="en-US" sz="2300" dirty="0" err="1">
                <a:latin typeface="Arial MT"/>
                <a:cs typeface="Arial MT"/>
              </a:rPr>
              <a:t>khăn</a:t>
            </a:r>
            <a:r>
              <a:rPr lang="en-US" sz="2300" dirty="0">
                <a:latin typeface="Arial MT"/>
                <a:cs typeface="Arial MT"/>
              </a:rPr>
              <a:t> </a:t>
            </a:r>
            <a:r>
              <a:rPr lang="en-US" sz="2300" dirty="0" err="1">
                <a:latin typeface="Arial MT"/>
                <a:cs typeface="Arial MT"/>
              </a:rPr>
              <a:t>ngay</a:t>
            </a:r>
            <a:r>
              <a:rPr lang="en-US" sz="2300" dirty="0">
                <a:latin typeface="Arial MT"/>
                <a:cs typeface="Arial MT"/>
              </a:rPr>
              <a:t> </a:t>
            </a:r>
            <a:r>
              <a:rPr lang="en-US" sz="2300" dirty="0" err="1">
                <a:latin typeface="Arial MT"/>
                <a:cs typeface="Arial MT"/>
              </a:rPr>
              <a:t>cả</a:t>
            </a:r>
            <a:r>
              <a:rPr lang="en-US" sz="2300" dirty="0">
                <a:latin typeface="Arial MT"/>
                <a:cs typeface="Arial MT"/>
              </a:rPr>
              <a:t> </a:t>
            </a:r>
            <a:r>
              <a:rPr lang="en-US" sz="2300" dirty="0" err="1">
                <a:latin typeface="Arial MT"/>
                <a:cs typeface="Arial MT"/>
              </a:rPr>
              <a:t>khi</a:t>
            </a:r>
            <a:r>
              <a:rPr lang="en-US" sz="2300" dirty="0">
                <a:latin typeface="Arial MT"/>
                <a:cs typeface="Arial MT"/>
              </a:rPr>
              <a:t> </a:t>
            </a:r>
            <a:r>
              <a:rPr lang="en-US" sz="2300" dirty="0" err="1">
                <a:latin typeface="Arial MT"/>
                <a:cs typeface="Arial MT"/>
              </a:rPr>
              <a:t>bạn</a:t>
            </a:r>
            <a:r>
              <a:rPr lang="en-US" sz="2300" dirty="0">
                <a:latin typeface="Arial MT"/>
                <a:cs typeface="Arial MT"/>
              </a:rPr>
              <a:t> </a:t>
            </a:r>
            <a:r>
              <a:rPr lang="en-US" sz="2300" dirty="0" err="1">
                <a:latin typeface="Arial MT"/>
                <a:cs typeface="Arial MT"/>
              </a:rPr>
              <a:t>đã</a:t>
            </a:r>
            <a:r>
              <a:rPr lang="en-US" sz="2300" dirty="0">
                <a:latin typeface="Arial MT"/>
                <a:cs typeface="Arial MT"/>
              </a:rPr>
              <a:t> </a:t>
            </a:r>
            <a:r>
              <a:rPr lang="en-US" sz="2300" dirty="0" err="1">
                <a:latin typeface="Arial MT"/>
                <a:cs typeface="Arial MT"/>
              </a:rPr>
              <a:t>trải</a:t>
            </a:r>
            <a:r>
              <a:rPr lang="en-US" sz="2300" dirty="0">
                <a:latin typeface="Arial MT"/>
                <a:cs typeface="Arial MT"/>
              </a:rPr>
              <a:t> qua </a:t>
            </a:r>
            <a:r>
              <a:rPr lang="en-US" sz="2300" dirty="0" err="1">
                <a:latin typeface="Arial MT"/>
                <a:cs typeface="Arial MT"/>
              </a:rPr>
              <a:t>nhiều</a:t>
            </a:r>
            <a:r>
              <a:rPr lang="en-US" sz="2300" dirty="0">
                <a:latin typeface="Arial MT"/>
                <a:cs typeface="Arial MT"/>
              </a:rPr>
              <a:t> </a:t>
            </a:r>
            <a:r>
              <a:rPr lang="en-US" sz="2300" dirty="0" err="1">
                <a:latin typeface="Arial MT"/>
                <a:cs typeface="Arial MT"/>
              </a:rPr>
              <a:t>cuộc</a:t>
            </a:r>
            <a:r>
              <a:rPr lang="en-US" sz="2300" dirty="0">
                <a:latin typeface="Arial MT"/>
                <a:cs typeface="Arial MT"/>
              </a:rPr>
              <a:t> </a:t>
            </a:r>
            <a:r>
              <a:rPr lang="en-US" sz="2300" dirty="0" err="1">
                <a:latin typeface="Arial MT"/>
                <a:cs typeface="Arial MT"/>
              </a:rPr>
              <a:t>kiểm</a:t>
            </a:r>
            <a:r>
              <a:rPr lang="en-US" sz="2300" dirty="0">
                <a:latin typeface="Arial MT"/>
                <a:cs typeface="Arial MT"/>
              </a:rPr>
              <a:t> </a:t>
            </a:r>
            <a:r>
              <a:rPr lang="en-US" sz="2300" dirty="0" err="1">
                <a:latin typeface="Arial MT"/>
                <a:cs typeface="Arial MT"/>
              </a:rPr>
              <a:t>tra</a:t>
            </a:r>
            <a:r>
              <a:rPr lang="en-US" sz="2300" dirty="0">
                <a:latin typeface="Arial MT"/>
                <a:cs typeface="Arial MT"/>
              </a:rPr>
              <a:t> </a:t>
            </a:r>
            <a:r>
              <a:rPr lang="en-US" sz="2300" dirty="0" err="1">
                <a:latin typeface="Arial MT"/>
                <a:cs typeface="Arial MT"/>
              </a:rPr>
              <a:t>đó</a:t>
            </a:r>
            <a:endParaRPr sz="2300" dirty="0">
              <a:latin typeface="Arial MT"/>
              <a:cs typeface="Arial MT"/>
            </a:endParaRPr>
          </a:p>
          <a:p>
            <a:pPr marL="12700">
              <a:lnSpc>
                <a:spcPct val="100000"/>
              </a:lnSpc>
              <a:spcBef>
                <a:spcPts val="1195"/>
              </a:spcBef>
            </a:pPr>
            <a:r>
              <a:rPr lang="en-US" sz="2300" spc="-30" dirty="0" err="1">
                <a:latin typeface="Arial MT"/>
                <a:cs typeface="Arial MT"/>
              </a:rPr>
              <a:t>Cố</a:t>
            </a:r>
            <a:r>
              <a:rPr lang="en-US" sz="2300" spc="-30" dirty="0">
                <a:latin typeface="Arial MT"/>
                <a:cs typeface="Arial MT"/>
              </a:rPr>
              <a:t> </a:t>
            </a:r>
            <a:r>
              <a:rPr lang="en-US" sz="2300" spc="-30" dirty="0" err="1">
                <a:latin typeface="Arial MT"/>
                <a:cs typeface="Arial MT"/>
              </a:rPr>
              <a:t>gắng</a:t>
            </a:r>
            <a:r>
              <a:rPr lang="en-US" sz="2300" spc="-30" dirty="0">
                <a:latin typeface="Arial MT"/>
                <a:cs typeface="Arial MT"/>
              </a:rPr>
              <a:t> </a:t>
            </a:r>
            <a:r>
              <a:rPr lang="en-US" sz="2300" spc="-30" dirty="0" err="1">
                <a:latin typeface="Arial MT"/>
                <a:cs typeface="Arial MT"/>
              </a:rPr>
              <a:t>ngủ</a:t>
            </a:r>
            <a:r>
              <a:rPr lang="en-US" sz="2300" spc="-30" dirty="0">
                <a:latin typeface="Arial MT"/>
                <a:cs typeface="Arial MT"/>
              </a:rPr>
              <a:t> </a:t>
            </a:r>
            <a:r>
              <a:rPr lang="en-US" sz="2300" spc="-30" dirty="0" err="1">
                <a:latin typeface="Arial MT"/>
                <a:cs typeface="Arial MT"/>
              </a:rPr>
              <a:t>thật</a:t>
            </a:r>
            <a:r>
              <a:rPr lang="en-US" sz="2300" spc="-30" dirty="0">
                <a:latin typeface="Arial MT"/>
                <a:cs typeface="Arial MT"/>
              </a:rPr>
              <a:t> </a:t>
            </a:r>
            <a:r>
              <a:rPr lang="en-US" sz="2300" spc="-30" dirty="0" err="1">
                <a:latin typeface="Arial MT"/>
                <a:cs typeface="Arial MT"/>
              </a:rPr>
              <a:t>ngon</a:t>
            </a:r>
            <a:endParaRPr sz="2300" dirty="0">
              <a:latin typeface="Arial MT"/>
              <a:cs typeface="Arial MT"/>
            </a:endParaRPr>
          </a:p>
          <a:p>
            <a:pPr marL="12700" marR="5080">
              <a:lnSpc>
                <a:spcPct val="230200"/>
              </a:lnSpc>
            </a:pPr>
            <a:r>
              <a:rPr lang="vi-VN" sz="2300" dirty="0">
                <a:latin typeface="Arial MT"/>
                <a:cs typeface="Arial MT"/>
              </a:rPr>
              <a:t>Đến nơi làm việc sớm để không vội vã, bối rối</a:t>
            </a:r>
            <a:endParaRPr lang="en-US" sz="2300" dirty="0">
              <a:latin typeface="Arial MT"/>
              <a:cs typeface="Arial MT"/>
            </a:endParaRPr>
          </a:p>
          <a:p>
            <a:pPr marL="12700" marR="5080">
              <a:lnSpc>
                <a:spcPct val="230200"/>
              </a:lnSpc>
            </a:pPr>
            <a:r>
              <a:rPr lang="en-US" sz="2300" dirty="0">
                <a:latin typeface="Arial MT"/>
                <a:cs typeface="Arial MT"/>
              </a:rPr>
              <a:t> </a:t>
            </a:r>
            <a:r>
              <a:rPr lang="vi-VN" sz="2300" spc="-5" dirty="0">
                <a:latin typeface="Arial MT"/>
                <a:cs typeface="Arial MT"/>
              </a:rPr>
              <a:t>Uống nước và không dùng quá nhiều caffein</a:t>
            </a:r>
            <a:endParaRPr sz="2300" dirty="0">
              <a:latin typeface="Arial MT"/>
              <a:cs typeface="Arial MT"/>
            </a:endParaRPr>
          </a:p>
          <a:p>
            <a:pPr marR="2284095"/>
            <a:endParaRPr lang="en-US" sz="2300" spc="-20" dirty="0">
              <a:latin typeface="Arial MT"/>
              <a:cs typeface="Arial MT"/>
            </a:endParaRPr>
          </a:p>
          <a:p>
            <a:pPr marR="2284095"/>
            <a:r>
              <a:rPr lang="vi-VN" sz="2300" spc="-20" dirty="0">
                <a:latin typeface="Arial MT"/>
                <a:cs typeface="Arial MT"/>
              </a:rPr>
              <a:t>Tin tưởng vào bản thân. BẠN biết mọi thứ về cơ sở của bạn</a:t>
            </a:r>
            <a:endParaRPr lang="en-US" sz="2300" spc="-20" dirty="0">
              <a:latin typeface="Arial MT"/>
              <a:cs typeface="Arial MT"/>
            </a:endParaRPr>
          </a:p>
          <a:p>
            <a:pPr marL="12700" marR="2284095">
              <a:lnSpc>
                <a:spcPts val="6350"/>
              </a:lnSpc>
              <a:spcBef>
                <a:spcPts val="610"/>
              </a:spcBef>
            </a:pPr>
            <a:r>
              <a:rPr lang="vi-VN" sz="2300" spc="-10" dirty="0">
                <a:latin typeface="Arial MT"/>
                <a:cs typeface="Arial MT"/>
              </a:rPr>
              <a:t>Hãy nhớ rằng, kiểm t</a:t>
            </a:r>
            <a:r>
              <a:rPr lang="en-US" sz="2300" spc="-10" dirty="0">
                <a:latin typeface="Arial MT"/>
                <a:cs typeface="Arial MT"/>
              </a:rPr>
              <a:t>ra</a:t>
            </a:r>
            <a:r>
              <a:rPr lang="vi-VN" sz="2300" spc="-10" dirty="0">
                <a:latin typeface="Arial MT"/>
                <a:cs typeface="Arial MT"/>
              </a:rPr>
              <a:t> viên cũng là con người</a:t>
            </a:r>
            <a:endParaRPr sz="2300" dirty="0">
              <a:latin typeface="Arial MT"/>
              <a:cs typeface="Arial MT"/>
            </a:endParaRPr>
          </a:p>
        </p:txBody>
      </p:sp>
      <p:pic>
        <p:nvPicPr>
          <p:cNvPr id="10" name="object 10"/>
          <p:cNvPicPr/>
          <p:nvPr/>
        </p:nvPicPr>
        <p:blipFill>
          <a:blip r:embed="rId2" cstate="print"/>
          <a:stretch>
            <a:fillRect/>
          </a:stretch>
        </p:blipFill>
        <p:spPr>
          <a:xfrm>
            <a:off x="0" y="2438400"/>
            <a:ext cx="6435851" cy="4357116"/>
          </a:xfrm>
          <a:prstGeom prst="rect">
            <a:avLst/>
          </a:prstGeom>
        </p:spPr>
      </p:pic>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5712460" cy="689932"/>
          </a:xfrm>
          <a:prstGeom prst="rect">
            <a:avLst/>
          </a:prstGeom>
        </p:spPr>
        <p:txBody>
          <a:bodyPr vert="horz" wrap="square" lIns="0" tIns="12700" rIns="0" bIns="0" rtlCol="0">
            <a:spAutoFit/>
          </a:bodyPr>
          <a:lstStyle/>
          <a:p>
            <a:pPr marL="12700">
              <a:lnSpc>
                <a:spcPct val="100000"/>
              </a:lnSpc>
              <a:spcBef>
                <a:spcPts val="100"/>
              </a:spcBef>
            </a:pPr>
            <a:r>
              <a:rPr lang="en-US" dirty="0" err="1"/>
              <a:t>Phỏng</a:t>
            </a:r>
            <a:r>
              <a:rPr lang="en-US" dirty="0"/>
              <a:t> </a:t>
            </a:r>
            <a:r>
              <a:rPr lang="en-US" dirty="0" err="1"/>
              <a:t>vấn</a:t>
            </a:r>
            <a:endParaRPr dirty="0"/>
          </a:p>
        </p:txBody>
      </p:sp>
      <p:grpSp>
        <p:nvGrpSpPr>
          <p:cNvPr id="3" name="object 3"/>
          <p:cNvGrpSpPr/>
          <p:nvPr/>
        </p:nvGrpSpPr>
        <p:grpSpPr>
          <a:xfrm>
            <a:off x="450850" y="1502410"/>
            <a:ext cx="5932170" cy="4647565"/>
            <a:chOff x="450850" y="1502410"/>
            <a:chExt cx="5932170" cy="4647565"/>
          </a:xfrm>
        </p:grpSpPr>
        <p:sp>
          <p:nvSpPr>
            <p:cNvPr id="4" name="object 4"/>
            <p:cNvSpPr/>
            <p:nvPr/>
          </p:nvSpPr>
          <p:spPr>
            <a:xfrm>
              <a:off x="457200" y="1508760"/>
              <a:ext cx="5919470" cy="4634865"/>
            </a:xfrm>
            <a:custGeom>
              <a:avLst/>
              <a:gdLst/>
              <a:ahLst/>
              <a:cxnLst/>
              <a:rect l="l" t="t" r="r" b="b"/>
              <a:pathLst>
                <a:path w="5919470" h="4634865">
                  <a:moveTo>
                    <a:pt x="5146802" y="0"/>
                  </a:moveTo>
                  <a:lnTo>
                    <a:pt x="772426" y="0"/>
                  </a:lnTo>
                  <a:lnTo>
                    <a:pt x="723577" y="1519"/>
                  </a:lnTo>
                  <a:lnTo>
                    <a:pt x="675536" y="6018"/>
                  </a:lnTo>
                  <a:lnTo>
                    <a:pt x="628392" y="13405"/>
                  </a:lnTo>
                  <a:lnTo>
                    <a:pt x="582237" y="23590"/>
                  </a:lnTo>
                  <a:lnTo>
                    <a:pt x="537160" y="36482"/>
                  </a:lnTo>
                  <a:lnTo>
                    <a:pt x="493253" y="51992"/>
                  </a:lnTo>
                  <a:lnTo>
                    <a:pt x="450605" y="70028"/>
                  </a:lnTo>
                  <a:lnTo>
                    <a:pt x="409307" y="90500"/>
                  </a:lnTo>
                  <a:lnTo>
                    <a:pt x="369451" y="113317"/>
                  </a:lnTo>
                  <a:lnTo>
                    <a:pt x="331125" y="138390"/>
                  </a:lnTo>
                  <a:lnTo>
                    <a:pt x="294421" y="165628"/>
                  </a:lnTo>
                  <a:lnTo>
                    <a:pt x="259429" y="194939"/>
                  </a:lnTo>
                  <a:lnTo>
                    <a:pt x="226240" y="226234"/>
                  </a:lnTo>
                  <a:lnTo>
                    <a:pt x="194945" y="259422"/>
                  </a:lnTo>
                  <a:lnTo>
                    <a:pt x="165632" y="294413"/>
                  </a:lnTo>
                  <a:lnTo>
                    <a:pt x="138394" y="331117"/>
                  </a:lnTo>
                  <a:lnTo>
                    <a:pt x="113321" y="369441"/>
                  </a:lnTo>
                  <a:lnTo>
                    <a:pt x="90503" y="409298"/>
                  </a:lnTo>
                  <a:lnTo>
                    <a:pt x="70030" y="450594"/>
                  </a:lnTo>
                  <a:lnTo>
                    <a:pt x="51993" y="493242"/>
                  </a:lnTo>
                  <a:lnTo>
                    <a:pt x="36483" y="537149"/>
                  </a:lnTo>
                  <a:lnTo>
                    <a:pt x="23591" y="582225"/>
                  </a:lnTo>
                  <a:lnTo>
                    <a:pt x="13405" y="628380"/>
                  </a:lnTo>
                  <a:lnTo>
                    <a:pt x="6018" y="675523"/>
                  </a:lnTo>
                  <a:lnTo>
                    <a:pt x="1519" y="723565"/>
                  </a:lnTo>
                  <a:lnTo>
                    <a:pt x="0" y="772414"/>
                  </a:lnTo>
                  <a:lnTo>
                    <a:pt x="0" y="3862070"/>
                  </a:lnTo>
                  <a:lnTo>
                    <a:pt x="1519" y="3910918"/>
                  </a:lnTo>
                  <a:lnTo>
                    <a:pt x="6018" y="3958960"/>
                  </a:lnTo>
                  <a:lnTo>
                    <a:pt x="13405" y="4006103"/>
                  </a:lnTo>
                  <a:lnTo>
                    <a:pt x="23591" y="4052258"/>
                  </a:lnTo>
                  <a:lnTo>
                    <a:pt x="36483" y="4097334"/>
                  </a:lnTo>
                  <a:lnTo>
                    <a:pt x="51993" y="4141241"/>
                  </a:lnTo>
                  <a:lnTo>
                    <a:pt x="70030" y="4183889"/>
                  </a:lnTo>
                  <a:lnTo>
                    <a:pt x="90503" y="4225185"/>
                  </a:lnTo>
                  <a:lnTo>
                    <a:pt x="113321" y="4265042"/>
                  </a:lnTo>
                  <a:lnTo>
                    <a:pt x="138394" y="4303366"/>
                  </a:lnTo>
                  <a:lnTo>
                    <a:pt x="165632" y="4340070"/>
                  </a:lnTo>
                  <a:lnTo>
                    <a:pt x="194945" y="4375061"/>
                  </a:lnTo>
                  <a:lnTo>
                    <a:pt x="226240" y="4408249"/>
                  </a:lnTo>
                  <a:lnTo>
                    <a:pt x="259429" y="4439544"/>
                  </a:lnTo>
                  <a:lnTo>
                    <a:pt x="294421" y="4468855"/>
                  </a:lnTo>
                  <a:lnTo>
                    <a:pt x="331125" y="4496093"/>
                  </a:lnTo>
                  <a:lnTo>
                    <a:pt x="369451" y="4521166"/>
                  </a:lnTo>
                  <a:lnTo>
                    <a:pt x="409307" y="4543983"/>
                  </a:lnTo>
                  <a:lnTo>
                    <a:pt x="450605" y="4564455"/>
                  </a:lnTo>
                  <a:lnTo>
                    <a:pt x="493253" y="4582491"/>
                  </a:lnTo>
                  <a:lnTo>
                    <a:pt x="537160" y="4598001"/>
                  </a:lnTo>
                  <a:lnTo>
                    <a:pt x="582237" y="4610893"/>
                  </a:lnTo>
                  <a:lnTo>
                    <a:pt x="628392" y="4621078"/>
                  </a:lnTo>
                  <a:lnTo>
                    <a:pt x="675536" y="4628465"/>
                  </a:lnTo>
                  <a:lnTo>
                    <a:pt x="723577" y="4632964"/>
                  </a:lnTo>
                  <a:lnTo>
                    <a:pt x="772426" y="4634484"/>
                  </a:lnTo>
                  <a:lnTo>
                    <a:pt x="5146802" y="4634484"/>
                  </a:lnTo>
                  <a:lnTo>
                    <a:pt x="5195650" y="4632964"/>
                  </a:lnTo>
                  <a:lnTo>
                    <a:pt x="5243692" y="4628465"/>
                  </a:lnTo>
                  <a:lnTo>
                    <a:pt x="5290835" y="4621078"/>
                  </a:lnTo>
                  <a:lnTo>
                    <a:pt x="5336990" y="4610893"/>
                  </a:lnTo>
                  <a:lnTo>
                    <a:pt x="5382066" y="4598001"/>
                  </a:lnTo>
                  <a:lnTo>
                    <a:pt x="5425973" y="4582491"/>
                  </a:lnTo>
                  <a:lnTo>
                    <a:pt x="5468621" y="4564455"/>
                  </a:lnTo>
                  <a:lnTo>
                    <a:pt x="5509917" y="4543983"/>
                  </a:lnTo>
                  <a:lnTo>
                    <a:pt x="5549774" y="4521166"/>
                  </a:lnTo>
                  <a:lnTo>
                    <a:pt x="5588098" y="4496093"/>
                  </a:lnTo>
                  <a:lnTo>
                    <a:pt x="5624802" y="4468855"/>
                  </a:lnTo>
                  <a:lnTo>
                    <a:pt x="5659793" y="4439544"/>
                  </a:lnTo>
                  <a:lnTo>
                    <a:pt x="5692981" y="4408249"/>
                  </a:lnTo>
                  <a:lnTo>
                    <a:pt x="5724276" y="4375061"/>
                  </a:lnTo>
                  <a:lnTo>
                    <a:pt x="5753587" y="4340070"/>
                  </a:lnTo>
                  <a:lnTo>
                    <a:pt x="5780825" y="4303366"/>
                  </a:lnTo>
                  <a:lnTo>
                    <a:pt x="5805898" y="4265042"/>
                  </a:lnTo>
                  <a:lnTo>
                    <a:pt x="5828715" y="4225185"/>
                  </a:lnTo>
                  <a:lnTo>
                    <a:pt x="5849187" y="4183889"/>
                  </a:lnTo>
                  <a:lnTo>
                    <a:pt x="5867223" y="4141241"/>
                  </a:lnTo>
                  <a:lnTo>
                    <a:pt x="5882733" y="4097334"/>
                  </a:lnTo>
                  <a:lnTo>
                    <a:pt x="5895625" y="4052258"/>
                  </a:lnTo>
                  <a:lnTo>
                    <a:pt x="5905810" y="4006103"/>
                  </a:lnTo>
                  <a:lnTo>
                    <a:pt x="5913197" y="3958960"/>
                  </a:lnTo>
                  <a:lnTo>
                    <a:pt x="5917696" y="3910918"/>
                  </a:lnTo>
                  <a:lnTo>
                    <a:pt x="5919216" y="3862070"/>
                  </a:lnTo>
                  <a:lnTo>
                    <a:pt x="5919216" y="772414"/>
                  </a:lnTo>
                  <a:lnTo>
                    <a:pt x="5917696" y="723565"/>
                  </a:lnTo>
                  <a:lnTo>
                    <a:pt x="5913197" y="675523"/>
                  </a:lnTo>
                  <a:lnTo>
                    <a:pt x="5905810" y="628380"/>
                  </a:lnTo>
                  <a:lnTo>
                    <a:pt x="5895625" y="582225"/>
                  </a:lnTo>
                  <a:lnTo>
                    <a:pt x="5882733" y="537149"/>
                  </a:lnTo>
                  <a:lnTo>
                    <a:pt x="5867223" y="493242"/>
                  </a:lnTo>
                  <a:lnTo>
                    <a:pt x="5849187" y="450594"/>
                  </a:lnTo>
                  <a:lnTo>
                    <a:pt x="5828715" y="409298"/>
                  </a:lnTo>
                  <a:lnTo>
                    <a:pt x="5805898" y="369441"/>
                  </a:lnTo>
                  <a:lnTo>
                    <a:pt x="5780825" y="331117"/>
                  </a:lnTo>
                  <a:lnTo>
                    <a:pt x="5753587" y="294413"/>
                  </a:lnTo>
                  <a:lnTo>
                    <a:pt x="5724276" y="259422"/>
                  </a:lnTo>
                  <a:lnTo>
                    <a:pt x="5692981" y="226234"/>
                  </a:lnTo>
                  <a:lnTo>
                    <a:pt x="5659793" y="194939"/>
                  </a:lnTo>
                  <a:lnTo>
                    <a:pt x="5624802" y="165628"/>
                  </a:lnTo>
                  <a:lnTo>
                    <a:pt x="5588098" y="138390"/>
                  </a:lnTo>
                  <a:lnTo>
                    <a:pt x="5549774" y="113317"/>
                  </a:lnTo>
                  <a:lnTo>
                    <a:pt x="5509917" y="90500"/>
                  </a:lnTo>
                  <a:lnTo>
                    <a:pt x="5468621" y="70028"/>
                  </a:lnTo>
                  <a:lnTo>
                    <a:pt x="5425973" y="51992"/>
                  </a:lnTo>
                  <a:lnTo>
                    <a:pt x="5382066" y="36482"/>
                  </a:lnTo>
                  <a:lnTo>
                    <a:pt x="5336990" y="23590"/>
                  </a:lnTo>
                  <a:lnTo>
                    <a:pt x="5290835" y="13405"/>
                  </a:lnTo>
                  <a:lnTo>
                    <a:pt x="5243692" y="6018"/>
                  </a:lnTo>
                  <a:lnTo>
                    <a:pt x="5195650" y="1519"/>
                  </a:lnTo>
                  <a:lnTo>
                    <a:pt x="5146802" y="0"/>
                  </a:lnTo>
                  <a:close/>
                </a:path>
              </a:pathLst>
            </a:custGeom>
            <a:solidFill>
              <a:srgbClr val="005F9E"/>
            </a:solidFill>
          </p:spPr>
          <p:txBody>
            <a:bodyPr wrap="square" lIns="0" tIns="0" rIns="0" bIns="0" rtlCol="0"/>
            <a:lstStyle/>
            <a:p>
              <a:endParaRPr/>
            </a:p>
          </p:txBody>
        </p:sp>
        <p:sp>
          <p:nvSpPr>
            <p:cNvPr id="5" name="object 5"/>
            <p:cNvSpPr/>
            <p:nvPr/>
          </p:nvSpPr>
          <p:spPr>
            <a:xfrm>
              <a:off x="457200" y="1508760"/>
              <a:ext cx="5919470" cy="4634865"/>
            </a:xfrm>
            <a:custGeom>
              <a:avLst/>
              <a:gdLst/>
              <a:ahLst/>
              <a:cxnLst/>
              <a:rect l="l" t="t" r="r" b="b"/>
              <a:pathLst>
                <a:path w="5919470" h="4634865">
                  <a:moveTo>
                    <a:pt x="0" y="772414"/>
                  </a:moveTo>
                  <a:lnTo>
                    <a:pt x="1519" y="723565"/>
                  </a:lnTo>
                  <a:lnTo>
                    <a:pt x="6018" y="675523"/>
                  </a:lnTo>
                  <a:lnTo>
                    <a:pt x="13405" y="628380"/>
                  </a:lnTo>
                  <a:lnTo>
                    <a:pt x="23591" y="582225"/>
                  </a:lnTo>
                  <a:lnTo>
                    <a:pt x="36483" y="537149"/>
                  </a:lnTo>
                  <a:lnTo>
                    <a:pt x="51993" y="493242"/>
                  </a:lnTo>
                  <a:lnTo>
                    <a:pt x="70030" y="450594"/>
                  </a:lnTo>
                  <a:lnTo>
                    <a:pt x="90503" y="409298"/>
                  </a:lnTo>
                  <a:lnTo>
                    <a:pt x="113321" y="369441"/>
                  </a:lnTo>
                  <a:lnTo>
                    <a:pt x="138394" y="331117"/>
                  </a:lnTo>
                  <a:lnTo>
                    <a:pt x="165632" y="294413"/>
                  </a:lnTo>
                  <a:lnTo>
                    <a:pt x="194945" y="259422"/>
                  </a:lnTo>
                  <a:lnTo>
                    <a:pt x="226240" y="226234"/>
                  </a:lnTo>
                  <a:lnTo>
                    <a:pt x="259429" y="194939"/>
                  </a:lnTo>
                  <a:lnTo>
                    <a:pt x="294421" y="165628"/>
                  </a:lnTo>
                  <a:lnTo>
                    <a:pt x="331125" y="138390"/>
                  </a:lnTo>
                  <a:lnTo>
                    <a:pt x="369451" y="113317"/>
                  </a:lnTo>
                  <a:lnTo>
                    <a:pt x="409307" y="90500"/>
                  </a:lnTo>
                  <a:lnTo>
                    <a:pt x="450605" y="70028"/>
                  </a:lnTo>
                  <a:lnTo>
                    <a:pt x="493253" y="51992"/>
                  </a:lnTo>
                  <a:lnTo>
                    <a:pt x="537160" y="36482"/>
                  </a:lnTo>
                  <a:lnTo>
                    <a:pt x="582237" y="23590"/>
                  </a:lnTo>
                  <a:lnTo>
                    <a:pt x="628392" y="13405"/>
                  </a:lnTo>
                  <a:lnTo>
                    <a:pt x="675536" y="6018"/>
                  </a:lnTo>
                  <a:lnTo>
                    <a:pt x="723577" y="1519"/>
                  </a:lnTo>
                  <a:lnTo>
                    <a:pt x="772426" y="0"/>
                  </a:lnTo>
                  <a:lnTo>
                    <a:pt x="5146802" y="0"/>
                  </a:lnTo>
                  <a:lnTo>
                    <a:pt x="5195650" y="1519"/>
                  </a:lnTo>
                  <a:lnTo>
                    <a:pt x="5243692" y="6018"/>
                  </a:lnTo>
                  <a:lnTo>
                    <a:pt x="5290835" y="13405"/>
                  </a:lnTo>
                  <a:lnTo>
                    <a:pt x="5336990" y="23590"/>
                  </a:lnTo>
                  <a:lnTo>
                    <a:pt x="5382066" y="36482"/>
                  </a:lnTo>
                  <a:lnTo>
                    <a:pt x="5425973" y="51992"/>
                  </a:lnTo>
                  <a:lnTo>
                    <a:pt x="5468621" y="70028"/>
                  </a:lnTo>
                  <a:lnTo>
                    <a:pt x="5509917" y="90500"/>
                  </a:lnTo>
                  <a:lnTo>
                    <a:pt x="5549774" y="113317"/>
                  </a:lnTo>
                  <a:lnTo>
                    <a:pt x="5588098" y="138390"/>
                  </a:lnTo>
                  <a:lnTo>
                    <a:pt x="5624802" y="165628"/>
                  </a:lnTo>
                  <a:lnTo>
                    <a:pt x="5659793" y="194939"/>
                  </a:lnTo>
                  <a:lnTo>
                    <a:pt x="5692981" y="226234"/>
                  </a:lnTo>
                  <a:lnTo>
                    <a:pt x="5724276" y="259422"/>
                  </a:lnTo>
                  <a:lnTo>
                    <a:pt x="5753587" y="294413"/>
                  </a:lnTo>
                  <a:lnTo>
                    <a:pt x="5780825" y="331117"/>
                  </a:lnTo>
                  <a:lnTo>
                    <a:pt x="5805898" y="369441"/>
                  </a:lnTo>
                  <a:lnTo>
                    <a:pt x="5828715" y="409298"/>
                  </a:lnTo>
                  <a:lnTo>
                    <a:pt x="5849187" y="450594"/>
                  </a:lnTo>
                  <a:lnTo>
                    <a:pt x="5867223" y="493242"/>
                  </a:lnTo>
                  <a:lnTo>
                    <a:pt x="5882733" y="537149"/>
                  </a:lnTo>
                  <a:lnTo>
                    <a:pt x="5895625" y="582225"/>
                  </a:lnTo>
                  <a:lnTo>
                    <a:pt x="5905810" y="628380"/>
                  </a:lnTo>
                  <a:lnTo>
                    <a:pt x="5913197" y="675523"/>
                  </a:lnTo>
                  <a:lnTo>
                    <a:pt x="5917696" y="723565"/>
                  </a:lnTo>
                  <a:lnTo>
                    <a:pt x="5919216" y="772414"/>
                  </a:lnTo>
                  <a:lnTo>
                    <a:pt x="5919216" y="3862070"/>
                  </a:lnTo>
                  <a:lnTo>
                    <a:pt x="5917696" y="3910918"/>
                  </a:lnTo>
                  <a:lnTo>
                    <a:pt x="5913197" y="3958960"/>
                  </a:lnTo>
                  <a:lnTo>
                    <a:pt x="5905810" y="4006103"/>
                  </a:lnTo>
                  <a:lnTo>
                    <a:pt x="5895625" y="4052258"/>
                  </a:lnTo>
                  <a:lnTo>
                    <a:pt x="5882733" y="4097334"/>
                  </a:lnTo>
                  <a:lnTo>
                    <a:pt x="5867223" y="4141241"/>
                  </a:lnTo>
                  <a:lnTo>
                    <a:pt x="5849187" y="4183889"/>
                  </a:lnTo>
                  <a:lnTo>
                    <a:pt x="5828715" y="4225185"/>
                  </a:lnTo>
                  <a:lnTo>
                    <a:pt x="5805898" y="4265042"/>
                  </a:lnTo>
                  <a:lnTo>
                    <a:pt x="5780825" y="4303366"/>
                  </a:lnTo>
                  <a:lnTo>
                    <a:pt x="5753587" y="4340070"/>
                  </a:lnTo>
                  <a:lnTo>
                    <a:pt x="5724276" y="4375061"/>
                  </a:lnTo>
                  <a:lnTo>
                    <a:pt x="5692981" y="4408249"/>
                  </a:lnTo>
                  <a:lnTo>
                    <a:pt x="5659793" y="4439544"/>
                  </a:lnTo>
                  <a:lnTo>
                    <a:pt x="5624802" y="4468855"/>
                  </a:lnTo>
                  <a:lnTo>
                    <a:pt x="5588098" y="4496093"/>
                  </a:lnTo>
                  <a:lnTo>
                    <a:pt x="5549774" y="4521166"/>
                  </a:lnTo>
                  <a:lnTo>
                    <a:pt x="5509917" y="4543983"/>
                  </a:lnTo>
                  <a:lnTo>
                    <a:pt x="5468621" y="4564455"/>
                  </a:lnTo>
                  <a:lnTo>
                    <a:pt x="5425973" y="4582491"/>
                  </a:lnTo>
                  <a:lnTo>
                    <a:pt x="5382066" y="4598001"/>
                  </a:lnTo>
                  <a:lnTo>
                    <a:pt x="5336990" y="4610893"/>
                  </a:lnTo>
                  <a:lnTo>
                    <a:pt x="5290835" y="4621078"/>
                  </a:lnTo>
                  <a:lnTo>
                    <a:pt x="5243692" y="4628465"/>
                  </a:lnTo>
                  <a:lnTo>
                    <a:pt x="5195650" y="4632964"/>
                  </a:lnTo>
                  <a:lnTo>
                    <a:pt x="5146802" y="4634484"/>
                  </a:lnTo>
                  <a:lnTo>
                    <a:pt x="772426" y="4634484"/>
                  </a:lnTo>
                  <a:lnTo>
                    <a:pt x="723577" y="4632964"/>
                  </a:lnTo>
                  <a:lnTo>
                    <a:pt x="675536" y="4628465"/>
                  </a:lnTo>
                  <a:lnTo>
                    <a:pt x="628392" y="4621078"/>
                  </a:lnTo>
                  <a:lnTo>
                    <a:pt x="582237" y="4610893"/>
                  </a:lnTo>
                  <a:lnTo>
                    <a:pt x="537160" y="4598001"/>
                  </a:lnTo>
                  <a:lnTo>
                    <a:pt x="493253" y="4582491"/>
                  </a:lnTo>
                  <a:lnTo>
                    <a:pt x="450605" y="4564455"/>
                  </a:lnTo>
                  <a:lnTo>
                    <a:pt x="409307" y="4543983"/>
                  </a:lnTo>
                  <a:lnTo>
                    <a:pt x="369451" y="4521166"/>
                  </a:lnTo>
                  <a:lnTo>
                    <a:pt x="331125" y="4496093"/>
                  </a:lnTo>
                  <a:lnTo>
                    <a:pt x="294421" y="4468855"/>
                  </a:lnTo>
                  <a:lnTo>
                    <a:pt x="259429" y="4439544"/>
                  </a:lnTo>
                  <a:lnTo>
                    <a:pt x="226240" y="4408249"/>
                  </a:lnTo>
                  <a:lnTo>
                    <a:pt x="194945" y="4375061"/>
                  </a:lnTo>
                  <a:lnTo>
                    <a:pt x="165632" y="4340070"/>
                  </a:lnTo>
                  <a:lnTo>
                    <a:pt x="138394" y="4303366"/>
                  </a:lnTo>
                  <a:lnTo>
                    <a:pt x="113321" y="4265042"/>
                  </a:lnTo>
                  <a:lnTo>
                    <a:pt x="90503" y="4225185"/>
                  </a:lnTo>
                  <a:lnTo>
                    <a:pt x="70030" y="4183889"/>
                  </a:lnTo>
                  <a:lnTo>
                    <a:pt x="51993" y="4141241"/>
                  </a:lnTo>
                  <a:lnTo>
                    <a:pt x="36483" y="4097334"/>
                  </a:lnTo>
                  <a:lnTo>
                    <a:pt x="23591" y="4052258"/>
                  </a:lnTo>
                  <a:lnTo>
                    <a:pt x="13405" y="4006103"/>
                  </a:lnTo>
                  <a:lnTo>
                    <a:pt x="6018" y="3958960"/>
                  </a:lnTo>
                  <a:lnTo>
                    <a:pt x="1519" y="3910918"/>
                  </a:lnTo>
                  <a:lnTo>
                    <a:pt x="0" y="3862070"/>
                  </a:lnTo>
                  <a:lnTo>
                    <a:pt x="0" y="772414"/>
                  </a:lnTo>
                  <a:close/>
                </a:path>
              </a:pathLst>
            </a:custGeom>
            <a:ln w="12700">
              <a:solidFill>
                <a:srgbClr val="FFFFFF"/>
              </a:solidFill>
            </a:ln>
          </p:spPr>
          <p:txBody>
            <a:bodyPr wrap="square" lIns="0" tIns="0" rIns="0" bIns="0" rtlCol="0"/>
            <a:lstStyle/>
            <a:p>
              <a:endParaRPr/>
            </a:p>
          </p:txBody>
        </p:sp>
      </p:grpSp>
      <p:sp>
        <p:nvSpPr>
          <p:cNvPr id="6" name="object 6"/>
          <p:cNvSpPr txBox="1"/>
          <p:nvPr/>
        </p:nvSpPr>
        <p:spPr>
          <a:xfrm>
            <a:off x="796544" y="1787144"/>
            <a:ext cx="5199380" cy="3575851"/>
          </a:xfrm>
          <a:prstGeom prst="rect">
            <a:avLst/>
          </a:prstGeom>
        </p:spPr>
        <p:txBody>
          <a:bodyPr vert="horz" wrap="square" lIns="0" tIns="81280" rIns="0" bIns="0" rtlCol="0">
            <a:spAutoFit/>
          </a:bodyPr>
          <a:lstStyle/>
          <a:p>
            <a:pPr marL="12700" marR="5080">
              <a:lnSpc>
                <a:spcPct val="86300"/>
              </a:lnSpc>
              <a:spcBef>
                <a:spcPts val="640"/>
              </a:spcBef>
            </a:pPr>
            <a:r>
              <a:rPr lang="vi-VN" sz="3300" spc="-5" dirty="0">
                <a:solidFill>
                  <a:srgbClr val="FFFFFF"/>
                </a:solidFill>
                <a:latin typeface="Arial MT"/>
                <a:cs typeface="Arial MT"/>
              </a:rPr>
              <a:t>Phỏng vấn là một phương tiện quan trọng để thu thập thông tin và cần được thực hiện theo cách phù hợp với tình huống và cá nhân được phỏng vấn, dù là trực tiếp hay thông qua các phương tiện giao tiếp khác</a:t>
            </a:r>
            <a:r>
              <a:rPr sz="3300" dirty="0">
                <a:solidFill>
                  <a:srgbClr val="FFFFFF"/>
                </a:solidFill>
                <a:latin typeface="Arial MT"/>
                <a:cs typeface="Arial MT"/>
              </a:rPr>
              <a:t>.</a:t>
            </a:r>
            <a:endParaRPr sz="3300" dirty="0">
              <a:latin typeface="Arial MT"/>
              <a:cs typeface="Arial MT"/>
            </a:endParaRPr>
          </a:p>
        </p:txBody>
      </p:sp>
      <p:pic>
        <p:nvPicPr>
          <p:cNvPr id="7" name="object 7"/>
          <p:cNvPicPr/>
          <p:nvPr/>
        </p:nvPicPr>
        <p:blipFill>
          <a:blip r:embed="rId2" cstate="print"/>
          <a:stretch>
            <a:fillRect/>
          </a:stretch>
        </p:blipFill>
        <p:spPr>
          <a:xfrm>
            <a:off x="6554723" y="0"/>
            <a:ext cx="8075676" cy="7571232"/>
          </a:xfrm>
          <a:prstGeom prst="rect">
            <a:avLst/>
          </a:prstGeom>
        </p:spPr>
      </p:pic>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6105654" cy="689932"/>
          </a:xfrm>
          <a:prstGeom prst="rect">
            <a:avLst/>
          </a:prstGeom>
        </p:spPr>
        <p:txBody>
          <a:bodyPr vert="horz" wrap="square" lIns="0" tIns="12700" rIns="0" bIns="0" rtlCol="0">
            <a:spAutoFit/>
          </a:bodyPr>
          <a:lstStyle/>
          <a:p>
            <a:pPr marL="12700">
              <a:lnSpc>
                <a:spcPct val="100000"/>
              </a:lnSpc>
              <a:spcBef>
                <a:spcPts val="100"/>
              </a:spcBef>
            </a:pPr>
            <a:r>
              <a:rPr lang="en-US" dirty="0" err="1"/>
              <a:t>Phỏng</a:t>
            </a:r>
            <a:r>
              <a:rPr lang="en-US" dirty="0"/>
              <a:t> </a:t>
            </a:r>
            <a:r>
              <a:rPr lang="en-US" dirty="0" err="1"/>
              <a:t>vấn</a:t>
            </a:r>
            <a:endParaRPr dirty="0"/>
          </a:p>
        </p:txBody>
      </p:sp>
      <p:grpSp>
        <p:nvGrpSpPr>
          <p:cNvPr id="3" name="object 3"/>
          <p:cNvGrpSpPr/>
          <p:nvPr/>
        </p:nvGrpSpPr>
        <p:grpSpPr>
          <a:xfrm>
            <a:off x="615441" y="1790445"/>
            <a:ext cx="6602730" cy="1276350"/>
            <a:chOff x="615441" y="1790445"/>
            <a:chExt cx="6602730" cy="1276350"/>
          </a:xfrm>
        </p:grpSpPr>
        <p:sp>
          <p:nvSpPr>
            <p:cNvPr id="4" name="object 4"/>
            <p:cNvSpPr/>
            <p:nvPr/>
          </p:nvSpPr>
          <p:spPr>
            <a:xfrm>
              <a:off x="621791" y="1796795"/>
              <a:ext cx="6590030" cy="1263650"/>
            </a:xfrm>
            <a:custGeom>
              <a:avLst/>
              <a:gdLst/>
              <a:ahLst/>
              <a:cxnLst/>
              <a:rect l="l" t="t" r="r" b="b"/>
              <a:pathLst>
                <a:path w="6590030" h="1263650">
                  <a:moveTo>
                    <a:pt x="6379210" y="0"/>
                  </a:moveTo>
                  <a:lnTo>
                    <a:pt x="210566" y="0"/>
                  </a:lnTo>
                  <a:lnTo>
                    <a:pt x="162284" y="5559"/>
                  </a:lnTo>
                  <a:lnTo>
                    <a:pt x="117963" y="21395"/>
                  </a:lnTo>
                  <a:lnTo>
                    <a:pt x="78867" y="46246"/>
                  </a:lnTo>
                  <a:lnTo>
                    <a:pt x="46258" y="78851"/>
                  </a:lnTo>
                  <a:lnTo>
                    <a:pt x="21401" y="117947"/>
                  </a:lnTo>
                  <a:lnTo>
                    <a:pt x="5561" y="162272"/>
                  </a:lnTo>
                  <a:lnTo>
                    <a:pt x="0" y="210565"/>
                  </a:lnTo>
                  <a:lnTo>
                    <a:pt x="0" y="1052829"/>
                  </a:lnTo>
                  <a:lnTo>
                    <a:pt x="5561" y="1101123"/>
                  </a:lnTo>
                  <a:lnTo>
                    <a:pt x="21401" y="1145448"/>
                  </a:lnTo>
                  <a:lnTo>
                    <a:pt x="46258" y="1184544"/>
                  </a:lnTo>
                  <a:lnTo>
                    <a:pt x="78867" y="1217149"/>
                  </a:lnTo>
                  <a:lnTo>
                    <a:pt x="117963" y="1242000"/>
                  </a:lnTo>
                  <a:lnTo>
                    <a:pt x="162284" y="1257836"/>
                  </a:lnTo>
                  <a:lnTo>
                    <a:pt x="210566" y="1263395"/>
                  </a:lnTo>
                  <a:lnTo>
                    <a:pt x="6379210" y="1263395"/>
                  </a:lnTo>
                  <a:lnTo>
                    <a:pt x="6427503" y="1257836"/>
                  </a:lnTo>
                  <a:lnTo>
                    <a:pt x="6471828" y="1242000"/>
                  </a:lnTo>
                  <a:lnTo>
                    <a:pt x="6510924" y="1217149"/>
                  </a:lnTo>
                  <a:lnTo>
                    <a:pt x="6543529" y="1184544"/>
                  </a:lnTo>
                  <a:lnTo>
                    <a:pt x="6568380" y="1145448"/>
                  </a:lnTo>
                  <a:lnTo>
                    <a:pt x="6584216" y="1101123"/>
                  </a:lnTo>
                  <a:lnTo>
                    <a:pt x="6589776" y="1052829"/>
                  </a:lnTo>
                  <a:lnTo>
                    <a:pt x="6589776" y="210565"/>
                  </a:lnTo>
                  <a:lnTo>
                    <a:pt x="6584216" y="162272"/>
                  </a:lnTo>
                  <a:lnTo>
                    <a:pt x="6568380" y="117947"/>
                  </a:lnTo>
                  <a:lnTo>
                    <a:pt x="6543529" y="78851"/>
                  </a:lnTo>
                  <a:lnTo>
                    <a:pt x="6510924" y="46246"/>
                  </a:lnTo>
                  <a:lnTo>
                    <a:pt x="6471828" y="21395"/>
                  </a:lnTo>
                  <a:lnTo>
                    <a:pt x="6427503" y="5559"/>
                  </a:lnTo>
                  <a:lnTo>
                    <a:pt x="6379210" y="0"/>
                  </a:lnTo>
                  <a:close/>
                </a:path>
              </a:pathLst>
            </a:custGeom>
            <a:solidFill>
              <a:srgbClr val="005F9E"/>
            </a:solidFill>
          </p:spPr>
          <p:txBody>
            <a:bodyPr wrap="square" lIns="0" tIns="0" rIns="0" bIns="0" rtlCol="0"/>
            <a:lstStyle/>
            <a:p>
              <a:endParaRPr/>
            </a:p>
          </p:txBody>
        </p:sp>
        <p:sp>
          <p:nvSpPr>
            <p:cNvPr id="5" name="object 5"/>
            <p:cNvSpPr/>
            <p:nvPr/>
          </p:nvSpPr>
          <p:spPr>
            <a:xfrm>
              <a:off x="621791" y="1796795"/>
              <a:ext cx="6590030" cy="1263650"/>
            </a:xfrm>
            <a:custGeom>
              <a:avLst/>
              <a:gdLst/>
              <a:ahLst/>
              <a:cxnLst/>
              <a:rect l="l" t="t" r="r" b="b"/>
              <a:pathLst>
                <a:path w="6590030" h="1263650">
                  <a:moveTo>
                    <a:pt x="0" y="210565"/>
                  </a:moveTo>
                  <a:lnTo>
                    <a:pt x="5561" y="162272"/>
                  </a:lnTo>
                  <a:lnTo>
                    <a:pt x="21401" y="117947"/>
                  </a:lnTo>
                  <a:lnTo>
                    <a:pt x="46258" y="78851"/>
                  </a:lnTo>
                  <a:lnTo>
                    <a:pt x="78867" y="46246"/>
                  </a:lnTo>
                  <a:lnTo>
                    <a:pt x="117963" y="21395"/>
                  </a:lnTo>
                  <a:lnTo>
                    <a:pt x="162284" y="5559"/>
                  </a:lnTo>
                  <a:lnTo>
                    <a:pt x="210566" y="0"/>
                  </a:lnTo>
                  <a:lnTo>
                    <a:pt x="6379210" y="0"/>
                  </a:lnTo>
                  <a:lnTo>
                    <a:pt x="6427503" y="5559"/>
                  </a:lnTo>
                  <a:lnTo>
                    <a:pt x="6471828" y="21395"/>
                  </a:lnTo>
                  <a:lnTo>
                    <a:pt x="6510924" y="46246"/>
                  </a:lnTo>
                  <a:lnTo>
                    <a:pt x="6543529" y="78851"/>
                  </a:lnTo>
                  <a:lnTo>
                    <a:pt x="6568380" y="117947"/>
                  </a:lnTo>
                  <a:lnTo>
                    <a:pt x="6584216" y="162272"/>
                  </a:lnTo>
                  <a:lnTo>
                    <a:pt x="6589776" y="210565"/>
                  </a:lnTo>
                  <a:lnTo>
                    <a:pt x="6589776" y="1052829"/>
                  </a:lnTo>
                  <a:lnTo>
                    <a:pt x="6584216" y="1101123"/>
                  </a:lnTo>
                  <a:lnTo>
                    <a:pt x="6568380" y="1145448"/>
                  </a:lnTo>
                  <a:lnTo>
                    <a:pt x="6543529" y="1184544"/>
                  </a:lnTo>
                  <a:lnTo>
                    <a:pt x="6510924" y="1217149"/>
                  </a:lnTo>
                  <a:lnTo>
                    <a:pt x="6471828" y="1242000"/>
                  </a:lnTo>
                  <a:lnTo>
                    <a:pt x="6427503" y="1257836"/>
                  </a:lnTo>
                  <a:lnTo>
                    <a:pt x="6379210" y="1263395"/>
                  </a:lnTo>
                  <a:lnTo>
                    <a:pt x="210566" y="1263395"/>
                  </a:lnTo>
                  <a:lnTo>
                    <a:pt x="162284" y="1257836"/>
                  </a:lnTo>
                  <a:lnTo>
                    <a:pt x="117963" y="1242000"/>
                  </a:lnTo>
                  <a:lnTo>
                    <a:pt x="78867" y="1217149"/>
                  </a:lnTo>
                  <a:lnTo>
                    <a:pt x="46258" y="1184544"/>
                  </a:lnTo>
                  <a:lnTo>
                    <a:pt x="21401" y="1145448"/>
                  </a:lnTo>
                  <a:lnTo>
                    <a:pt x="5561" y="1101123"/>
                  </a:lnTo>
                  <a:lnTo>
                    <a:pt x="0" y="1052829"/>
                  </a:lnTo>
                  <a:lnTo>
                    <a:pt x="0" y="210565"/>
                  </a:lnTo>
                  <a:close/>
                </a:path>
              </a:pathLst>
            </a:custGeom>
            <a:ln w="12700">
              <a:solidFill>
                <a:srgbClr val="FFFFFF"/>
              </a:solidFill>
            </a:ln>
          </p:spPr>
          <p:txBody>
            <a:bodyPr wrap="square" lIns="0" tIns="0" rIns="0" bIns="0" rtlCol="0"/>
            <a:lstStyle/>
            <a:p>
              <a:endParaRPr/>
            </a:p>
          </p:txBody>
        </p:sp>
      </p:grpSp>
      <p:grpSp>
        <p:nvGrpSpPr>
          <p:cNvPr id="6" name="object 6"/>
          <p:cNvGrpSpPr/>
          <p:nvPr/>
        </p:nvGrpSpPr>
        <p:grpSpPr>
          <a:xfrm>
            <a:off x="615441" y="3122422"/>
            <a:ext cx="6602730" cy="1276350"/>
            <a:chOff x="615441" y="3122422"/>
            <a:chExt cx="6602730" cy="1276350"/>
          </a:xfrm>
        </p:grpSpPr>
        <p:sp>
          <p:nvSpPr>
            <p:cNvPr id="7" name="object 7"/>
            <p:cNvSpPr/>
            <p:nvPr/>
          </p:nvSpPr>
          <p:spPr>
            <a:xfrm>
              <a:off x="621791" y="3128772"/>
              <a:ext cx="6590030" cy="1263650"/>
            </a:xfrm>
            <a:custGeom>
              <a:avLst/>
              <a:gdLst/>
              <a:ahLst/>
              <a:cxnLst/>
              <a:rect l="l" t="t" r="r" b="b"/>
              <a:pathLst>
                <a:path w="6590030" h="1263650">
                  <a:moveTo>
                    <a:pt x="6379210" y="0"/>
                  </a:moveTo>
                  <a:lnTo>
                    <a:pt x="210566" y="0"/>
                  </a:lnTo>
                  <a:lnTo>
                    <a:pt x="162284" y="5559"/>
                  </a:lnTo>
                  <a:lnTo>
                    <a:pt x="117963" y="21395"/>
                  </a:lnTo>
                  <a:lnTo>
                    <a:pt x="78867" y="46246"/>
                  </a:lnTo>
                  <a:lnTo>
                    <a:pt x="46258" y="78851"/>
                  </a:lnTo>
                  <a:lnTo>
                    <a:pt x="21401" y="117947"/>
                  </a:lnTo>
                  <a:lnTo>
                    <a:pt x="5561" y="162272"/>
                  </a:lnTo>
                  <a:lnTo>
                    <a:pt x="0" y="210565"/>
                  </a:lnTo>
                  <a:lnTo>
                    <a:pt x="0" y="1052829"/>
                  </a:lnTo>
                  <a:lnTo>
                    <a:pt x="5561" y="1101123"/>
                  </a:lnTo>
                  <a:lnTo>
                    <a:pt x="21401" y="1145448"/>
                  </a:lnTo>
                  <a:lnTo>
                    <a:pt x="46258" y="1184544"/>
                  </a:lnTo>
                  <a:lnTo>
                    <a:pt x="78867" y="1217149"/>
                  </a:lnTo>
                  <a:lnTo>
                    <a:pt x="117963" y="1242000"/>
                  </a:lnTo>
                  <a:lnTo>
                    <a:pt x="162284" y="1257836"/>
                  </a:lnTo>
                  <a:lnTo>
                    <a:pt x="210566" y="1263395"/>
                  </a:lnTo>
                  <a:lnTo>
                    <a:pt x="6379210" y="1263395"/>
                  </a:lnTo>
                  <a:lnTo>
                    <a:pt x="6427503" y="1257836"/>
                  </a:lnTo>
                  <a:lnTo>
                    <a:pt x="6471828" y="1242000"/>
                  </a:lnTo>
                  <a:lnTo>
                    <a:pt x="6510924" y="1217149"/>
                  </a:lnTo>
                  <a:lnTo>
                    <a:pt x="6543529" y="1184544"/>
                  </a:lnTo>
                  <a:lnTo>
                    <a:pt x="6568380" y="1145448"/>
                  </a:lnTo>
                  <a:lnTo>
                    <a:pt x="6584216" y="1101123"/>
                  </a:lnTo>
                  <a:lnTo>
                    <a:pt x="6589776" y="1052829"/>
                  </a:lnTo>
                  <a:lnTo>
                    <a:pt x="6589776" y="210565"/>
                  </a:lnTo>
                  <a:lnTo>
                    <a:pt x="6584216" y="162272"/>
                  </a:lnTo>
                  <a:lnTo>
                    <a:pt x="6568380" y="117947"/>
                  </a:lnTo>
                  <a:lnTo>
                    <a:pt x="6543529" y="78851"/>
                  </a:lnTo>
                  <a:lnTo>
                    <a:pt x="6510924" y="46246"/>
                  </a:lnTo>
                  <a:lnTo>
                    <a:pt x="6471828" y="21395"/>
                  </a:lnTo>
                  <a:lnTo>
                    <a:pt x="6427503" y="5559"/>
                  </a:lnTo>
                  <a:lnTo>
                    <a:pt x="6379210" y="0"/>
                  </a:lnTo>
                  <a:close/>
                </a:path>
              </a:pathLst>
            </a:custGeom>
            <a:solidFill>
              <a:srgbClr val="005F9E"/>
            </a:solidFill>
          </p:spPr>
          <p:txBody>
            <a:bodyPr wrap="square" lIns="0" tIns="0" rIns="0" bIns="0" rtlCol="0"/>
            <a:lstStyle/>
            <a:p>
              <a:endParaRPr/>
            </a:p>
          </p:txBody>
        </p:sp>
        <p:sp>
          <p:nvSpPr>
            <p:cNvPr id="8" name="object 8"/>
            <p:cNvSpPr/>
            <p:nvPr/>
          </p:nvSpPr>
          <p:spPr>
            <a:xfrm>
              <a:off x="621791" y="3128772"/>
              <a:ext cx="6590030" cy="1263650"/>
            </a:xfrm>
            <a:custGeom>
              <a:avLst/>
              <a:gdLst/>
              <a:ahLst/>
              <a:cxnLst/>
              <a:rect l="l" t="t" r="r" b="b"/>
              <a:pathLst>
                <a:path w="6590030" h="1263650">
                  <a:moveTo>
                    <a:pt x="0" y="210565"/>
                  </a:moveTo>
                  <a:lnTo>
                    <a:pt x="5561" y="162272"/>
                  </a:lnTo>
                  <a:lnTo>
                    <a:pt x="21401" y="117947"/>
                  </a:lnTo>
                  <a:lnTo>
                    <a:pt x="46258" y="78851"/>
                  </a:lnTo>
                  <a:lnTo>
                    <a:pt x="78867" y="46246"/>
                  </a:lnTo>
                  <a:lnTo>
                    <a:pt x="117963" y="21395"/>
                  </a:lnTo>
                  <a:lnTo>
                    <a:pt x="162284" y="5559"/>
                  </a:lnTo>
                  <a:lnTo>
                    <a:pt x="210566" y="0"/>
                  </a:lnTo>
                  <a:lnTo>
                    <a:pt x="6379210" y="0"/>
                  </a:lnTo>
                  <a:lnTo>
                    <a:pt x="6427503" y="5559"/>
                  </a:lnTo>
                  <a:lnTo>
                    <a:pt x="6471828" y="21395"/>
                  </a:lnTo>
                  <a:lnTo>
                    <a:pt x="6510924" y="46246"/>
                  </a:lnTo>
                  <a:lnTo>
                    <a:pt x="6543529" y="78851"/>
                  </a:lnTo>
                  <a:lnTo>
                    <a:pt x="6568380" y="117947"/>
                  </a:lnTo>
                  <a:lnTo>
                    <a:pt x="6584216" y="162272"/>
                  </a:lnTo>
                  <a:lnTo>
                    <a:pt x="6589776" y="210565"/>
                  </a:lnTo>
                  <a:lnTo>
                    <a:pt x="6589776" y="1052829"/>
                  </a:lnTo>
                  <a:lnTo>
                    <a:pt x="6584216" y="1101123"/>
                  </a:lnTo>
                  <a:lnTo>
                    <a:pt x="6568380" y="1145448"/>
                  </a:lnTo>
                  <a:lnTo>
                    <a:pt x="6543529" y="1184544"/>
                  </a:lnTo>
                  <a:lnTo>
                    <a:pt x="6510924" y="1217149"/>
                  </a:lnTo>
                  <a:lnTo>
                    <a:pt x="6471828" y="1242000"/>
                  </a:lnTo>
                  <a:lnTo>
                    <a:pt x="6427503" y="1257836"/>
                  </a:lnTo>
                  <a:lnTo>
                    <a:pt x="6379210" y="1263395"/>
                  </a:lnTo>
                  <a:lnTo>
                    <a:pt x="210566" y="1263395"/>
                  </a:lnTo>
                  <a:lnTo>
                    <a:pt x="162284" y="1257836"/>
                  </a:lnTo>
                  <a:lnTo>
                    <a:pt x="117963" y="1242000"/>
                  </a:lnTo>
                  <a:lnTo>
                    <a:pt x="78867" y="1217149"/>
                  </a:lnTo>
                  <a:lnTo>
                    <a:pt x="46258" y="1184544"/>
                  </a:lnTo>
                  <a:lnTo>
                    <a:pt x="21401" y="1145448"/>
                  </a:lnTo>
                  <a:lnTo>
                    <a:pt x="5561" y="1101123"/>
                  </a:lnTo>
                  <a:lnTo>
                    <a:pt x="0" y="1052829"/>
                  </a:lnTo>
                  <a:lnTo>
                    <a:pt x="0" y="210565"/>
                  </a:lnTo>
                  <a:close/>
                </a:path>
              </a:pathLst>
            </a:custGeom>
            <a:ln w="12700">
              <a:solidFill>
                <a:srgbClr val="FFFFFF"/>
              </a:solidFill>
            </a:ln>
          </p:spPr>
          <p:txBody>
            <a:bodyPr wrap="square" lIns="0" tIns="0" rIns="0" bIns="0" rtlCol="0"/>
            <a:lstStyle/>
            <a:p>
              <a:endParaRPr/>
            </a:p>
          </p:txBody>
        </p:sp>
      </p:grpSp>
      <p:grpSp>
        <p:nvGrpSpPr>
          <p:cNvPr id="9" name="object 9"/>
          <p:cNvGrpSpPr/>
          <p:nvPr/>
        </p:nvGrpSpPr>
        <p:grpSpPr>
          <a:xfrm>
            <a:off x="615441" y="4455921"/>
            <a:ext cx="6602730" cy="1276350"/>
            <a:chOff x="615441" y="4455921"/>
            <a:chExt cx="6602730" cy="1276350"/>
          </a:xfrm>
        </p:grpSpPr>
        <p:sp>
          <p:nvSpPr>
            <p:cNvPr id="10" name="object 10"/>
            <p:cNvSpPr/>
            <p:nvPr/>
          </p:nvSpPr>
          <p:spPr>
            <a:xfrm>
              <a:off x="621791" y="4462271"/>
              <a:ext cx="6590030" cy="1263650"/>
            </a:xfrm>
            <a:custGeom>
              <a:avLst/>
              <a:gdLst/>
              <a:ahLst/>
              <a:cxnLst/>
              <a:rect l="l" t="t" r="r" b="b"/>
              <a:pathLst>
                <a:path w="6590030" h="1263650">
                  <a:moveTo>
                    <a:pt x="6379210" y="0"/>
                  </a:moveTo>
                  <a:lnTo>
                    <a:pt x="210566" y="0"/>
                  </a:lnTo>
                  <a:lnTo>
                    <a:pt x="162284" y="5559"/>
                  </a:lnTo>
                  <a:lnTo>
                    <a:pt x="117963" y="21395"/>
                  </a:lnTo>
                  <a:lnTo>
                    <a:pt x="78867" y="46246"/>
                  </a:lnTo>
                  <a:lnTo>
                    <a:pt x="46258" y="78851"/>
                  </a:lnTo>
                  <a:lnTo>
                    <a:pt x="21401" y="117947"/>
                  </a:lnTo>
                  <a:lnTo>
                    <a:pt x="5561" y="162272"/>
                  </a:lnTo>
                  <a:lnTo>
                    <a:pt x="0" y="210565"/>
                  </a:lnTo>
                  <a:lnTo>
                    <a:pt x="0" y="1052829"/>
                  </a:lnTo>
                  <a:lnTo>
                    <a:pt x="5561" y="1101123"/>
                  </a:lnTo>
                  <a:lnTo>
                    <a:pt x="21401" y="1145448"/>
                  </a:lnTo>
                  <a:lnTo>
                    <a:pt x="46258" y="1184544"/>
                  </a:lnTo>
                  <a:lnTo>
                    <a:pt x="78867" y="1217149"/>
                  </a:lnTo>
                  <a:lnTo>
                    <a:pt x="117963" y="1242000"/>
                  </a:lnTo>
                  <a:lnTo>
                    <a:pt x="162284" y="1257836"/>
                  </a:lnTo>
                  <a:lnTo>
                    <a:pt x="210566" y="1263395"/>
                  </a:lnTo>
                  <a:lnTo>
                    <a:pt x="6379210" y="1263395"/>
                  </a:lnTo>
                  <a:lnTo>
                    <a:pt x="6427503" y="1257836"/>
                  </a:lnTo>
                  <a:lnTo>
                    <a:pt x="6471828" y="1242000"/>
                  </a:lnTo>
                  <a:lnTo>
                    <a:pt x="6510924" y="1217149"/>
                  </a:lnTo>
                  <a:lnTo>
                    <a:pt x="6543529" y="1184544"/>
                  </a:lnTo>
                  <a:lnTo>
                    <a:pt x="6568380" y="1145448"/>
                  </a:lnTo>
                  <a:lnTo>
                    <a:pt x="6584216" y="1101123"/>
                  </a:lnTo>
                  <a:lnTo>
                    <a:pt x="6589776" y="1052829"/>
                  </a:lnTo>
                  <a:lnTo>
                    <a:pt x="6589776" y="210565"/>
                  </a:lnTo>
                  <a:lnTo>
                    <a:pt x="6584216" y="162272"/>
                  </a:lnTo>
                  <a:lnTo>
                    <a:pt x="6568380" y="117947"/>
                  </a:lnTo>
                  <a:lnTo>
                    <a:pt x="6543529" y="78851"/>
                  </a:lnTo>
                  <a:lnTo>
                    <a:pt x="6510924" y="46246"/>
                  </a:lnTo>
                  <a:lnTo>
                    <a:pt x="6471828" y="21395"/>
                  </a:lnTo>
                  <a:lnTo>
                    <a:pt x="6427503" y="5559"/>
                  </a:lnTo>
                  <a:lnTo>
                    <a:pt x="6379210" y="0"/>
                  </a:lnTo>
                  <a:close/>
                </a:path>
              </a:pathLst>
            </a:custGeom>
            <a:solidFill>
              <a:srgbClr val="005F9E"/>
            </a:solidFill>
          </p:spPr>
          <p:txBody>
            <a:bodyPr wrap="square" lIns="0" tIns="0" rIns="0" bIns="0" rtlCol="0"/>
            <a:lstStyle/>
            <a:p>
              <a:endParaRPr/>
            </a:p>
          </p:txBody>
        </p:sp>
        <p:sp>
          <p:nvSpPr>
            <p:cNvPr id="11" name="object 11"/>
            <p:cNvSpPr/>
            <p:nvPr/>
          </p:nvSpPr>
          <p:spPr>
            <a:xfrm>
              <a:off x="621791" y="4462271"/>
              <a:ext cx="6590030" cy="1263650"/>
            </a:xfrm>
            <a:custGeom>
              <a:avLst/>
              <a:gdLst/>
              <a:ahLst/>
              <a:cxnLst/>
              <a:rect l="l" t="t" r="r" b="b"/>
              <a:pathLst>
                <a:path w="6590030" h="1263650">
                  <a:moveTo>
                    <a:pt x="0" y="210565"/>
                  </a:moveTo>
                  <a:lnTo>
                    <a:pt x="5561" y="162272"/>
                  </a:lnTo>
                  <a:lnTo>
                    <a:pt x="21401" y="117947"/>
                  </a:lnTo>
                  <a:lnTo>
                    <a:pt x="46258" y="78851"/>
                  </a:lnTo>
                  <a:lnTo>
                    <a:pt x="78867" y="46246"/>
                  </a:lnTo>
                  <a:lnTo>
                    <a:pt x="117963" y="21395"/>
                  </a:lnTo>
                  <a:lnTo>
                    <a:pt x="162284" y="5559"/>
                  </a:lnTo>
                  <a:lnTo>
                    <a:pt x="210566" y="0"/>
                  </a:lnTo>
                  <a:lnTo>
                    <a:pt x="6379210" y="0"/>
                  </a:lnTo>
                  <a:lnTo>
                    <a:pt x="6427503" y="5559"/>
                  </a:lnTo>
                  <a:lnTo>
                    <a:pt x="6471828" y="21395"/>
                  </a:lnTo>
                  <a:lnTo>
                    <a:pt x="6510924" y="46246"/>
                  </a:lnTo>
                  <a:lnTo>
                    <a:pt x="6543529" y="78851"/>
                  </a:lnTo>
                  <a:lnTo>
                    <a:pt x="6568380" y="117947"/>
                  </a:lnTo>
                  <a:lnTo>
                    <a:pt x="6584216" y="162272"/>
                  </a:lnTo>
                  <a:lnTo>
                    <a:pt x="6589776" y="210565"/>
                  </a:lnTo>
                  <a:lnTo>
                    <a:pt x="6589776" y="1052829"/>
                  </a:lnTo>
                  <a:lnTo>
                    <a:pt x="6584216" y="1101123"/>
                  </a:lnTo>
                  <a:lnTo>
                    <a:pt x="6568380" y="1145448"/>
                  </a:lnTo>
                  <a:lnTo>
                    <a:pt x="6543529" y="1184544"/>
                  </a:lnTo>
                  <a:lnTo>
                    <a:pt x="6510924" y="1217149"/>
                  </a:lnTo>
                  <a:lnTo>
                    <a:pt x="6471828" y="1242000"/>
                  </a:lnTo>
                  <a:lnTo>
                    <a:pt x="6427503" y="1257836"/>
                  </a:lnTo>
                  <a:lnTo>
                    <a:pt x="6379210" y="1263395"/>
                  </a:lnTo>
                  <a:lnTo>
                    <a:pt x="210566" y="1263395"/>
                  </a:lnTo>
                  <a:lnTo>
                    <a:pt x="162284" y="1257836"/>
                  </a:lnTo>
                  <a:lnTo>
                    <a:pt x="117963" y="1242000"/>
                  </a:lnTo>
                  <a:lnTo>
                    <a:pt x="78867" y="1217149"/>
                  </a:lnTo>
                  <a:lnTo>
                    <a:pt x="46258" y="1184544"/>
                  </a:lnTo>
                  <a:lnTo>
                    <a:pt x="21401" y="1145448"/>
                  </a:lnTo>
                  <a:lnTo>
                    <a:pt x="5561" y="1101123"/>
                  </a:lnTo>
                  <a:lnTo>
                    <a:pt x="0" y="1052829"/>
                  </a:lnTo>
                  <a:lnTo>
                    <a:pt x="0" y="210565"/>
                  </a:lnTo>
                  <a:close/>
                </a:path>
              </a:pathLst>
            </a:custGeom>
            <a:ln w="12700">
              <a:solidFill>
                <a:srgbClr val="FFFFFF"/>
              </a:solidFill>
            </a:ln>
          </p:spPr>
          <p:txBody>
            <a:bodyPr wrap="square" lIns="0" tIns="0" rIns="0" bIns="0" rtlCol="0"/>
            <a:lstStyle/>
            <a:p>
              <a:endParaRPr/>
            </a:p>
          </p:txBody>
        </p:sp>
      </p:grpSp>
      <p:grpSp>
        <p:nvGrpSpPr>
          <p:cNvPr id="12" name="object 12"/>
          <p:cNvGrpSpPr/>
          <p:nvPr/>
        </p:nvGrpSpPr>
        <p:grpSpPr>
          <a:xfrm>
            <a:off x="615441" y="5787897"/>
            <a:ext cx="6602730" cy="1276350"/>
            <a:chOff x="615441" y="5787897"/>
            <a:chExt cx="6602730" cy="1276350"/>
          </a:xfrm>
        </p:grpSpPr>
        <p:sp>
          <p:nvSpPr>
            <p:cNvPr id="13" name="object 13"/>
            <p:cNvSpPr/>
            <p:nvPr/>
          </p:nvSpPr>
          <p:spPr>
            <a:xfrm>
              <a:off x="621791" y="5794247"/>
              <a:ext cx="6590030" cy="1263650"/>
            </a:xfrm>
            <a:custGeom>
              <a:avLst/>
              <a:gdLst/>
              <a:ahLst/>
              <a:cxnLst/>
              <a:rect l="l" t="t" r="r" b="b"/>
              <a:pathLst>
                <a:path w="6590030" h="1263650">
                  <a:moveTo>
                    <a:pt x="6379210" y="0"/>
                  </a:moveTo>
                  <a:lnTo>
                    <a:pt x="210566" y="0"/>
                  </a:lnTo>
                  <a:lnTo>
                    <a:pt x="162284" y="5559"/>
                  </a:lnTo>
                  <a:lnTo>
                    <a:pt x="117963" y="21395"/>
                  </a:lnTo>
                  <a:lnTo>
                    <a:pt x="78867" y="46246"/>
                  </a:lnTo>
                  <a:lnTo>
                    <a:pt x="46258" y="78851"/>
                  </a:lnTo>
                  <a:lnTo>
                    <a:pt x="21401" y="117947"/>
                  </a:lnTo>
                  <a:lnTo>
                    <a:pt x="5561" y="162272"/>
                  </a:lnTo>
                  <a:lnTo>
                    <a:pt x="0" y="210565"/>
                  </a:lnTo>
                  <a:lnTo>
                    <a:pt x="0" y="1052830"/>
                  </a:lnTo>
                  <a:lnTo>
                    <a:pt x="5561" y="1101111"/>
                  </a:lnTo>
                  <a:lnTo>
                    <a:pt x="21401" y="1145432"/>
                  </a:lnTo>
                  <a:lnTo>
                    <a:pt x="46258" y="1184528"/>
                  </a:lnTo>
                  <a:lnTo>
                    <a:pt x="78867" y="1217137"/>
                  </a:lnTo>
                  <a:lnTo>
                    <a:pt x="117963" y="1241994"/>
                  </a:lnTo>
                  <a:lnTo>
                    <a:pt x="162284" y="1257834"/>
                  </a:lnTo>
                  <a:lnTo>
                    <a:pt x="210566" y="1263395"/>
                  </a:lnTo>
                  <a:lnTo>
                    <a:pt x="6379210" y="1263395"/>
                  </a:lnTo>
                  <a:lnTo>
                    <a:pt x="6427503" y="1257834"/>
                  </a:lnTo>
                  <a:lnTo>
                    <a:pt x="6471828" y="1241994"/>
                  </a:lnTo>
                  <a:lnTo>
                    <a:pt x="6510924" y="1217137"/>
                  </a:lnTo>
                  <a:lnTo>
                    <a:pt x="6543529" y="1184528"/>
                  </a:lnTo>
                  <a:lnTo>
                    <a:pt x="6568380" y="1145432"/>
                  </a:lnTo>
                  <a:lnTo>
                    <a:pt x="6584216" y="1101111"/>
                  </a:lnTo>
                  <a:lnTo>
                    <a:pt x="6589776" y="1052830"/>
                  </a:lnTo>
                  <a:lnTo>
                    <a:pt x="6589776" y="210565"/>
                  </a:lnTo>
                  <a:lnTo>
                    <a:pt x="6584216" y="162272"/>
                  </a:lnTo>
                  <a:lnTo>
                    <a:pt x="6568380" y="117947"/>
                  </a:lnTo>
                  <a:lnTo>
                    <a:pt x="6543529" y="78851"/>
                  </a:lnTo>
                  <a:lnTo>
                    <a:pt x="6510924" y="46246"/>
                  </a:lnTo>
                  <a:lnTo>
                    <a:pt x="6471828" y="21395"/>
                  </a:lnTo>
                  <a:lnTo>
                    <a:pt x="6427503" y="5559"/>
                  </a:lnTo>
                  <a:lnTo>
                    <a:pt x="6379210" y="0"/>
                  </a:lnTo>
                  <a:close/>
                </a:path>
              </a:pathLst>
            </a:custGeom>
            <a:solidFill>
              <a:srgbClr val="005F9E"/>
            </a:solidFill>
          </p:spPr>
          <p:txBody>
            <a:bodyPr wrap="square" lIns="0" tIns="0" rIns="0" bIns="0" rtlCol="0"/>
            <a:lstStyle/>
            <a:p>
              <a:endParaRPr/>
            </a:p>
          </p:txBody>
        </p:sp>
        <p:sp>
          <p:nvSpPr>
            <p:cNvPr id="14" name="object 14"/>
            <p:cNvSpPr/>
            <p:nvPr/>
          </p:nvSpPr>
          <p:spPr>
            <a:xfrm>
              <a:off x="621791" y="5794247"/>
              <a:ext cx="6590030" cy="1263650"/>
            </a:xfrm>
            <a:custGeom>
              <a:avLst/>
              <a:gdLst/>
              <a:ahLst/>
              <a:cxnLst/>
              <a:rect l="l" t="t" r="r" b="b"/>
              <a:pathLst>
                <a:path w="6590030" h="1263650">
                  <a:moveTo>
                    <a:pt x="0" y="210565"/>
                  </a:moveTo>
                  <a:lnTo>
                    <a:pt x="5561" y="162272"/>
                  </a:lnTo>
                  <a:lnTo>
                    <a:pt x="21401" y="117947"/>
                  </a:lnTo>
                  <a:lnTo>
                    <a:pt x="46258" y="78851"/>
                  </a:lnTo>
                  <a:lnTo>
                    <a:pt x="78867" y="46246"/>
                  </a:lnTo>
                  <a:lnTo>
                    <a:pt x="117963" y="21395"/>
                  </a:lnTo>
                  <a:lnTo>
                    <a:pt x="162284" y="5559"/>
                  </a:lnTo>
                  <a:lnTo>
                    <a:pt x="210566" y="0"/>
                  </a:lnTo>
                  <a:lnTo>
                    <a:pt x="6379210" y="0"/>
                  </a:lnTo>
                  <a:lnTo>
                    <a:pt x="6427503" y="5559"/>
                  </a:lnTo>
                  <a:lnTo>
                    <a:pt x="6471828" y="21395"/>
                  </a:lnTo>
                  <a:lnTo>
                    <a:pt x="6510924" y="46246"/>
                  </a:lnTo>
                  <a:lnTo>
                    <a:pt x="6543529" y="78851"/>
                  </a:lnTo>
                  <a:lnTo>
                    <a:pt x="6568380" y="117947"/>
                  </a:lnTo>
                  <a:lnTo>
                    <a:pt x="6584216" y="162272"/>
                  </a:lnTo>
                  <a:lnTo>
                    <a:pt x="6589776" y="210565"/>
                  </a:lnTo>
                  <a:lnTo>
                    <a:pt x="6589776" y="1052830"/>
                  </a:lnTo>
                  <a:lnTo>
                    <a:pt x="6584216" y="1101111"/>
                  </a:lnTo>
                  <a:lnTo>
                    <a:pt x="6568380" y="1145432"/>
                  </a:lnTo>
                  <a:lnTo>
                    <a:pt x="6543529" y="1184528"/>
                  </a:lnTo>
                  <a:lnTo>
                    <a:pt x="6510924" y="1217137"/>
                  </a:lnTo>
                  <a:lnTo>
                    <a:pt x="6471828" y="1241994"/>
                  </a:lnTo>
                  <a:lnTo>
                    <a:pt x="6427503" y="1257834"/>
                  </a:lnTo>
                  <a:lnTo>
                    <a:pt x="6379210" y="1263395"/>
                  </a:lnTo>
                  <a:lnTo>
                    <a:pt x="210566" y="1263395"/>
                  </a:lnTo>
                  <a:lnTo>
                    <a:pt x="162284" y="1257834"/>
                  </a:lnTo>
                  <a:lnTo>
                    <a:pt x="117963" y="1241994"/>
                  </a:lnTo>
                  <a:lnTo>
                    <a:pt x="78867" y="1217137"/>
                  </a:lnTo>
                  <a:lnTo>
                    <a:pt x="46258" y="1184528"/>
                  </a:lnTo>
                  <a:lnTo>
                    <a:pt x="21401" y="1145432"/>
                  </a:lnTo>
                  <a:lnTo>
                    <a:pt x="5561" y="1101111"/>
                  </a:lnTo>
                  <a:lnTo>
                    <a:pt x="0" y="1052830"/>
                  </a:lnTo>
                  <a:lnTo>
                    <a:pt x="0" y="210565"/>
                  </a:lnTo>
                  <a:close/>
                </a:path>
              </a:pathLst>
            </a:custGeom>
            <a:ln w="12700">
              <a:solidFill>
                <a:srgbClr val="FFFFFF"/>
              </a:solidFill>
            </a:ln>
          </p:spPr>
          <p:txBody>
            <a:bodyPr wrap="square" lIns="0" tIns="0" rIns="0" bIns="0" rtlCol="0"/>
            <a:lstStyle/>
            <a:p>
              <a:endParaRPr/>
            </a:p>
          </p:txBody>
        </p:sp>
      </p:grpSp>
      <p:sp>
        <p:nvSpPr>
          <p:cNvPr id="15" name="object 15"/>
          <p:cNvSpPr txBox="1"/>
          <p:nvPr/>
        </p:nvSpPr>
        <p:spPr>
          <a:xfrm>
            <a:off x="762100" y="1889505"/>
            <a:ext cx="7010299" cy="4716356"/>
          </a:xfrm>
          <a:prstGeom prst="rect">
            <a:avLst/>
          </a:prstGeom>
        </p:spPr>
        <p:txBody>
          <a:bodyPr vert="horz" wrap="square" lIns="0" tIns="62865" rIns="0" bIns="0" rtlCol="0">
            <a:spAutoFit/>
          </a:bodyPr>
          <a:lstStyle/>
          <a:p>
            <a:pPr marL="12700" marR="374650" algn="just">
              <a:lnSpc>
                <a:spcPct val="86300"/>
              </a:lnSpc>
              <a:spcBef>
                <a:spcPts val="495"/>
              </a:spcBef>
            </a:pPr>
            <a:r>
              <a:rPr lang="vi-VN" sz="2200" spc="-5" dirty="0">
                <a:solidFill>
                  <a:srgbClr val="FFFFFF"/>
                </a:solidFill>
                <a:latin typeface="Arial MT"/>
                <a:cs typeface="Arial MT"/>
              </a:rPr>
              <a:t>Các cuộc phỏng vấn sẽ được tổ chức với các cá nhân ở các cấp độ và chức năng phù hợp thực hiện các hoạt động hoặc nhiệm vụ trong phạm vi kiểm tra</a:t>
            </a:r>
            <a:endParaRPr sz="2200" dirty="0">
              <a:latin typeface="Arial MT"/>
              <a:cs typeface="Arial MT"/>
            </a:endParaRPr>
          </a:p>
          <a:p>
            <a:pPr>
              <a:lnSpc>
                <a:spcPct val="100000"/>
              </a:lnSpc>
              <a:spcBef>
                <a:spcPts val="45"/>
              </a:spcBef>
            </a:pPr>
            <a:endParaRPr sz="2600" dirty="0">
              <a:latin typeface="Arial MT"/>
              <a:cs typeface="Arial MT"/>
            </a:endParaRPr>
          </a:p>
          <a:p>
            <a:pPr marL="12700" marR="139065">
              <a:lnSpc>
                <a:spcPct val="86300"/>
              </a:lnSpc>
              <a:spcBef>
                <a:spcPts val="5"/>
              </a:spcBef>
            </a:pPr>
            <a:r>
              <a:rPr lang="vi-VN" sz="2400" spc="-5" dirty="0">
                <a:solidFill>
                  <a:srgbClr val="FFFFFF"/>
                </a:solidFill>
                <a:latin typeface="Arial MT"/>
                <a:cs typeface="Arial MT"/>
              </a:rPr>
              <a:t>Được tiến hành trong giờ làm việc bình thường và, nếu có thể, tại nơi làm việc bình thường của cá nhân được phỏng vấn</a:t>
            </a:r>
            <a:endParaRPr sz="2400" dirty="0">
              <a:latin typeface="Arial MT"/>
              <a:cs typeface="Arial MT"/>
            </a:endParaRPr>
          </a:p>
          <a:p>
            <a:pPr>
              <a:lnSpc>
                <a:spcPct val="100000"/>
              </a:lnSpc>
              <a:spcBef>
                <a:spcPts val="45"/>
              </a:spcBef>
            </a:pPr>
            <a:endParaRPr sz="3700" dirty="0">
              <a:latin typeface="Arial MT"/>
              <a:cs typeface="Arial MT"/>
            </a:endParaRPr>
          </a:p>
          <a:p>
            <a:pPr marL="12700" marR="5080">
              <a:lnSpc>
                <a:spcPts val="2480"/>
              </a:lnSpc>
            </a:pPr>
            <a:r>
              <a:rPr lang="vi-VN" sz="2400" dirty="0">
                <a:solidFill>
                  <a:srgbClr val="FFFFFF"/>
                </a:solidFill>
                <a:latin typeface="Arial MT"/>
                <a:cs typeface="Arial MT"/>
              </a:rPr>
              <a:t>Cố gắng làm cho người được phỏng vấn cảm thấy thoải mái bằng cách chuẩn bị trước cho cả nhóm</a:t>
            </a:r>
            <a:endParaRPr sz="2400" dirty="0">
              <a:latin typeface="Arial MT"/>
              <a:cs typeface="Arial MT"/>
            </a:endParaRPr>
          </a:p>
          <a:p>
            <a:pPr>
              <a:lnSpc>
                <a:spcPct val="100000"/>
              </a:lnSpc>
            </a:pPr>
            <a:endParaRPr sz="2700" dirty="0">
              <a:latin typeface="Arial MT"/>
              <a:cs typeface="Arial MT"/>
            </a:endParaRPr>
          </a:p>
          <a:p>
            <a:pPr>
              <a:lnSpc>
                <a:spcPct val="100000"/>
              </a:lnSpc>
              <a:spcBef>
                <a:spcPts val="40"/>
              </a:spcBef>
            </a:pPr>
            <a:endParaRPr sz="2800" dirty="0">
              <a:latin typeface="Arial MT"/>
              <a:cs typeface="Arial MT"/>
            </a:endParaRPr>
          </a:p>
          <a:p>
            <a:pPr marL="12700">
              <a:lnSpc>
                <a:spcPct val="100000"/>
              </a:lnSpc>
            </a:pPr>
            <a:r>
              <a:rPr lang="en-US" sz="2400" spc="-10" dirty="0" err="1">
                <a:solidFill>
                  <a:srgbClr val="FFFFFF"/>
                </a:solidFill>
                <a:latin typeface="Arial MT"/>
                <a:cs typeface="Arial MT"/>
              </a:rPr>
              <a:t>Giải</a:t>
            </a:r>
            <a:r>
              <a:rPr lang="en-US" sz="2400" spc="-10" dirty="0">
                <a:solidFill>
                  <a:srgbClr val="FFFFFF"/>
                </a:solidFill>
                <a:latin typeface="Arial MT"/>
                <a:cs typeface="Arial MT"/>
              </a:rPr>
              <a:t> </a:t>
            </a:r>
            <a:r>
              <a:rPr lang="en-US" sz="2400" spc="-10" dirty="0" err="1">
                <a:solidFill>
                  <a:srgbClr val="FFFFFF"/>
                </a:solidFill>
                <a:latin typeface="Arial MT"/>
                <a:cs typeface="Arial MT"/>
              </a:rPr>
              <a:t>thích</a:t>
            </a:r>
            <a:r>
              <a:rPr lang="en-US" sz="2400" spc="-10" dirty="0">
                <a:solidFill>
                  <a:srgbClr val="FFFFFF"/>
                </a:solidFill>
                <a:latin typeface="Arial MT"/>
                <a:cs typeface="Arial MT"/>
              </a:rPr>
              <a:t> </a:t>
            </a:r>
            <a:r>
              <a:rPr lang="en-US" sz="2400" spc="-10" dirty="0" err="1">
                <a:solidFill>
                  <a:srgbClr val="FFFFFF"/>
                </a:solidFill>
                <a:latin typeface="Arial MT"/>
                <a:cs typeface="Arial MT"/>
              </a:rPr>
              <a:t>lý</a:t>
            </a:r>
            <a:r>
              <a:rPr lang="en-US" sz="2400" spc="-10" dirty="0">
                <a:solidFill>
                  <a:srgbClr val="FFFFFF"/>
                </a:solidFill>
                <a:latin typeface="Arial MT"/>
                <a:cs typeface="Arial MT"/>
              </a:rPr>
              <a:t> do </a:t>
            </a:r>
            <a:r>
              <a:rPr lang="en-US" sz="2400" spc="-10" dirty="0" err="1">
                <a:solidFill>
                  <a:srgbClr val="FFFFFF"/>
                </a:solidFill>
                <a:latin typeface="Arial MT"/>
                <a:cs typeface="Arial MT"/>
              </a:rPr>
              <a:t>phỏng</a:t>
            </a:r>
            <a:r>
              <a:rPr lang="en-US" sz="2400" spc="-10" dirty="0">
                <a:solidFill>
                  <a:srgbClr val="FFFFFF"/>
                </a:solidFill>
                <a:latin typeface="Arial MT"/>
                <a:cs typeface="Arial MT"/>
              </a:rPr>
              <a:t> </a:t>
            </a:r>
            <a:r>
              <a:rPr lang="en-US" sz="2400" spc="-10" dirty="0" err="1">
                <a:solidFill>
                  <a:srgbClr val="FFFFFF"/>
                </a:solidFill>
                <a:latin typeface="Arial MT"/>
                <a:cs typeface="Arial MT"/>
              </a:rPr>
              <a:t>vấn</a:t>
            </a:r>
            <a:endParaRPr sz="2400" dirty="0">
              <a:latin typeface="Arial MT"/>
              <a:cs typeface="Arial MT"/>
            </a:endParaRPr>
          </a:p>
        </p:txBody>
      </p:sp>
      <p:pic>
        <p:nvPicPr>
          <p:cNvPr id="16" name="object 16"/>
          <p:cNvPicPr/>
          <p:nvPr/>
        </p:nvPicPr>
        <p:blipFill>
          <a:blip r:embed="rId2" cstate="print"/>
          <a:stretch>
            <a:fillRect/>
          </a:stretch>
        </p:blipFill>
        <p:spPr>
          <a:xfrm>
            <a:off x="7988807" y="0"/>
            <a:ext cx="6641592" cy="7652004"/>
          </a:xfrm>
          <a:prstGeom prst="rect">
            <a:avLst/>
          </a:prstGeom>
        </p:spPr>
      </p:pic>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8" name="object 18"/>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5090160" cy="696595"/>
          </a:xfrm>
          <a:prstGeom prst="rect">
            <a:avLst/>
          </a:prstGeom>
        </p:spPr>
        <p:txBody>
          <a:bodyPr vert="horz" wrap="square" lIns="0" tIns="12700" rIns="0" bIns="0" rtlCol="0">
            <a:spAutoFit/>
          </a:bodyPr>
          <a:lstStyle/>
          <a:p>
            <a:pPr marL="12700">
              <a:lnSpc>
                <a:spcPct val="100000"/>
              </a:lnSpc>
              <a:spcBef>
                <a:spcPts val="100"/>
              </a:spcBef>
            </a:pPr>
            <a:r>
              <a:rPr lang="en-US" dirty="0" err="1"/>
              <a:t>Cách</a:t>
            </a:r>
            <a:r>
              <a:rPr lang="en-US" dirty="0"/>
              <a:t> </a:t>
            </a:r>
            <a:r>
              <a:rPr lang="en-US" dirty="0" err="1"/>
              <a:t>đặt</a:t>
            </a:r>
            <a:r>
              <a:rPr lang="en-US" dirty="0"/>
              <a:t> </a:t>
            </a:r>
            <a:r>
              <a:rPr lang="en-US" dirty="0" err="1"/>
              <a:t>câu</a:t>
            </a:r>
            <a:r>
              <a:rPr lang="en-US" dirty="0"/>
              <a:t> </a:t>
            </a:r>
            <a:r>
              <a:rPr lang="en-US" dirty="0" err="1"/>
              <a:t>hỏi</a:t>
            </a:r>
            <a:endParaRPr lang="en-US" dirty="0"/>
          </a:p>
        </p:txBody>
      </p:sp>
      <p:sp>
        <p:nvSpPr>
          <p:cNvPr id="3" name="object 3"/>
          <p:cNvSpPr txBox="1"/>
          <p:nvPr/>
        </p:nvSpPr>
        <p:spPr>
          <a:xfrm>
            <a:off x="725169" y="1782826"/>
            <a:ext cx="7117715" cy="1345625"/>
          </a:xfrm>
          <a:prstGeom prst="rect">
            <a:avLst/>
          </a:prstGeom>
          <a:solidFill>
            <a:srgbClr val="005F9E"/>
          </a:solidFill>
        </p:spPr>
        <p:txBody>
          <a:bodyPr vert="horz" wrap="square" lIns="0" tIns="153035" rIns="0" bIns="0" rtlCol="0">
            <a:spAutoFit/>
          </a:bodyPr>
          <a:lstStyle/>
          <a:p>
            <a:pPr marL="412750" marR="396875" algn="ctr">
              <a:lnSpc>
                <a:spcPct val="86200"/>
              </a:lnSpc>
              <a:spcBef>
                <a:spcPts val="1205"/>
              </a:spcBef>
            </a:pPr>
            <a:r>
              <a:rPr lang="en-US" sz="3000" dirty="0" err="1">
                <a:solidFill>
                  <a:srgbClr val="FFFFFF"/>
                </a:solidFill>
                <a:latin typeface="Arial MT"/>
                <a:cs typeface="Arial MT"/>
              </a:rPr>
              <a:t>Có</a:t>
            </a:r>
            <a:r>
              <a:rPr lang="en-US" sz="3000" dirty="0">
                <a:solidFill>
                  <a:srgbClr val="FFFFFF"/>
                </a:solidFill>
                <a:latin typeface="Arial MT"/>
                <a:cs typeface="Arial MT"/>
              </a:rPr>
              <a:t> </a:t>
            </a:r>
            <a:r>
              <a:rPr lang="en-US" sz="3000" dirty="0" err="1">
                <a:solidFill>
                  <a:srgbClr val="FFFFFF"/>
                </a:solidFill>
                <a:latin typeface="Arial MT"/>
                <a:cs typeface="Arial MT"/>
              </a:rPr>
              <a:t>một</a:t>
            </a:r>
            <a:r>
              <a:rPr lang="en-US" sz="3000" dirty="0">
                <a:solidFill>
                  <a:srgbClr val="FFFFFF"/>
                </a:solidFill>
                <a:latin typeface="Arial MT"/>
                <a:cs typeface="Arial MT"/>
              </a:rPr>
              <a:t> </a:t>
            </a:r>
            <a:r>
              <a:rPr lang="en-US" sz="3000" dirty="0" err="1">
                <a:solidFill>
                  <a:srgbClr val="FFFFFF"/>
                </a:solidFill>
                <a:latin typeface="Arial MT"/>
                <a:cs typeface="Arial MT"/>
              </a:rPr>
              <a:t>số</a:t>
            </a:r>
            <a:r>
              <a:rPr lang="en-US" sz="3000" dirty="0">
                <a:solidFill>
                  <a:srgbClr val="FFFFFF"/>
                </a:solidFill>
                <a:latin typeface="Arial MT"/>
                <a:cs typeface="Arial MT"/>
              </a:rPr>
              <a:t> </a:t>
            </a:r>
            <a:r>
              <a:rPr lang="en-US" sz="3000" dirty="0" err="1">
                <a:solidFill>
                  <a:srgbClr val="FFFFFF"/>
                </a:solidFill>
                <a:latin typeface="Arial MT"/>
                <a:cs typeface="Arial MT"/>
              </a:rPr>
              <a:t>kiểu</a:t>
            </a:r>
            <a:r>
              <a:rPr lang="en-US" sz="3000" dirty="0">
                <a:solidFill>
                  <a:srgbClr val="FFFFFF"/>
                </a:solidFill>
                <a:latin typeface="Arial MT"/>
                <a:cs typeface="Arial MT"/>
              </a:rPr>
              <a:t> </a:t>
            </a:r>
            <a:r>
              <a:rPr lang="en-US" sz="3000" dirty="0" err="1">
                <a:solidFill>
                  <a:srgbClr val="FFFFFF"/>
                </a:solidFill>
                <a:latin typeface="Arial MT"/>
                <a:cs typeface="Arial MT"/>
              </a:rPr>
              <a:t>đặt</a:t>
            </a:r>
            <a:r>
              <a:rPr lang="en-US" sz="3000" dirty="0">
                <a:solidFill>
                  <a:srgbClr val="FFFFFF"/>
                </a:solidFill>
                <a:latin typeface="Arial MT"/>
                <a:cs typeface="Arial MT"/>
              </a:rPr>
              <a:t> </a:t>
            </a:r>
            <a:r>
              <a:rPr lang="en-US" sz="3000" dirty="0" err="1">
                <a:solidFill>
                  <a:srgbClr val="FFFFFF"/>
                </a:solidFill>
                <a:latin typeface="Arial MT"/>
                <a:cs typeface="Arial MT"/>
              </a:rPr>
              <a:t>câu</a:t>
            </a:r>
            <a:r>
              <a:rPr lang="en-US" sz="3000" dirty="0">
                <a:solidFill>
                  <a:srgbClr val="FFFFFF"/>
                </a:solidFill>
                <a:latin typeface="Arial MT"/>
                <a:cs typeface="Arial MT"/>
              </a:rPr>
              <a:t> </a:t>
            </a:r>
            <a:r>
              <a:rPr lang="en-US" sz="3000" dirty="0" err="1">
                <a:solidFill>
                  <a:srgbClr val="FFFFFF"/>
                </a:solidFill>
                <a:latin typeface="Arial MT"/>
                <a:cs typeface="Arial MT"/>
              </a:rPr>
              <a:t>hỏi</a:t>
            </a:r>
            <a:r>
              <a:rPr lang="en-US" sz="3000" dirty="0">
                <a:solidFill>
                  <a:srgbClr val="FFFFFF"/>
                </a:solidFill>
                <a:latin typeface="Arial MT"/>
                <a:cs typeface="Arial MT"/>
              </a:rPr>
              <a:t> </a:t>
            </a:r>
            <a:r>
              <a:rPr lang="en-US" sz="3000" dirty="0" err="1">
                <a:solidFill>
                  <a:srgbClr val="FFFFFF"/>
                </a:solidFill>
                <a:latin typeface="Arial MT"/>
                <a:cs typeface="Arial MT"/>
              </a:rPr>
              <a:t>mà</a:t>
            </a:r>
            <a:r>
              <a:rPr lang="en-US" sz="3000" dirty="0">
                <a:solidFill>
                  <a:srgbClr val="FFFFFF"/>
                </a:solidFill>
                <a:latin typeface="Arial MT"/>
                <a:cs typeface="Arial MT"/>
              </a:rPr>
              <a:t> </a:t>
            </a:r>
            <a:r>
              <a:rPr lang="en-US" sz="3000" dirty="0" err="1">
                <a:solidFill>
                  <a:srgbClr val="FFFFFF"/>
                </a:solidFill>
                <a:latin typeface="Arial MT"/>
                <a:cs typeface="Arial MT"/>
              </a:rPr>
              <a:t>các</a:t>
            </a:r>
            <a:r>
              <a:rPr lang="en-US" sz="3000" dirty="0">
                <a:solidFill>
                  <a:srgbClr val="FFFFFF"/>
                </a:solidFill>
                <a:latin typeface="Arial MT"/>
                <a:cs typeface="Arial MT"/>
              </a:rPr>
              <a:t> </a:t>
            </a:r>
            <a:r>
              <a:rPr lang="en-US" sz="3000" dirty="0" err="1">
                <a:solidFill>
                  <a:srgbClr val="FFFFFF"/>
                </a:solidFill>
                <a:latin typeface="Arial MT"/>
                <a:cs typeface="Arial MT"/>
              </a:rPr>
              <a:t>thanh</a:t>
            </a:r>
            <a:r>
              <a:rPr lang="en-US" sz="3000" dirty="0">
                <a:solidFill>
                  <a:srgbClr val="FFFFFF"/>
                </a:solidFill>
                <a:latin typeface="Arial MT"/>
                <a:cs typeface="Arial MT"/>
              </a:rPr>
              <a:t> </a:t>
            </a:r>
            <a:r>
              <a:rPr lang="en-US" sz="3000" dirty="0" err="1">
                <a:solidFill>
                  <a:srgbClr val="FFFFFF"/>
                </a:solidFill>
                <a:latin typeface="Arial MT"/>
                <a:cs typeface="Arial MT"/>
              </a:rPr>
              <a:t>tra</a:t>
            </a:r>
            <a:r>
              <a:rPr lang="en-US" sz="3000" dirty="0">
                <a:solidFill>
                  <a:srgbClr val="FFFFFF"/>
                </a:solidFill>
                <a:latin typeface="Arial MT"/>
                <a:cs typeface="Arial MT"/>
              </a:rPr>
              <a:t> </a:t>
            </a:r>
            <a:r>
              <a:rPr lang="en-US" sz="3000" dirty="0" err="1">
                <a:solidFill>
                  <a:srgbClr val="FFFFFF"/>
                </a:solidFill>
                <a:latin typeface="Arial MT"/>
                <a:cs typeface="Arial MT"/>
              </a:rPr>
              <a:t>viên</a:t>
            </a:r>
            <a:r>
              <a:rPr lang="en-US" sz="3000" dirty="0">
                <a:solidFill>
                  <a:srgbClr val="FFFFFF"/>
                </a:solidFill>
                <a:latin typeface="Arial MT"/>
                <a:cs typeface="Arial MT"/>
              </a:rPr>
              <a:t> </a:t>
            </a:r>
            <a:r>
              <a:rPr lang="en-US" sz="3000" dirty="0" err="1">
                <a:solidFill>
                  <a:srgbClr val="FFFFFF"/>
                </a:solidFill>
                <a:latin typeface="Arial MT"/>
                <a:cs typeface="Arial MT"/>
              </a:rPr>
              <a:t>có</a:t>
            </a:r>
            <a:r>
              <a:rPr lang="en-US" sz="3000" dirty="0">
                <a:solidFill>
                  <a:srgbClr val="FFFFFF"/>
                </a:solidFill>
                <a:latin typeface="Arial MT"/>
                <a:cs typeface="Arial MT"/>
              </a:rPr>
              <a:t> </a:t>
            </a:r>
            <a:r>
              <a:rPr lang="en-US" sz="3000" dirty="0" err="1">
                <a:solidFill>
                  <a:srgbClr val="FFFFFF"/>
                </a:solidFill>
                <a:latin typeface="Arial MT"/>
                <a:cs typeface="Arial MT"/>
              </a:rPr>
              <a:t>kinh</a:t>
            </a:r>
            <a:r>
              <a:rPr lang="en-US" sz="3000" dirty="0">
                <a:solidFill>
                  <a:srgbClr val="FFFFFF"/>
                </a:solidFill>
                <a:latin typeface="Arial MT"/>
                <a:cs typeface="Arial MT"/>
              </a:rPr>
              <a:t> </a:t>
            </a:r>
            <a:r>
              <a:rPr lang="en-US" sz="3000" dirty="0" err="1">
                <a:solidFill>
                  <a:srgbClr val="FFFFFF"/>
                </a:solidFill>
                <a:latin typeface="Arial MT"/>
                <a:cs typeface="Arial MT"/>
              </a:rPr>
              <a:t>nghiệm</a:t>
            </a:r>
            <a:r>
              <a:rPr lang="en-US" sz="3000" dirty="0">
                <a:solidFill>
                  <a:srgbClr val="FFFFFF"/>
                </a:solidFill>
                <a:latin typeface="Arial MT"/>
                <a:cs typeface="Arial MT"/>
              </a:rPr>
              <a:t> </a:t>
            </a:r>
            <a:r>
              <a:rPr lang="en-US" sz="3000" dirty="0" err="1">
                <a:solidFill>
                  <a:srgbClr val="FFFFFF"/>
                </a:solidFill>
                <a:latin typeface="Arial MT"/>
                <a:cs typeface="Arial MT"/>
              </a:rPr>
              <a:t>sử</a:t>
            </a:r>
            <a:r>
              <a:rPr lang="en-US" sz="3000" dirty="0">
                <a:solidFill>
                  <a:srgbClr val="FFFFFF"/>
                </a:solidFill>
                <a:latin typeface="Arial MT"/>
                <a:cs typeface="Arial MT"/>
              </a:rPr>
              <a:t> </a:t>
            </a:r>
            <a:r>
              <a:rPr lang="en-US" sz="3000" dirty="0" err="1">
                <a:solidFill>
                  <a:srgbClr val="FFFFFF"/>
                </a:solidFill>
                <a:latin typeface="Arial MT"/>
                <a:cs typeface="Arial MT"/>
              </a:rPr>
              <a:t>dụng</a:t>
            </a:r>
            <a:r>
              <a:rPr lang="en-US" sz="3000" dirty="0">
                <a:solidFill>
                  <a:srgbClr val="FFFFFF"/>
                </a:solidFill>
                <a:latin typeface="Arial MT"/>
                <a:cs typeface="Arial MT"/>
              </a:rPr>
              <a:t> </a:t>
            </a:r>
            <a:r>
              <a:rPr lang="en-US" sz="3000" dirty="0" err="1">
                <a:solidFill>
                  <a:srgbClr val="FFFFFF"/>
                </a:solidFill>
                <a:latin typeface="Arial MT"/>
                <a:cs typeface="Arial MT"/>
              </a:rPr>
              <a:t>trong</a:t>
            </a:r>
            <a:r>
              <a:rPr lang="en-US" sz="3000" dirty="0">
                <a:solidFill>
                  <a:srgbClr val="FFFFFF"/>
                </a:solidFill>
                <a:latin typeface="Arial MT"/>
                <a:cs typeface="Arial MT"/>
              </a:rPr>
              <a:t> </a:t>
            </a:r>
            <a:r>
              <a:rPr lang="en-US" sz="3000" dirty="0" err="1">
                <a:solidFill>
                  <a:srgbClr val="FFFFFF"/>
                </a:solidFill>
                <a:latin typeface="Arial MT"/>
                <a:cs typeface="Arial MT"/>
              </a:rPr>
              <a:t>quá</a:t>
            </a:r>
            <a:r>
              <a:rPr lang="en-US" sz="3000" dirty="0">
                <a:solidFill>
                  <a:srgbClr val="FFFFFF"/>
                </a:solidFill>
                <a:latin typeface="Arial MT"/>
                <a:cs typeface="Arial MT"/>
              </a:rPr>
              <a:t> </a:t>
            </a:r>
            <a:r>
              <a:rPr lang="en-US" sz="3000" dirty="0" err="1">
                <a:solidFill>
                  <a:srgbClr val="FFFFFF"/>
                </a:solidFill>
                <a:latin typeface="Arial MT"/>
                <a:cs typeface="Arial MT"/>
              </a:rPr>
              <a:t>trình</a:t>
            </a:r>
            <a:r>
              <a:rPr lang="en-US" sz="3000" dirty="0">
                <a:solidFill>
                  <a:srgbClr val="FFFFFF"/>
                </a:solidFill>
                <a:latin typeface="Arial MT"/>
                <a:cs typeface="Arial MT"/>
              </a:rPr>
              <a:t> </a:t>
            </a:r>
            <a:r>
              <a:rPr lang="en-US" sz="3000" dirty="0" err="1">
                <a:solidFill>
                  <a:srgbClr val="FFFFFF"/>
                </a:solidFill>
                <a:latin typeface="Arial MT"/>
                <a:cs typeface="Arial MT"/>
              </a:rPr>
              <a:t>thanh</a:t>
            </a:r>
            <a:r>
              <a:rPr lang="en-US" sz="3000" dirty="0">
                <a:solidFill>
                  <a:srgbClr val="FFFFFF"/>
                </a:solidFill>
                <a:latin typeface="Arial MT"/>
                <a:cs typeface="Arial MT"/>
              </a:rPr>
              <a:t> </a:t>
            </a:r>
            <a:r>
              <a:rPr lang="en-US" sz="3000" dirty="0" err="1">
                <a:solidFill>
                  <a:srgbClr val="FFFFFF"/>
                </a:solidFill>
                <a:latin typeface="Arial MT"/>
                <a:cs typeface="Arial MT"/>
              </a:rPr>
              <a:t>tra</a:t>
            </a:r>
            <a:r>
              <a:rPr lang="en-US" sz="3000" dirty="0">
                <a:solidFill>
                  <a:srgbClr val="FFFFFF"/>
                </a:solidFill>
                <a:latin typeface="Arial MT"/>
                <a:cs typeface="Arial MT"/>
              </a:rPr>
              <a:t> </a:t>
            </a:r>
            <a:r>
              <a:rPr lang="en-US" sz="3000" dirty="0" err="1">
                <a:solidFill>
                  <a:srgbClr val="FFFFFF"/>
                </a:solidFill>
                <a:latin typeface="Arial MT"/>
                <a:cs typeface="Arial MT"/>
              </a:rPr>
              <a:t>để</a:t>
            </a:r>
            <a:r>
              <a:rPr sz="3000" dirty="0">
                <a:solidFill>
                  <a:srgbClr val="FFFFFF"/>
                </a:solidFill>
                <a:latin typeface="Arial MT"/>
                <a:cs typeface="Arial MT"/>
              </a:rPr>
              <a:t>:</a:t>
            </a:r>
            <a:endParaRPr sz="3000" dirty="0">
              <a:latin typeface="Arial MT"/>
              <a:cs typeface="Arial MT"/>
            </a:endParaRPr>
          </a:p>
        </p:txBody>
      </p:sp>
      <p:sp>
        <p:nvSpPr>
          <p:cNvPr id="4" name="object 4"/>
          <p:cNvSpPr txBox="1"/>
          <p:nvPr/>
        </p:nvSpPr>
        <p:spPr>
          <a:xfrm>
            <a:off x="725169" y="3278378"/>
            <a:ext cx="7117715" cy="2755241"/>
          </a:xfrm>
          <a:prstGeom prst="rect">
            <a:avLst/>
          </a:prstGeom>
          <a:solidFill>
            <a:srgbClr val="CAD2DF">
              <a:alpha val="90194"/>
            </a:srgbClr>
          </a:solidFill>
        </p:spPr>
        <p:txBody>
          <a:bodyPr vert="horz" wrap="square" lIns="0" tIns="86995" rIns="0" bIns="0" rtlCol="0">
            <a:spAutoFit/>
          </a:bodyPr>
          <a:lstStyle/>
          <a:p>
            <a:pPr marL="452755" indent="-287020">
              <a:lnSpc>
                <a:spcPct val="100000"/>
              </a:lnSpc>
              <a:spcBef>
                <a:spcPts val="685"/>
              </a:spcBef>
              <a:buChar char="•"/>
              <a:tabLst>
                <a:tab pos="453390" algn="l"/>
              </a:tabLst>
            </a:pPr>
            <a:r>
              <a:rPr lang="vi-VN" sz="3000" dirty="0">
                <a:latin typeface="Arial MT"/>
                <a:cs typeface="Arial MT"/>
              </a:rPr>
              <a:t>bắt đầu cuộc trò chuyện</a:t>
            </a:r>
          </a:p>
          <a:p>
            <a:pPr marL="452755" indent="-287020">
              <a:lnSpc>
                <a:spcPct val="100000"/>
              </a:lnSpc>
              <a:spcBef>
                <a:spcPts val="685"/>
              </a:spcBef>
              <a:buChar char="•"/>
              <a:tabLst>
                <a:tab pos="453390" algn="l"/>
              </a:tabLst>
            </a:pPr>
            <a:r>
              <a:rPr lang="vi-VN" sz="3000" dirty="0">
                <a:latin typeface="Arial MT"/>
                <a:cs typeface="Arial MT"/>
              </a:rPr>
              <a:t>có được thông tin</a:t>
            </a:r>
          </a:p>
          <a:p>
            <a:pPr marL="452755" indent="-287020">
              <a:lnSpc>
                <a:spcPct val="100000"/>
              </a:lnSpc>
              <a:spcBef>
                <a:spcPts val="685"/>
              </a:spcBef>
              <a:buChar char="•"/>
              <a:tabLst>
                <a:tab pos="453390" algn="l"/>
              </a:tabLst>
            </a:pPr>
            <a:r>
              <a:rPr lang="vi-VN" sz="3000" dirty="0">
                <a:latin typeface="Arial MT"/>
                <a:cs typeface="Arial MT"/>
              </a:rPr>
              <a:t>xác minh thông tin</a:t>
            </a:r>
          </a:p>
          <a:p>
            <a:pPr marL="452755" indent="-287020">
              <a:lnSpc>
                <a:spcPct val="100000"/>
              </a:lnSpc>
              <a:spcBef>
                <a:spcPts val="685"/>
              </a:spcBef>
              <a:buChar char="•"/>
              <a:tabLst>
                <a:tab pos="453390" algn="l"/>
              </a:tabLst>
            </a:pPr>
            <a:r>
              <a:rPr lang="vi-VN" sz="3000" dirty="0">
                <a:latin typeface="Arial MT"/>
                <a:cs typeface="Arial MT"/>
              </a:rPr>
              <a:t>kiểm tra trình độ kiến thức</a:t>
            </a:r>
          </a:p>
          <a:p>
            <a:pPr marL="452755" indent="-287020">
              <a:lnSpc>
                <a:spcPct val="100000"/>
              </a:lnSpc>
              <a:spcBef>
                <a:spcPts val="685"/>
              </a:spcBef>
              <a:buChar char="•"/>
              <a:tabLst>
                <a:tab pos="453390" algn="l"/>
              </a:tabLst>
            </a:pPr>
            <a:r>
              <a:rPr lang="en-US" sz="3000" dirty="0" err="1">
                <a:latin typeface="Arial MT"/>
                <a:cs typeface="Arial MT"/>
              </a:rPr>
              <a:t>Chấp</a:t>
            </a:r>
            <a:r>
              <a:rPr lang="en-US" sz="3000" dirty="0">
                <a:latin typeface="Arial MT"/>
                <a:cs typeface="Arial MT"/>
              </a:rPr>
              <a:t> </a:t>
            </a:r>
            <a:r>
              <a:rPr lang="vi-VN" sz="3000" dirty="0">
                <a:latin typeface="Arial MT"/>
                <a:cs typeface="Arial MT"/>
              </a:rPr>
              <a:t>nhận kết quả kiểm tra</a:t>
            </a:r>
            <a:endParaRPr lang="en-US" sz="3000" dirty="0">
              <a:latin typeface="Arial MT"/>
              <a:cs typeface="Arial MT"/>
            </a:endParaRPr>
          </a:p>
        </p:txBody>
      </p:sp>
      <p:pic>
        <p:nvPicPr>
          <p:cNvPr id="5" name="object 5"/>
          <p:cNvPicPr/>
          <p:nvPr/>
        </p:nvPicPr>
        <p:blipFill>
          <a:blip r:embed="rId2" cstate="print"/>
          <a:stretch>
            <a:fillRect/>
          </a:stretch>
        </p:blipFill>
        <p:spPr>
          <a:xfrm>
            <a:off x="8115300" y="0"/>
            <a:ext cx="6515100" cy="7507224"/>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10125" y="0"/>
            <a:ext cx="9820274" cy="7648956"/>
          </a:xfrm>
          <a:prstGeom prst="rect">
            <a:avLst/>
          </a:prstGeom>
        </p:spPr>
      </p:pic>
      <p:pic>
        <p:nvPicPr>
          <p:cNvPr id="3" name="object 3"/>
          <p:cNvPicPr/>
          <p:nvPr/>
        </p:nvPicPr>
        <p:blipFill>
          <a:blip r:embed="rId3" cstate="print"/>
          <a:stretch>
            <a:fillRect/>
          </a:stretch>
        </p:blipFill>
        <p:spPr>
          <a:xfrm>
            <a:off x="446531" y="7586471"/>
            <a:ext cx="2249424" cy="542542"/>
          </a:xfrm>
          <a:prstGeom prst="rect">
            <a:avLst/>
          </a:prstGeom>
        </p:spPr>
      </p:pic>
      <p:sp>
        <p:nvSpPr>
          <p:cNvPr id="4" name="object 4"/>
          <p:cNvSpPr txBox="1">
            <a:spLocks noGrp="1"/>
          </p:cNvSpPr>
          <p:nvPr>
            <p:ph type="title"/>
          </p:nvPr>
        </p:nvSpPr>
        <p:spPr>
          <a:xfrm>
            <a:off x="535940" y="389000"/>
            <a:ext cx="5090160" cy="696595"/>
          </a:xfrm>
          <a:prstGeom prst="rect">
            <a:avLst/>
          </a:prstGeom>
        </p:spPr>
        <p:txBody>
          <a:bodyPr vert="horz" wrap="square" lIns="0" tIns="12700" rIns="0" bIns="0" rtlCol="0">
            <a:spAutoFit/>
          </a:bodyPr>
          <a:lstStyle/>
          <a:p>
            <a:pPr marL="12700">
              <a:lnSpc>
                <a:spcPct val="100000"/>
              </a:lnSpc>
              <a:spcBef>
                <a:spcPts val="100"/>
              </a:spcBef>
            </a:pPr>
            <a:r>
              <a:rPr lang="en-US" dirty="0" err="1"/>
              <a:t>Cách</a:t>
            </a:r>
            <a:r>
              <a:rPr lang="en-US" dirty="0"/>
              <a:t> </a:t>
            </a:r>
            <a:r>
              <a:rPr lang="en-US" dirty="0" err="1"/>
              <a:t>đặt</a:t>
            </a:r>
            <a:r>
              <a:rPr lang="en-US" dirty="0"/>
              <a:t> </a:t>
            </a:r>
            <a:r>
              <a:rPr lang="en-US" dirty="0" err="1"/>
              <a:t>câu</a:t>
            </a:r>
            <a:r>
              <a:rPr lang="en-US" dirty="0"/>
              <a:t> </a:t>
            </a:r>
            <a:r>
              <a:rPr lang="en-US" dirty="0" err="1"/>
              <a:t>hỏi</a:t>
            </a:r>
            <a:endParaRPr dirty="0"/>
          </a:p>
        </p:txBody>
      </p:sp>
      <p:graphicFrame>
        <p:nvGraphicFramePr>
          <p:cNvPr id="5" name="object 5"/>
          <p:cNvGraphicFramePr>
            <a:graphicFrameLocks noGrp="1"/>
          </p:cNvGraphicFramePr>
          <p:nvPr>
            <p:extLst>
              <p:ext uri="{D42A27DB-BD31-4B8C-83A1-F6EECF244321}">
                <p14:modId xmlns:p14="http://schemas.microsoft.com/office/powerpoint/2010/main" val="965472612"/>
              </p:ext>
            </p:extLst>
          </p:nvPr>
        </p:nvGraphicFramePr>
        <p:xfrm>
          <a:off x="533400" y="1087247"/>
          <a:ext cx="13361758" cy="6838148"/>
        </p:xfrm>
        <a:graphic>
          <a:graphicData uri="http://schemas.openxmlformats.org/drawingml/2006/table">
            <a:tbl>
              <a:tblPr firstRow="1" bandRow="1">
                <a:tableStyleId>{2D5ABB26-0587-4C30-8999-92F81FD0307C}</a:tableStyleId>
              </a:tblPr>
              <a:tblGrid>
                <a:gridCol w="2786085">
                  <a:extLst>
                    <a:ext uri="{9D8B030D-6E8A-4147-A177-3AD203B41FA5}">
                      <a16:colId xmlns:a16="http://schemas.microsoft.com/office/drawing/2014/main" val="20000"/>
                    </a:ext>
                  </a:extLst>
                </a:gridCol>
                <a:gridCol w="10195040">
                  <a:extLst>
                    <a:ext uri="{9D8B030D-6E8A-4147-A177-3AD203B41FA5}">
                      <a16:colId xmlns:a16="http://schemas.microsoft.com/office/drawing/2014/main" val="20001"/>
                    </a:ext>
                  </a:extLst>
                </a:gridCol>
                <a:gridCol w="380633">
                  <a:extLst>
                    <a:ext uri="{9D8B030D-6E8A-4147-A177-3AD203B41FA5}">
                      <a16:colId xmlns:a16="http://schemas.microsoft.com/office/drawing/2014/main" val="20002"/>
                    </a:ext>
                  </a:extLst>
                </a:gridCol>
              </a:tblGrid>
              <a:tr h="740155">
                <a:tc>
                  <a:txBody>
                    <a:bodyPr/>
                    <a:lstStyle/>
                    <a:p>
                      <a:pPr marL="109220">
                        <a:lnSpc>
                          <a:spcPct val="100000"/>
                        </a:lnSpc>
                        <a:spcBef>
                          <a:spcPts val="395"/>
                        </a:spcBef>
                      </a:pPr>
                      <a:r>
                        <a:rPr lang="en-US" sz="2400" b="1" dirty="0" err="1">
                          <a:solidFill>
                            <a:schemeClr val="bg1"/>
                          </a:solidFill>
                        </a:rPr>
                        <a:t>Cách</a:t>
                      </a:r>
                      <a:r>
                        <a:rPr lang="en-US" sz="2400" b="1" dirty="0">
                          <a:solidFill>
                            <a:schemeClr val="bg1"/>
                          </a:solidFill>
                        </a:rPr>
                        <a:t> </a:t>
                      </a:r>
                      <a:r>
                        <a:rPr lang="en-US" sz="2400" b="1" dirty="0" err="1">
                          <a:solidFill>
                            <a:schemeClr val="bg1"/>
                          </a:solidFill>
                        </a:rPr>
                        <a:t>đặt</a:t>
                      </a:r>
                      <a:r>
                        <a:rPr lang="en-US" sz="2400" b="1" dirty="0">
                          <a:solidFill>
                            <a:schemeClr val="bg1"/>
                          </a:solidFill>
                        </a:rPr>
                        <a:t> </a:t>
                      </a:r>
                      <a:r>
                        <a:rPr lang="en-US" sz="2400" b="1" dirty="0" err="1">
                          <a:solidFill>
                            <a:schemeClr val="bg1"/>
                          </a:solidFill>
                        </a:rPr>
                        <a:t>câu</a:t>
                      </a:r>
                      <a:r>
                        <a:rPr lang="en-US" sz="2400" b="1" dirty="0">
                          <a:solidFill>
                            <a:schemeClr val="bg1"/>
                          </a:solidFill>
                        </a:rPr>
                        <a:t> </a:t>
                      </a:r>
                      <a:r>
                        <a:rPr lang="en-US" sz="2400" b="1" dirty="0" err="1">
                          <a:solidFill>
                            <a:schemeClr val="bg1"/>
                          </a:solidFill>
                        </a:rPr>
                        <a:t>hỏi</a:t>
                      </a:r>
                      <a:endParaRPr sz="2200" b="1" dirty="0">
                        <a:solidFill>
                          <a:schemeClr val="bg1"/>
                        </a:solidFill>
                        <a:latin typeface="Arial"/>
                        <a:cs typeface="Arial"/>
                      </a:endParaRPr>
                    </a:p>
                  </a:txBody>
                  <a:tcPr marL="0" marR="0" marT="50165" marB="0">
                    <a:solidFill>
                      <a:srgbClr val="BED22B"/>
                    </a:solidFill>
                  </a:tcPr>
                </a:tc>
                <a:tc>
                  <a:txBody>
                    <a:bodyPr/>
                    <a:lstStyle/>
                    <a:p>
                      <a:pPr marL="591820">
                        <a:lnSpc>
                          <a:spcPct val="100000"/>
                        </a:lnSpc>
                        <a:spcBef>
                          <a:spcPts val="395"/>
                        </a:spcBef>
                      </a:pPr>
                      <a:r>
                        <a:rPr lang="en-US" sz="2200" b="1" spc="-5" dirty="0">
                          <a:solidFill>
                            <a:srgbClr val="FFFFFF"/>
                          </a:solidFill>
                          <a:latin typeface="Arial"/>
                          <a:cs typeface="Arial"/>
                        </a:rPr>
                        <a:t>Ví dụ</a:t>
                      </a:r>
                      <a:endParaRPr sz="2200" dirty="0">
                        <a:latin typeface="Arial"/>
                        <a:cs typeface="Arial"/>
                      </a:endParaRPr>
                    </a:p>
                  </a:txBody>
                  <a:tcPr marL="0" marR="0" marT="50165" marB="0">
                    <a:solidFill>
                      <a:srgbClr val="BED22B"/>
                    </a:solidFill>
                  </a:tcPr>
                </a:tc>
                <a:tc>
                  <a:txBody>
                    <a:bodyPr/>
                    <a:lstStyle/>
                    <a:p>
                      <a:pPr>
                        <a:lnSpc>
                          <a:spcPct val="100000"/>
                        </a:lnSpc>
                      </a:pPr>
                      <a:endParaRPr sz="2100">
                        <a:latin typeface="Times New Roman"/>
                        <a:cs typeface="Times New Roman"/>
                      </a:endParaRPr>
                    </a:p>
                  </a:txBody>
                  <a:tcPr marL="0" marR="0" marT="0" marB="0">
                    <a:solidFill>
                      <a:srgbClr val="BED22B"/>
                    </a:solidFill>
                  </a:tcPr>
                </a:tc>
                <a:extLst>
                  <a:ext uri="{0D108BD9-81ED-4DB2-BD59-A6C34878D82A}">
                    <a16:rowId xmlns:a16="http://schemas.microsoft.com/office/drawing/2014/main" val="10000"/>
                  </a:ext>
                </a:extLst>
              </a:tr>
              <a:tr h="1451864">
                <a:tc>
                  <a:txBody>
                    <a:bodyPr/>
                    <a:lstStyle/>
                    <a:p>
                      <a:pPr marL="109220">
                        <a:lnSpc>
                          <a:spcPct val="100000"/>
                        </a:lnSpc>
                        <a:spcBef>
                          <a:spcPts val="345"/>
                        </a:spcBef>
                      </a:pPr>
                      <a:r>
                        <a:rPr sz="2200" spc="-5" dirty="0" err="1">
                          <a:latin typeface="Arial MT"/>
                          <a:cs typeface="Arial MT"/>
                        </a:rPr>
                        <a:t>C</a:t>
                      </a:r>
                      <a:r>
                        <a:rPr lang="en-US" sz="2200" spc="-5" dirty="0" err="1">
                          <a:latin typeface="Arial MT"/>
                          <a:cs typeface="Arial MT"/>
                        </a:rPr>
                        <a:t>âu</a:t>
                      </a:r>
                      <a:r>
                        <a:rPr lang="en-US" sz="2200" spc="-5" dirty="0">
                          <a:latin typeface="Arial MT"/>
                          <a:cs typeface="Arial MT"/>
                        </a:rPr>
                        <a:t> </a:t>
                      </a:r>
                      <a:r>
                        <a:rPr lang="en-US" sz="2200" spc="-5" dirty="0" err="1">
                          <a:latin typeface="Arial MT"/>
                          <a:cs typeface="Arial MT"/>
                        </a:rPr>
                        <a:t>hỏi</a:t>
                      </a:r>
                      <a:r>
                        <a:rPr lang="en-US" sz="2200" spc="-5" dirty="0">
                          <a:latin typeface="Arial MT"/>
                          <a:cs typeface="Arial MT"/>
                        </a:rPr>
                        <a:t> </a:t>
                      </a:r>
                      <a:r>
                        <a:rPr lang="en-US" sz="2200" spc="-5" dirty="0" err="1">
                          <a:latin typeface="Arial MT"/>
                          <a:cs typeface="Arial MT"/>
                        </a:rPr>
                        <a:t>đóng</a:t>
                      </a:r>
                      <a:endParaRPr sz="2200" dirty="0">
                        <a:latin typeface="Arial MT"/>
                        <a:cs typeface="Arial MT"/>
                      </a:endParaRPr>
                    </a:p>
                  </a:txBody>
                  <a:tcPr marL="0" marR="0" marT="43815" marB="0">
                    <a:lnL w="6350">
                      <a:solidFill>
                        <a:srgbClr val="BED22B"/>
                      </a:solidFill>
                      <a:prstDash val="solid"/>
                    </a:lnL>
                    <a:lnB w="6350">
                      <a:solidFill>
                        <a:srgbClr val="BED22B"/>
                      </a:solidFill>
                      <a:prstDash val="solid"/>
                    </a:lnB>
                  </a:tcPr>
                </a:tc>
                <a:tc gridSpan="2">
                  <a:txBody>
                    <a:bodyPr/>
                    <a:lstStyle/>
                    <a:p>
                      <a:pPr marL="591820">
                        <a:lnSpc>
                          <a:spcPct val="100000"/>
                        </a:lnSpc>
                        <a:spcBef>
                          <a:spcPts val="345"/>
                        </a:spcBef>
                      </a:pPr>
                      <a:r>
                        <a:rPr lang="en-US" sz="2200" spc="-5" dirty="0">
                          <a:latin typeface="Arial MT"/>
                          <a:cs typeface="Arial MT"/>
                        </a:rPr>
                        <a:t> </a:t>
                      </a:r>
                      <a:r>
                        <a:rPr lang="en-US" sz="2200" spc="-5" dirty="0" err="1">
                          <a:latin typeface="Arial MT"/>
                          <a:cs typeface="Arial MT"/>
                        </a:rPr>
                        <a:t>điểm</a:t>
                      </a:r>
                      <a:r>
                        <a:rPr lang="en-US" sz="2200" spc="-5" dirty="0">
                          <a:latin typeface="Arial MT"/>
                          <a:cs typeface="Arial MT"/>
                        </a:rPr>
                        <a:t> </a:t>
                      </a:r>
                      <a:r>
                        <a:rPr lang="en-US" sz="2200" spc="-5" dirty="0" err="1">
                          <a:latin typeface="Arial MT"/>
                          <a:cs typeface="Arial MT"/>
                        </a:rPr>
                        <a:t>thực</a:t>
                      </a:r>
                      <a:r>
                        <a:rPr lang="en-US" sz="2200" spc="-5" dirty="0">
                          <a:latin typeface="Arial MT"/>
                          <a:cs typeface="Arial MT"/>
                        </a:rPr>
                        <a:t> </a:t>
                      </a:r>
                      <a:r>
                        <a:rPr lang="en-US" sz="2200" spc="-5" dirty="0" err="1">
                          <a:latin typeface="Arial MT"/>
                          <a:cs typeface="Arial MT"/>
                        </a:rPr>
                        <a:t>tế</a:t>
                      </a:r>
                      <a:r>
                        <a:rPr lang="en-US" sz="2200" spc="-5" dirty="0">
                          <a:latin typeface="Arial MT"/>
                          <a:cs typeface="Arial MT"/>
                        </a:rPr>
                        <a:t>. </a:t>
                      </a:r>
                      <a:r>
                        <a:rPr lang="en-US" sz="2200" spc="-5" dirty="0" err="1">
                          <a:latin typeface="Arial MT"/>
                          <a:cs typeface="Arial MT"/>
                        </a:rPr>
                        <a:t>Đây</a:t>
                      </a:r>
                      <a:r>
                        <a:rPr lang="en-US" sz="2200" spc="-5" dirty="0">
                          <a:latin typeface="Arial MT"/>
                          <a:cs typeface="Arial MT"/>
                        </a:rPr>
                        <a:t> </a:t>
                      </a:r>
                      <a:r>
                        <a:rPr lang="en-US" sz="2200" spc="-5" dirty="0" err="1">
                          <a:latin typeface="Arial MT"/>
                          <a:cs typeface="Arial MT"/>
                        </a:rPr>
                        <a:t>cũng</a:t>
                      </a:r>
                      <a:r>
                        <a:rPr lang="en-US" sz="2200" spc="-5" dirty="0">
                          <a:latin typeface="Arial MT"/>
                          <a:cs typeface="Arial MT"/>
                        </a:rPr>
                        <a:t> </a:t>
                      </a:r>
                      <a:r>
                        <a:rPr lang="en-US" sz="2200" spc="-5" dirty="0" err="1">
                          <a:latin typeface="Arial MT"/>
                          <a:cs typeface="Arial MT"/>
                        </a:rPr>
                        <a:t>là</a:t>
                      </a:r>
                      <a:r>
                        <a:rPr lang="en-US" sz="2200" spc="-5" dirty="0">
                          <a:latin typeface="Arial MT"/>
                          <a:cs typeface="Arial MT"/>
                        </a:rPr>
                        <a:t> </a:t>
                      </a:r>
                      <a:r>
                        <a:rPr lang="en-US" sz="2200" spc="-5" dirty="0" err="1">
                          <a:latin typeface="Arial MT"/>
                          <a:cs typeface="Arial MT"/>
                        </a:rPr>
                        <a:t>một</a:t>
                      </a:r>
                      <a:r>
                        <a:rPr lang="en-US" sz="2200" spc="-5" dirty="0">
                          <a:latin typeface="Arial MT"/>
                          <a:cs typeface="Arial MT"/>
                        </a:rPr>
                        <a:t> </a:t>
                      </a:r>
                      <a:r>
                        <a:rPr lang="en-US" sz="2200" spc="-5" dirty="0" err="1">
                          <a:latin typeface="Arial MT"/>
                          <a:cs typeface="Arial MT"/>
                        </a:rPr>
                        <a:t>loại</a:t>
                      </a:r>
                      <a:r>
                        <a:rPr lang="en-US" sz="2200" spc="-5" dirty="0">
                          <a:latin typeface="Arial MT"/>
                          <a:cs typeface="Arial MT"/>
                        </a:rPr>
                        <a:t> </a:t>
                      </a:r>
                      <a:r>
                        <a:rPr lang="en-US" sz="2200" spc="-5" dirty="0" err="1">
                          <a:latin typeface="Arial MT"/>
                          <a:cs typeface="Arial MT"/>
                        </a:rPr>
                        <a:t>câu</a:t>
                      </a:r>
                      <a:r>
                        <a:rPr lang="en-US" sz="2200" spc="-5" dirty="0">
                          <a:latin typeface="Arial MT"/>
                          <a:cs typeface="Arial MT"/>
                        </a:rPr>
                        <a:t> </a:t>
                      </a:r>
                      <a:r>
                        <a:rPr lang="en-US" sz="2200" spc="-5" dirty="0" err="1">
                          <a:latin typeface="Arial MT"/>
                          <a:cs typeface="Arial MT"/>
                        </a:rPr>
                        <a:t>hỏi</a:t>
                      </a:r>
                      <a:r>
                        <a:rPr lang="en-US" sz="2200" spc="-5" dirty="0">
                          <a:latin typeface="Arial MT"/>
                          <a:cs typeface="Arial MT"/>
                        </a:rPr>
                        <a:t> hay </a:t>
                      </a:r>
                      <a:r>
                        <a:rPr lang="en-US" sz="2200" spc="-5" dirty="0" err="1">
                          <a:latin typeface="Arial MT"/>
                          <a:cs typeface="Arial MT"/>
                        </a:rPr>
                        <a:t>để</a:t>
                      </a:r>
                      <a:r>
                        <a:rPr lang="en-US" sz="2200" spc="-5" dirty="0">
                          <a:latin typeface="Arial MT"/>
                          <a:cs typeface="Arial MT"/>
                        </a:rPr>
                        <a:t> </a:t>
                      </a:r>
                      <a:r>
                        <a:rPr lang="en-US" sz="2200" spc="-5" dirty="0" err="1">
                          <a:latin typeface="Arial MT"/>
                          <a:cs typeface="Arial MT"/>
                        </a:rPr>
                        <a:t>mở</a:t>
                      </a:r>
                      <a:r>
                        <a:rPr lang="en-US" sz="2200" spc="-5" dirty="0">
                          <a:latin typeface="Arial MT"/>
                          <a:cs typeface="Arial MT"/>
                        </a:rPr>
                        <a:t> </a:t>
                      </a:r>
                      <a:r>
                        <a:rPr lang="en-US" sz="2200" spc="-5" dirty="0" err="1">
                          <a:latin typeface="Arial MT"/>
                          <a:cs typeface="Arial MT"/>
                        </a:rPr>
                        <a:t>đầu</a:t>
                      </a:r>
                      <a:r>
                        <a:rPr sz="2200" spc="-5" dirty="0">
                          <a:latin typeface="Arial MT"/>
                          <a:cs typeface="Arial MT"/>
                        </a:rPr>
                        <a:t>.</a:t>
                      </a:r>
                      <a:endParaRPr sz="2200" dirty="0">
                        <a:latin typeface="Arial MT"/>
                        <a:cs typeface="Arial MT"/>
                      </a:endParaRPr>
                    </a:p>
                    <a:p>
                      <a:pPr marL="591820">
                        <a:lnSpc>
                          <a:spcPct val="100000"/>
                        </a:lnSpc>
                      </a:pPr>
                      <a:r>
                        <a:rPr lang="en-US" sz="2200" i="1" spc="-5" dirty="0" err="1">
                          <a:latin typeface="Arial"/>
                          <a:cs typeface="Arial"/>
                        </a:rPr>
                        <a:t>Bạn</a:t>
                      </a:r>
                      <a:r>
                        <a:rPr lang="en-US" sz="2200" i="1" spc="-5" dirty="0">
                          <a:latin typeface="Arial"/>
                          <a:cs typeface="Arial"/>
                        </a:rPr>
                        <a:t> </a:t>
                      </a:r>
                      <a:r>
                        <a:rPr lang="en-US" sz="2200" i="1" spc="-5" dirty="0" err="1">
                          <a:latin typeface="Arial"/>
                          <a:cs typeface="Arial"/>
                        </a:rPr>
                        <a:t>có</a:t>
                      </a:r>
                      <a:r>
                        <a:rPr lang="en-US" sz="2200" i="1" spc="-5" dirty="0">
                          <a:latin typeface="Arial"/>
                          <a:cs typeface="Arial"/>
                        </a:rPr>
                        <a:t> </a:t>
                      </a:r>
                      <a:r>
                        <a:rPr lang="en-US" sz="2200" i="1" spc="-5" dirty="0" err="1">
                          <a:latin typeface="Arial"/>
                          <a:cs typeface="Arial"/>
                        </a:rPr>
                        <a:t>chịu</a:t>
                      </a:r>
                      <a:r>
                        <a:rPr lang="en-US" sz="2200" i="1" spc="-5" dirty="0">
                          <a:latin typeface="Arial"/>
                          <a:cs typeface="Arial"/>
                        </a:rPr>
                        <a:t> </a:t>
                      </a:r>
                      <a:r>
                        <a:rPr lang="en-US" sz="2200" i="1" spc="-5" dirty="0" err="1">
                          <a:latin typeface="Arial"/>
                          <a:cs typeface="Arial"/>
                        </a:rPr>
                        <a:t>trách</a:t>
                      </a:r>
                      <a:r>
                        <a:rPr lang="en-US" sz="2200" i="1" spc="-5" dirty="0">
                          <a:latin typeface="Arial"/>
                          <a:cs typeface="Arial"/>
                        </a:rPr>
                        <a:t> </a:t>
                      </a:r>
                      <a:r>
                        <a:rPr lang="en-US" sz="2200" i="1" spc="-5" dirty="0" err="1">
                          <a:latin typeface="Arial"/>
                          <a:cs typeface="Arial"/>
                        </a:rPr>
                        <a:t>nhiệm</a:t>
                      </a:r>
                      <a:r>
                        <a:rPr lang="en-US" sz="2200" i="1" spc="-5" dirty="0">
                          <a:latin typeface="Arial"/>
                          <a:cs typeface="Arial"/>
                        </a:rPr>
                        <a:t> </a:t>
                      </a:r>
                      <a:r>
                        <a:rPr lang="en-US" sz="2200" i="1" spc="-5" dirty="0" err="1">
                          <a:latin typeface="Arial"/>
                          <a:cs typeface="Arial"/>
                        </a:rPr>
                        <a:t>về</a:t>
                      </a:r>
                      <a:r>
                        <a:rPr lang="en-US" sz="2200" i="1" spc="-5" dirty="0">
                          <a:latin typeface="Arial"/>
                          <a:cs typeface="Arial"/>
                        </a:rPr>
                        <a:t>… </a:t>
                      </a:r>
                      <a:r>
                        <a:rPr lang="en-US" sz="2200" i="1" spc="-5" dirty="0" err="1">
                          <a:latin typeface="Arial"/>
                          <a:cs typeface="Arial"/>
                        </a:rPr>
                        <a:t>nhập</a:t>
                      </a:r>
                      <a:r>
                        <a:rPr lang="en-US" sz="2200" i="1" spc="-5" dirty="0">
                          <a:latin typeface="Arial"/>
                          <a:cs typeface="Arial"/>
                        </a:rPr>
                        <a:t> </a:t>
                      </a:r>
                      <a:r>
                        <a:rPr lang="en-US" sz="2200" i="1" spc="-5" dirty="0" err="1">
                          <a:latin typeface="Arial"/>
                          <a:cs typeface="Arial"/>
                        </a:rPr>
                        <a:t>dữ</a:t>
                      </a:r>
                      <a:r>
                        <a:rPr lang="en-US" sz="2200" i="1" spc="-5" dirty="0">
                          <a:latin typeface="Arial"/>
                          <a:cs typeface="Arial"/>
                        </a:rPr>
                        <a:t> </a:t>
                      </a:r>
                      <a:r>
                        <a:rPr lang="en-US" sz="2200" i="1" spc="-5" dirty="0" err="1">
                          <a:latin typeface="Arial"/>
                          <a:cs typeface="Arial"/>
                        </a:rPr>
                        <a:t>liệu</a:t>
                      </a:r>
                      <a:r>
                        <a:rPr lang="en-US" sz="2200" i="1" spc="-5" dirty="0">
                          <a:latin typeface="Arial"/>
                          <a:cs typeface="Arial"/>
                        </a:rPr>
                        <a:t> </a:t>
                      </a:r>
                      <a:r>
                        <a:rPr lang="en-US" sz="2200" i="1" spc="-5" dirty="0" err="1">
                          <a:latin typeface="Arial"/>
                          <a:cs typeface="Arial"/>
                        </a:rPr>
                        <a:t>không</a:t>
                      </a:r>
                      <a:r>
                        <a:rPr sz="2200" i="1" spc="-5" dirty="0">
                          <a:latin typeface="Arial"/>
                          <a:cs typeface="Arial"/>
                        </a:rPr>
                        <a:t>?</a:t>
                      </a:r>
                      <a:endParaRPr sz="2200" dirty="0">
                        <a:latin typeface="Arial"/>
                        <a:cs typeface="Arial"/>
                      </a:endParaRPr>
                    </a:p>
                  </a:txBody>
                  <a:tcPr marL="0" marR="0" marT="43815" marB="0">
                    <a:lnR w="6350">
                      <a:solidFill>
                        <a:srgbClr val="BED22B"/>
                      </a:solidFill>
                      <a:prstDash val="solid"/>
                    </a:lnR>
                    <a:lnB w="6350">
                      <a:solidFill>
                        <a:srgbClr val="BED22B"/>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1514221">
                <a:tc>
                  <a:txBody>
                    <a:bodyPr/>
                    <a:lstStyle/>
                    <a:p>
                      <a:pPr marL="109220">
                        <a:lnSpc>
                          <a:spcPct val="100000"/>
                        </a:lnSpc>
                        <a:spcBef>
                          <a:spcPts val="370"/>
                        </a:spcBef>
                      </a:pPr>
                      <a:r>
                        <a:rPr lang="en-US" sz="2200" spc="-5" dirty="0" err="1">
                          <a:latin typeface="Arial MT"/>
                          <a:cs typeface="Arial MT"/>
                        </a:rPr>
                        <a:t>Câu</a:t>
                      </a:r>
                      <a:r>
                        <a:rPr lang="en-US" sz="2200" spc="-5" dirty="0">
                          <a:latin typeface="Arial MT"/>
                          <a:cs typeface="Arial MT"/>
                        </a:rPr>
                        <a:t> </a:t>
                      </a:r>
                      <a:r>
                        <a:rPr lang="en-US" sz="2200" spc="-5" dirty="0" err="1">
                          <a:latin typeface="Arial MT"/>
                          <a:cs typeface="Arial MT"/>
                        </a:rPr>
                        <a:t>hỏi</a:t>
                      </a:r>
                      <a:r>
                        <a:rPr lang="en-US" sz="2200" spc="-5" dirty="0">
                          <a:latin typeface="Arial MT"/>
                          <a:cs typeface="Arial MT"/>
                        </a:rPr>
                        <a:t> </a:t>
                      </a:r>
                      <a:r>
                        <a:rPr lang="en-US" sz="2200" spc="-5" dirty="0" err="1">
                          <a:latin typeface="Arial MT"/>
                          <a:cs typeface="Arial MT"/>
                        </a:rPr>
                        <a:t>mơ</a:t>
                      </a:r>
                      <a:r>
                        <a:rPr lang="en-US" sz="2200" spc="-5" dirty="0">
                          <a:latin typeface="Arial MT"/>
                          <a:cs typeface="Arial MT"/>
                        </a:rPr>
                        <a:t>̉</a:t>
                      </a:r>
                      <a:endParaRPr sz="2200" dirty="0">
                        <a:latin typeface="Arial MT"/>
                        <a:cs typeface="Arial MT"/>
                      </a:endParaRPr>
                    </a:p>
                  </a:txBody>
                  <a:tcPr marL="0" marR="0" marT="46990" marB="0">
                    <a:lnL w="6350">
                      <a:solidFill>
                        <a:srgbClr val="BED22B"/>
                      </a:solidFill>
                      <a:prstDash val="solid"/>
                    </a:lnL>
                    <a:lnT w="6350">
                      <a:solidFill>
                        <a:srgbClr val="BED22B"/>
                      </a:solidFill>
                      <a:prstDash val="solid"/>
                    </a:lnT>
                    <a:lnB w="6350">
                      <a:solidFill>
                        <a:srgbClr val="BED22B"/>
                      </a:solidFill>
                      <a:prstDash val="solid"/>
                    </a:lnB>
                  </a:tcPr>
                </a:tc>
                <a:tc>
                  <a:txBody>
                    <a:bodyPr/>
                    <a:lstStyle/>
                    <a:p>
                      <a:pPr marL="591820" marR="1742439">
                        <a:lnSpc>
                          <a:spcPct val="100000"/>
                        </a:lnSpc>
                        <a:spcBef>
                          <a:spcPts val="370"/>
                        </a:spcBef>
                      </a:pPr>
                      <a:r>
                        <a:rPr lang="vi-VN" sz="2200" spc="-5" dirty="0">
                          <a:latin typeface="Arial MT"/>
                          <a:cs typeface="Arial MT"/>
                        </a:rPr>
                        <a:t>Thư giãn và tạo niềm tin cho người phản hồi. Khuyến khích/cho phép nói chuyện</a:t>
                      </a:r>
                      <a:r>
                        <a:rPr sz="2200" spc="-5" dirty="0">
                          <a:latin typeface="Arial MT"/>
                          <a:cs typeface="Arial MT"/>
                        </a:rPr>
                        <a:t>.</a:t>
                      </a:r>
                      <a:endParaRPr sz="2200" dirty="0">
                        <a:latin typeface="Arial MT"/>
                        <a:cs typeface="Arial MT"/>
                      </a:endParaRPr>
                    </a:p>
                    <a:p>
                      <a:pPr>
                        <a:lnSpc>
                          <a:spcPct val="100000"/>
                        </a:lnSpc>
                      </a:pPr>
                      <a:endParaRPr sz="2300" dirty="0">
                        <a:latin typeface="Times New Roman"/>
                        <a:cs typeface="Times New Roman"/>
                      </a:endParaRPr>
                    </a:p>
                    <a:p>
                      <a:pPr marL="591820">
                        <a:lnSpc>
                          <a:spcPct val="100000"/>
                        </a:lnSpc>
                      </a:pPr>
                      <a:r>
                        <a:rPr lang="vi-VN" sz="2200" i="1" spc="-55" dirty="0">
                          <a:latin typeface="Arial"/>
                          <a:cs typeface="Arial"/>
                        </a:rPr>
                        <a:t>Hãy cho tôi biết… mẫu được đưa vào phòng thí nghiệm như thế nào</a:t>
                      </a:r>
                      <a:r>
                        <a:rPr sz="2200" i="1" spc="-5" dirty="0">
                          <a:latin typeface="Arial"/>
                          <a:cs typeface="Arial"/>
                        </a:rPr>
                        <a:t>?</a:t>
                      </a:r>
                      <a:endParaRPr sz="2200" dirty="0">
                        <a:latin typeface="Arial"/>
                        <a:cs typeface="Arial"/>
                      </a:endParaRPr>
                    </a:p>
                  </a:txBody>
                  <a:tcPr marL="0" marR="0" marT="46990" marB="0">
                    <a:lnT w="6350">
                      <a:solidFill>
                        <a:srgbClr val="BED22B"/>
                      </a:solidFill>
                      <a:prstDash val="solid"/>
                    </a:lnT>
                    <a:lnB w="6350">
                      <a:solidFill>
                        <a:srgbClr val="BED22B"/>
                      </a:solidFill>
                      <a:prstDash val="solid"/>
                    </a:lnB>
                  </a:tcPr>
                </a:tc>
                <a:tc>
                  <a:txBody>
                    <a:bodyPr/>
                    <a:lstStyle/>
                    <a:p>
                      <a:pPr>
                        <a:lnSpc>
                          <a:spcPct val="100000"/>
                        </a:lnSpc>
                      </a:pPr>
                      <a:endParaRPr sz="2100">
                        <a:latin typeface="Times New Roman"/>
                        <a:cs typeface="Times New Roman"/>
                      </a:endParaRPr>
                    </a:p>
                  </a:txBody>
                  <a:tcPr marL="0" marR="0" marT="0" marB="0">
                    <a:lnR w="6350">
                      <a:solidFill>
                        <a:srgbClr val="BED22B"/>
                      </a:solidFill>
                      <a:prstDash val="solid"/>
                    </a:lnR>
                    <a:lnT w="6350">
                      <a:solidFill>
                        <a:srgbClr val="BED22B"/>
                      </a:solidFill>
                      <a:prstDash val="solid"/>
                    </a:lnT>
                    <a:lnB w="6350">
                      <a:solidFill>
                        <a:srgbClr val="BED22B"/>
                      </a:solidFill>
                      <a:prstDash val="solid"/>
                    </a:lnB>
                  </a:tcPr>
                </a:tc>
                <a:extLst>
                  <a:ext uri="{0D108BD9-81ED-4DB2-BD59-A6C34878D82A}">
                    <a16:rowId xmlns:a16="http://schemas.microsoft.com/office/drawing/2014/main" val="10002"/>
                  </a:ext>
                </a:extLst>
              </a:tr>
              <a:tr h="1475232">
                <a:tc>
                  <a:txBody>
                    <a:bodyPr/>
                    <a:lstStyle/>
                    <a:p>
                      <a:pPr marL="109220">
                        <a:lnSpc>
                          <a:spcPct val="100000"/>
                        </a:lnSpc>
                        <a:spcBef>
                          <a:spcPts val="375"/>
                        </a:spcBef>
                      </a:pPr>
                      <a:r>
                        <a:rPr lang="en-US" sz="2200" spc="-5" dirty="0" err="1">
                          <a:latin typeface="Arial MT"/>
                          <a:cs typeface="Arial MT"/>
                        </a:rPr>
                        <a:t>Câu</a:t>
                      </a:r>
                      <a:r>
                        <a:rPr lang="en-US" sz="2200" spc="-5" dirty="0">
                          <a:latin typeface="Arial MT"/>
                          <a:cs typeface="Arial MT"/>
                        </a:rPr>
                        <a:t> </a:t>
                      </a:r>
                      <a:r>
                        <a:rPr lang="en-US" sz="2200" spc="-5" dirty="0" err="1">
                          <a:latin typeface="Arial MT"/>
                          <a:cs typeface="Arial MT"/>
                        </a:rPr>
                        <a:t>hỏi</a:t>
                      </a:r>
                      <a:r>
                        <a:rPr lang="en-US" sz="2200" spc="-5" dirty="0">
                          <a:latin typeface="Arial MT"/>
                          <a:cs typeface="Arial MT"/>
                        </a:rPr>
                        <a:t> </a:t>
                      </a:r>
                      <a:r>
                        <a:rPr lang="en-US" sz="2200" spc="-5" dirty="0" err="1">
                          <a:latin typeface="Arial MT"/>
                          <a:cs typeface="Arial MT"/>
                        </a:rPr>
                        <a:t>thăm</a:t>
                      </a:r>
                      <a:r>
                        <a:rPr lang="en-US" sz="2200" spc="-5" dirty="0">
                          <a:latin typeface="Arial MT"/>
                          <a:cs typeface="Arial MT"/>
                        </a:rPr>
                        <a:t> dò</a:t>
                      </a:r>
                      <a:endParaRPr sz="2200" dirty="0">
                        <a:latin typeface="Arial MT"/>
                        <a:cs typeface="Arial MT"/>
                      </a:endParaRPr>
                    </a:p>
                  </a:txBody>
                  <a:tcPr marL="0" marR="0" marT="47625" marB="0">
                    <a:lnL w="6350">
                      <a:solidFill>
                        <a:srgbClr val="BED22B"/>
                      </a:solidFill>
                      <a:prstDash val="solid"/>
                    </a:lnL>
                    <a:lnT w="6350">
                      <a:solidFill>
                        <a:srgbClr val="BED22B"/>
                      </a:solidFill>
                      <a:prstDash val="solid"/>
                    </a:lnT>
                    <a:lnB w="6350">
                      <a:solidFill>
                        <a:srgbClr val="BED22B"/>
                      </a:solidFill>
                      <a:prstDash val="solid"/>
                    </a:lnB>
                  </a:tcPr>
                </a:tc>
                <a:tc gridSpan="2">
                  <a:txBody>
                    <a:bodyPr/>
                    <a:lstStyle/>
                    <a:p>
                      <a:pPr marL="591820">
                        <a:lnSpc>
                          <a:spcPct val="100000"/>
                        </a:lnSpc>
                        <a:spcBef>
                          <a:spcPts val="375"/>
                        </a:spcBef>
                      </a:pPr>
                      <a:r>
                        <a:rPr lang="en-US" sz="2200" spc="-5" dirty="0">
                          <a:latin typeface="Arial MT"/>
                          <a:cs typeface="Arial MT"/>
                        </a:rPr>
                        <a:t>Cho </a:t>
                      </a:r>
                      <a:r>
                        <a:rPr lang="en-US" sz="2200" spc="-5" dirty="0" err="1">
                          <a:latin typeface="Arial MT"/>
                          <a:cs typeface="Arial MT"/>
                        </a:rPr>
                        <a:t>phép</a:t>
                      </a:r>
                      <a:r>
                        <a:rPr lang="en-US" sz="2200" spc="-5" dirty="0">
                          <a:latin typeface="Arial MT"/>
                          <a:cs typeface="Arial MT"/>
                        </a:rPr>
                        <a:t> </a:t>
                      </a:r>
                      <a:r>
                        <a:rPr lang="en-US" sz="2200" spc="-5" dirty="0" err="1">
                          <a:latin typeface="Arial MT"/>
                          <a:cs typeface="Arial MT"/>
                        </a:rPr>
                        <a:t>thăm</a:t>
                      </a:r>
                      <a:r>
                        <a:rPr lang="en-US" sz="2200" spc="-5" dirty="0">
                          <a:latin typeface="Arial MT"/>
                          <a:cs typeface="Arial MT"/>
                        </a:rPr>
                        <a:t> </a:t>
                      </a:r>
                      <a:r>
                        <a:rPr lang="en-US" sz="2200" spc="-5" dirty="0" err="1">
                          <a:latin typeface="Arial MT"/>
                          <a:cs typeface="Arial MT"/>
                        </a:rPr>
                        <a:t>dò</a:t>
                      </a:r>
                      <a:r>
                        <a:rPr lang="en-US" sz="2200" spc="-5" dirty="0">
                          <a:latin typeface="Arial MT"/>
                          <a:cs typeface="Arial MT"/>
                        </a:rPr>
                        <a:t> </a:t>
                      </a:r>
                      <a:r>
                        <a:rPr lang="en-US" sz="2200" spc="-5" dirty="0" err="1">
                          <a:latin typeface="Arial MT"/>
                          <a:cs typeface="Arial MT"/>
                        </a:rPr>
                        <a:t>rất</a:t>
                      </a:r>
                      <a:r>
                        <a:rPr lang="en-US" sz="2200" spc="-5" dirty="0">
                          <a:latin typeface="Arial MT"/>
                          <a:cs typeface="Arial MT"/>
                        </a:rPr>
                        <a:t> </a:t>
                      </a:r>
                      <a:r>
                        <a:rPr lang="en-US" sz="2200" spc="-5" dirty="0" err="1">
                          <a:latin typeface="Arial MT"/>
                          <a:cs typeface="Arial MT"/>
                        </a:rPr>
                        <a:t>sâu</a:t>
                      </a:r>
                      <a:r>
                        <a:rPr lang="en-US" sz="2200" spc="-5" dirty="0">
                          <a:latin typeface="Arial MT"/>
                          <a:cs typeface="Arial MT"/>
                        </a:rPr>
                        <a:t> </a:t>
                      </a:r>
                      <a:r>
                        <a:rPr lang="en-US" sz="2200" spc="-5" dirty="0" err="1">
                          <a:latin typeface="Arial MT"/>
                          <a:cs typeface="Arial MT"/>
                        </a:rPr>
                        <a:t>vào</a:t>
                      </a:r>
                      <a:r>
                        <a:rPr lang="en-US" sz="2200" spc="-5" dirty="0">
                          <a:latin typeface="Arial MT"/>
                          <a:cs typeface="Arial MT"/>
                        </a:rPr>
                        <a:t> </a:t>
                      </a:r>
                      <a:r>
                        <a:rPr lang="en-US" sz="2200" spc="-5" dirty="0" err="1">
                          <a:latin typeface="Arial MT"/>
                          <a:cs typeface="Arial MT"/>
                        </a:rPr>
                        <a:t>một</a:t>
                      </a:r>
                      <a:r>
                        <a:rPr lang="en-US" sz="2200" spc="-5" dirty="0">
                          <a:latin typeface="Arial MT"/>
                          <a:cs typeface="Arial MT"/>
                        </a:rPr>
                        <a:t> </a:t>
                      </a:r>
                      <a:r>
                        <a:rPr lang="en-US" sz="2200" spc="-5" dirty="0" err="1">
                          <a:latin typeface="Arial MT"/>
                          <a:cs typeface="Arial MT"/>
                        </a:rPr>
                        <a:t>vấn</a:t>
                      </a:r>
                      <a:r>
                        <a:rPr lang="en-US" sz="2200" spc="-5" dirty="0">
                          <a:latin typeface="Arial MT"/>
                          <a:cs typeface="Arial MT"/>
                        </a:rPr>
                        <a:t> </a:t>
                      </a:r>
                      <a:r>
                        <a:rPr lang="en-US" sz="2200" spc="-5" dirty="0" err="1">
                          <a:latin typeface="Arial MT"/>
                          <a:cs typeface="Arial MT"/>
                        </a:rPr>
                        <a:t>đề</a:t>
                      </a:r>
                      <a:r>
                        <a:rPr lang="en-US" sz="2200" spc="-5" dirty="0">
                          <a:latin typeface="Arial MT"/>
                          <a:cs typeface="Arial MT"/>
                        </a:rPr>
                        <a:t> </a:t>
                      </a:r>
                      <a:r>
                        <a:rPr lang="en-US" sz="2200" spc="-5" dirty="0" err="1">
                          <a:latin typeface="Arial MT"/>
                          <a:cs typeface="Arial MT"/>
                        </a:rPr>
                        <a:t>quan</a:t>
                      </a:r>
                      <a:r>
                        <a:rPr lang="en-US" sz="2200" spc="-5" dirty="0">
                          <a:latin typeface="Arial MT"/>
                          <a:cs typeface="Arial MT"/>
                        </a:rPr>
                        <a:t> </a:t>
                      </a:r>
                      <a:r>
                        <a:rPr lang="en-US" sz="2200" spc="-5" dirty="0" err="1">
                          <a:latin typeface="Arial MT"/>
                          <a:cs typeface="Arial MT"/>
                        </a:rPr>
                        <a:t>trọng</a:t>
                      </a:r>
                      <a:r>
                        <a:rPr sz="2200" spc="-20" dirty="0">
                          <a:latin typeface="Arial MT"/>
                          <a:cs typeface="Arial MT"/>
                        </a:rPr>
                        <a:t>.</a:t>
                      </a:r>
                      <a:endParaRPr sz="2200" dirty="0">
                        <a:latin typeface="Arial MT"/>
                        <a:cs typeface="Arial MT"/>
                      </a:endParaRPr>
                    </a:p>
                    <a:p>
                      <a:pPr>
                        <a:lnSpc>
                          <a:spcPct val="100000"/>
                        </a:lnSpc>
                        <a:spcBef>
                          <a:spcPts val="50"/>
                        </a:spcBef>
                      </a:pPr>
                      <a:endParaRPr sz="2250" dirty="0">
                        <a:latin typeface="Times New Roman"/>
                        <a:cs typeface="Times New Roman"/>
                      </a:endParaRPr>
                    </a:p>
                    <a:p>
                      <a:pPr marL="591820">
                        <a:lnSpc>
                          <a:spcPct val="100000"/>
                        </a:lnSpc>
                        <a:tabLst>
                          <a:tab pos="5173345" algn="l"/>
                          <a:tab pos="8201659" algn="l"/>
                        </a:tabLst>
                      </a:pPr>
                      <a:r>
                        <a:rPr lang="vi-VN" sz="2200" i="1" spc="-5" dirty="0">
                          <a:latin typeface="Arial"/>
                          <a:cs typeface="Arial"/>
                        </a:rPr>
                        <a:t>Bạn nghĩ loại tác động nào…? Bạn đã quyết định thế nào…? Làm thế nào bạn xác định được</a:t>
                      </a:r>
                      <a:r>
                        <a:rPr sz="2200" i="1" spc="-10" dirty="0">
                          <a:latin typeface="Arial"/>
                          <a:cs typeface="Arial"/>
                        </a:rPr>
                        <a:t>…?</a:t>
                      </a:r>
                      <a:endParaRPr sz="2200" dirty="0">
                        <a:latin typeface="Arial"/>
                        <a:cs typeface="Arial"/>
                      </a:endParaRPr>
                    </a:p>
                  </a:txBody>
                  <a:tcPr marL="0" marR="0" marT="47625" marB="0">
                    <a:lnR w="6350">
                      <a:solidFill>
                        <a:srgbClr val="BED22B"/>
                      </a:solidFill>
                      <a:prstDash val="solid"/>
                    </a:lnR>
                    <a:lnT w="6350">
                      <a:solidFill>
                        <a:srgbClr val="BED22B"/>
                      </a:solidFill>
                      <a:prstDash val="solid"/>
                    </a:lnT>
                    <a:lnB w="6350">
                      <a:solidFill>
                        <a:srgbClr val="BED22B"/>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1475282">
                <a:tc>
                  <a:txBody>
                    <a:bodyPr/>
                    <a:lstStyle/>
                    <a:p>
                      <a:pPr marL="109220">
                        <a:lnSpc>
                          <a:spcPct val="100000"/>
                        </a:lnSpc>
                        <a:spcBef>
                          <a:spcPts val="375"/>
                        </a:spcBef>
                      </a:pPr>
                      <a:r>
                        <a:rPr lang="en-US" sz="2200" spc="-5" dirty="0" err="1">
                          <a:latin typeface="Arial MT"/>
                          <a:cs typeface="Arial MT"/>
                        </a:rPr>
                        <a:t>Câu</a:t>
                      </a:r>
                      <a:r>
                        <a:rPr lang="en-US" sz="2200" spc="-5" dirty="0">
                          <a:latin typeface="Arial MT"/>
                          <a:cs typeface="Arial MT"/>
                        </a:rPr>
                        <a:t> </a:t>
                      </a:r>
                      <a:r>
                        <a:rPr lang="en-US" sz="2200" spc="-5" dirty="0" err="1">
                          <a:latin typeface="Arial MT"/>
                          <a:cs typeface="Arial MT"/>
                        </a:rPr>
                        <a:t>hỏi</a:t>
                      </a:r>
                      <a:r>
                        <a:rPr lang="en-US" sz="2200" spc="-5" dirty="0">
                          <a:latin typeface="Arial MT"/>
                          <a:cs typeface="Arial MT"/>
                        </a:rPr>
                        <a:t> </a:t>
                      </a:r>
                      <a:r>
                        <a:rPr lang="en-US" sz="2200" spc="-5" dirty="0" err="1">
                          <a:latin typeface="Arial MT"/>
                          <a:cs typeface="Arial MT"/>
                        </a:rPr>
                        <a:t>gia</a:t>
                      </a:r>
                      <a:r>
                        <a:rPr lang="en-US" sz="2200" spc="-5" dirty="0">
                          <a:latin typeface="Arial MT"/>
                          <a:cs typeface="Arial MT"/>
                        </a:rPr>
                        <a:t>̉ </a:t>
                      </a:r>
                      <a:r>
                        <a:rPr lang="en-US" sz="2200" spc="-5" dirty="0" err="1">
                          <a:latin typeface="Arial MT"/>
                          <a:cs typeface="Arial MT"/>
                        </a:rPr>
                        <a:t>định</a:t>
                      </a:r>
                      <a:endParaRPr sz="2200" dirty="0">
                        <a:latin typeface="Arial MT"/>
                        <a:cs typeface="Arial MT"/>
                      </a:endParaRPr>
                    </a:p>
                  </a:txBody>
                  <a:tcPr marL="0" marR="0" marT="47625" marB="0">
                    <a:lnL w="6350">
                      <a:solidFill>
                        <a:srgbClr val="BED22B"/>
                      </a:solidFill>
                      <a:prstDash val="solid"/>
                    </a:lnL>
                    <a:lnT w="6350">
                      <a:solidFill>
                        <a:srgbClr val="BED22B"/>
                      </a:solidFill>
                      <a:prstDash val="solid"/>
                    </a:lnT>
                    <a:lnB w="6350">
                      <a:solidFill>
                        <a:srgbClr val="BED22B"/>
                      </a:solidFill>
                      <a:prstDash val="solid"/>
                    </a:lnB>
                  </a:tcPr>
                </a:tc>
                <a:tc>
                  <a:txBody>
                    <a:bodyPr/>
                    <a:lstStyle/>
                    <a:p>
                      <a:pPr marL="591820">
                        <a:lnSpc>
                          <a:spcPct val="100000"/>
                        </a:lnSpc>
                        <a:spcBef>
                          <a:spcPts val="375"/>
                        </a:spcBef>
                      </a:pPr>
                      <a:r>
                        <a:rPr lang="en-US" sz="2200" spc="-5" dirty="0">
                          <a:latin typeface="Arial MT"/>
                          <a:cs typeface="Arial MT"/>
                        </a:rPr>
                        <a:t>Cho </a:t>
                      </a:r>
                      <a:r>
                        <a:rPr lang="en-US" sz="2200" spc="-5" dirty="0" err="1">
                          <a:latin typeface="Arial MT"/>
                          <a:cs typeface="Arial MT"/>
                        </a:rPr>
                        <a:t>phép</a:t>
                      </a:r>
                      <a:r>
                        <a:rPr lang="en-US" sz="2200" spc="-5" dirty="0">
                          <a:latin typeface="Arial MT"/>
                          <a:cs typeface="Arial MT"/>
                        </a:rPr>
                        <a:t> </a:t>
                      </a:r>
                      <a:r>
                        <a:rPr lang="en-US" sz="2200" spc="-5" dirty="0" err="1">
                          <a:latin typeface="Arial MT"/>
                          <a:cs typeface="Arial MT"/>
                        </a:rPr>
                        <a:t>đánh</a:t>
                      </a:r>
                      <a:r>
                        <a:rPr lang="en-US" sz="2200" spc="-5" dirty="0">
                          <a:latin typeface="Arial MT"/>
                          <a:cs typeface="Arial MT"/>
                        </a:rPr>
                        <a:t> </a:t>
                      </a:r>
                      <a:r>
                        <a:rPr lang="en-US" sz="2200" spc="-5" dirty="0" err="1">
                          <a:latin typeface="Arial MT"/>
                          <a:cs typeface="Arial MT"/>
                        </a:rPr>
                        <a:t>giá</a:t>
                      </a:r>
                      <a:r>
                        <a:rPr lang="en-US" sz="2200" spc="-5" dirty="0">
                          <a:latin typeface="Arial MT"/>
                          <a:cs typeface="Arial MT"/>
                        </a:rPr>
                        <a:t> </a:t>
                      </a:r>
                      <a:r>
                        <a:rPr lang="en-US" sz="2200" spc="-5" dirty="0" err="1">
                          <a:latin typeface="Arial MT"/>
                          <a:cs typeface="Arial MT"/>
                        </a:rPr>
                        <a:t>kiến</a:t>
                      </a:r>
                      <a:r>
                        <a:rPr lang="en-US" sz="2200" spc="-5" dirty="0">
                          <a:latin typeface="Arial MT"/>
                          <a:cs typeface="Arial MT"/>
                        </a:rPr>
                        <a:t> </a:t>
                      </a:r>
                      <a:r>
                        <a:rPr lang="en-US" sz="2200" spc="-5" dirty="0" err="1">
                          <a:latin typeface="Arial MT"/>
                          <a:cs typeface="Arial MT"/>
                        </a:rPr>
                        <a:t>thức</a:t>
                      </a:r>
                      <a:r>
                        <a:rPr lang="en-US" sz="2200" spc="-5" dirty="0">
                          <a:latin typeface="Arial MT"/>
                          <a:cs typeface="Arial MT"/>
                        </a:rPr>
                        <a:t> </a:t>
                      </a:r>
                      <a:r>
                        <a:rPr lang="en-US" sz="2200" spc="-5" dirty="0" err="1">
                          <a:latin typeface="Arial MT"/>
                          <a:cs typeface="Arial MT"/>
                        </a:rPr>
                        <a:t>của</a:t>
                      </a:r>
                      <a:r>
                        <a:rPr lang="en-US" sz="2200" spc="-5" dirty="0">
                          <a:latin typeface="Arial MT"/>
                          <a:cs typeface="Arial MT"/>
                        </a:rPr>
                        <a:t> </a:t>
                      </a:r>
                      <a:r>
                        <a:rPr lang="en-US" sz="2200" spc="-5" dirty="0" err="1">
                          <a:latin typeface="Arial MT"/>
                          <a:cs typeface="Arial MT"/>
                        </a:rPr>
                        <a:t>họ</a:t>
                      </a:r>
                      <a:r>
                        <a:rPr lang="en-US" sz="2200" spc="-5" dirty="0">
                          <a:latin typeface="Arial MT"/>
                          <a:cs typeface="Arial MT"/>
                        </a:rPr>
                        <a:t> </a:t>
                      </a:r>
                      <a:r>
                        <a:rPr lang="en-US" sz="2200" spc="-5" dirty="0" err="1">
                          <a:latin typeface="Arial MT"/>
                          <a:cs typeface="Arial MT"/>
                        </a:rPr>
                        <a:t>về</a:t>
                      </a:r>
                      <a:r>
                        <a:rPr lang="en-US" sz="2200" spc="-5" dirty="0">
                          <a:latin typeface="Arial MT"/>
                          <a:cs typeface="Arial MT"/>
                        </a:rPr>
                        <a:t> </a:t>
                      </a:r>
                      <a:r>
                        <a:rPr lang="en-US" sz="2200" spc="-5" dirty="0" err="1">
                          <a:latin typeface="Arial MT"/>
                          <a:cs typeface="Arial MT"/>
                        </a:rPr>
                        <a:t>các</a:t>
                      </a:r>
                      <a:r>
                        <a:rPr lang="en-US" sz="2200" spc="-5" dirty="0">
                          <a:latin typeface="Arial MT"/>
                          <a:cs typeface="Arial MT"/>
                        </a:rPr>
                        <a:t> </a:t>
                      </a:r>
                      <a:r>
                        <a:rPr lang="en-US" sz="2200" spc="-5" dirty="0" err="1">
                          <a:latin typeface="Arial MT"/>
                          <a:cs typeface="Arial MT"/>
                        </a:rPr>
                        <a:t>quy</a:t>
                      </a:r>
                      <a:r>
                        <a:rPr lang="en-US" sz="2200" spc="-5" dirty="0">
                          <a:latin typeface="Arial MT"/>
                          <a:cs typeface="Arial MT"/>
                        </a:rPr>
                        <a:t> </a:t>
                      </a:r>
                      <a:r>
                        <a:rPr lang="en-US" sz="2200" spc="-5" dirty="0" err="1">
                          <a:latin typeface="Arial MT"/>
                          <a:cs typeface="Arial MT"/>
                        </a:rPr>
                        <a:t>trình</a:t>
                      </a:r>
                      <a:r>
                        <a:rPr lang="en-US" sz="2200" spc="-5" dirty="0">
                          <a:latin typeface="Arial MT"/>
                          <a:cs typeface="Arial MT"/>
                        </a:rPr>
                        <a:t>, </a:t>
                      </a:r>
                      <a:r>
                        <a:rPr lang="en-US" sz="2200" spc="-5" dirty="0" err="1">
                          <a:latin typeface="Arial MT"/>
                          <a:cs typeface="Arial MT"/>
                        </a:rPr>
                        <a:t>mức</a:t>
                      </a:r>
                      <a:r>
                        <a:rPr lang="en-US" sz="2200" spc="-5" dirty="0">
                          <a:latin typeface="Arial MT"/>
                          <a:cs typeface="Arial MT"/>
                        </a:rPr>
                        <a:t> </a:t>
                      </a:r>
                      <a:r>
                        <a:rPr lang="en-US" sz="2200" spc="-5" dirty="0" err="1">
                          <a:latin typeface="Arial MT"/>
                          <a:cs typeface="Arial MT"/>
                        </a:rPr>
                        <a:t>độ</a:t>
                      </a:r>
                      <a:r>
                        <a:rPr lang="en-US" sz="2200" spc="-5" dirty="0">
                          <a:latin typeface="Arial MT"/>
                          <a:cs typeface="Arial MT"/>
                        </a:rPr>
                        <a:t> </a:t>
                      </a:r>
                      <a:r>
                        <a:rPr lang="en-US" sz="2200" spc="-5" dirty="0" err="1">
                          <a:latin typeface="Arial MT"/>
                          <a:cs typeface="Arial MT"/>
                        </a:rPr>
                        <a:t>kiểm</a:t>
                      </a:r>
                      <a:r>
                        <a:rPr lang="en-US" sz="2200" spc="-5" dirty="0">
                          <a:latin typeface="Arial MT"/>
                          <a:cs typeface="Arial MT"/>
                        </a:rPr>
                        <a:t> </a:t>
                      </a:r>
                      <a:r>
                        <a:rPr lang="en-US" sz="2200" spc="-5" dirty="0" err="1">
                          <a:latin typeface="Arial MT"/>
                          <a:cs typeface="Arial MT"/>
                        </a:rPr>
                        <a:t>soát</a:t>
                      </a:r>
                      <a:r>
                        <a:rPr sz="2200" spc="-5" dirty="0">
                          <a:latin typeface="Arial MT"/>
                          <a:cs typeface="Arial MT"/>
                        </a:rPr>
                        <a:t>.</a:t>
                      </a:r>
                      <a:endParaRPr sz="2200" dirty="0">
                        <a:latin typeface="Arial MT"/>
                        <a:cs typeface="Arial MT"/>
                      </a:endParaRPr>
                    </a:p>
                    <a:p>
                      <a:pPr>
                        <a:lnSpc>
                          <a:spcPct val="100000"/>
                        </a:lnSpc>
                        <a:spcBef>
                          <a:spcPts val="55"/>
                        </a:spcBef>
                      </a:pPr>
                      <a:endParaRPr sz="2250" dirty="0">
                        <a:latin typeface="Times New Roman"/>
                        <a:cs typeface="Times New Roman"/>
                      </a:endParaRPr>
                    </a:p>
                    <a:p>
                      <a:pPr marL="591820">
                        <a:lnSpc>
                          <a:spcPct val="100000"/>
                        </a:lnSpc>
                      </a:pPr>
                      <a:r>
                        <a:rPr lang="vi-VN" sz="2200" i="1" spc="-5" dirty="0">
                          <a:latin typeface="Arial"/>
                          <a:cs typeface="Arial"/>
                        </a:rPr>
                        <a:t>Bạn sẽ làm gì nếu… mẫu được thử nghiệm không đúng tiêu chuẩn kỹ thuật</a:t>
                      </a:r>
                      <a:r>
                        <a:rPr sz="2200" i="1" spc="-5" dirty="0">
                          <a:latin typeface="Arial"/>
                          <a:cs typeface="Arial"/>
                        </a:rPr>
                        <a:t>?</a:t>
                      </a:r>
                      <a:endParaRPr sz="2200" dirty="0">
                        <a:latin typeface="Arial"/>
                        <a:cs typeface="Arial"/>
                      </a:endParaRPr>
                    </a:p>
                  </a:txBody>
                  <a:tcPr marL="0" marR="0" marT="47625" marB="0">
                    <a:lnR w="6350">
                      <a:solidFill>
                        <a:srgbClr val="00BBE7"/>
                      </a:solidFill>
                      <a:prstDash val="solid"/>
                    </a:lnR>
                    <a:lnT w="6350">
                      <a:solidFill>
                        <a:srgbClr val="BED22B"/>
                      </a:solidFill>
                      <a:prstDash val="solid"/>
                    </a:lnT>
                    <a:lnB w="6350">
                      <a:solidFill>
                        <a:srgbClr val="BED22B"/>
                      </a:solidFill>
                      <a:prstDash val="solid"/>
                    </a:lnB>
                  </a:tcPr>
                </a:tc>
                <a:tc>
                  <a:txBody>
                    <a:bodyPr/>
                    <a:lstStyle/>
                    <a:p>
                      <a:pPr>
                        <a:lnSpc>
                          <a:spcPct val="100000"/>
                        </a:lnSpc>
                      </a:pPr>
                      <a:endParaRPr sz="2100">
                        <a:latin typeface="Times New Roman"/>
                        <a:cs typeface="Times New Roman"/>
                      </a:endParaRPr>
                    </a:p>
                  </a:txBody>
                  <a:tcPr marL="0" marR="0" marT="0" marB="0">
                    <a:lnL w="6350">
                      <a:solidFill>
                        <a:srgbClr val="00BBE7"/>
                      </a:solidFill>
                      <a:prstDash val="solid"/>
                    </a:lnL>
                    <a:lnR w="6350">
                      <a:solidFill>
                        <a:srgbClr val="BED22B"/>
                      </a:solidFill>
                      <a:prstDash val="solid"/>
                    </a:lnR>
                    <a:lnT w="6350">
                      <a:solidFill>
                        <a:srgbClr val="BED22B"/>
                      </a:solidFill>
                      <a:prstDash val="solid"/>
                    </a:lnT>
                    <a:lnB w="6350">
                      <a:solidFill>
                        <a:srgbClr val="BED22B"/>
                      </a:solidFill>
                      <a:prstDash val="solid"/>
                    </a:lnB>
                  </a:tcPr>
                </a:tc>
                <a:extLst>
                  <a:ext uri="{0D108BD9-81ED-4DB2-BD59-A6C34878D82A}">
                    <a16:rowId xmlns:a16="http://schemas.microsoft.com/office/drawing/2014/main" val="10004"/>
                  </a:ext>
                </a:extLst>
              </a:tr>
              <a:tr h="181394">
                <a:tc gridSpan="2">
                  <a:txBody>
                    <a:bodyPr/>
                    <a:lstStyle/>
                    <a:p>
                      <a:pPr marL="4423410">
                        <a:lnSpc>
                          <a:spcPts val="1330"/>
                        </a:lnSpc>
                        <a:tabLst>
                          <a:tab pos="10044430" algn="l"/>
                        </a:tabLst>
                      </a:pPr>
                      <a:r>
                        <a:rPr lang="vi-VN" sz="1600" spc="80" dirty="0">
                          <a:solidFill>
                            <a:srgbClr val="005F9E"/>
                          </a:solidFill>
                          <a:latin typeface="Arial MT"/>
                          <a:cs typeface="Arial MT"/>
                        </a:rPr>
                        <a:t>Kết Nối Kiến Thức Dược Phẩm</a:t>
                      </a:r>
                      <a:r>
                        <a:rPr sz="1600" spc="80" dirty="0">
                          <a:solidFill>
                            <a:srgbClr val="005F9E"/>
                          </a:solidFill>
                          <a:latin typeface="Arial MT"/>
                          <a:cs typeface="Arial MT"/>
                        </a:rPr>
                        <a:t>	</a:t>
                      </a:r>
                      <a:r>
                        <a:rPr sz="1600" spc="-5" dirty="0">
                          <a:solidFill>
                            <a:srgbClr val="005F9E"/>
                          </a:solidFill>
                          <a:latin typeface="Arial MT"/>
                          <a:cs typeface="Arial MT"/>
                        </a:rPr>
                        <a:t>ISPE.org/singapore-affiliate</a:t>
                      </a:r>
                      <a:endParaRPr sz="1600" dirty="0">
                        <a:latin typeface="Arial MT"/>
                        <a:cs typeface="Arial MT"/>
                      </a:endParaRPr>
                    </a:p>
                  </a:txBody>
                  <a:tcPr marL="0" marR="0" marT="0" marB="0">
                    <a:lnR w="6350">
                      <a:solidFill>
                        <a:srgbClr val="00BBE7"/>
                      </a:solidFill>
                      <a:prstDash val="solid"/>
                    </a:lnR>
                    <a:lnT w="6350">
                      <a:solidFill>
                        <a:srgbClr val="BED22B"/>
                      </a:solidFill>
                      <a:prstDash val="solid"/>
                    </a:lnT>
                  </a:tcPr>
                </a:tc>
                <a:tc hMerge="1">
                  <a:txBody>
                    <a:bodyPr/>
                    <a:lstStyle/>
                    <a:p>
                      <a:endParaRPr/>
                    </a:p>
                  </a:txBody>
                  <a:tcPr marL="0" marR="0" marT="0" marB="0"/>
                </a:tc>
                <a:tc>
                  <a:txBody>
                    <a:bodyPr/>
                    <a:lstStyle/>
                    <a:p>
                      <a:pPr>
                        <a:lnSpc>
                          <a:spcPct val="100000"/>
                        </a:lnSpc>
                      </a:pPr>
                      <a:endParaRPr sz="1000" dirty="0">
                        <a:latin typeface="Times New Roman"/>
                        <a:cs typeface="Times New Roman"/>
                      </a:endParaRPr>
                    </a:p>
                  </a:txBody>
                  <a:tcPr marL="0" marR="0" marT="0" marB="0">
                    <a:lnL w="6350">
                      <a:solidFill>
                        <a:srgbClr val="00BBE7"/>
                      </a:solidFill>
                      <a:prstDash val="solid"/>
                    </a:lnL>
                    <a:lnT w="6350">
                      <a:solidFill>
                        <a:srgbClr val="BED22B"/>
                      </a:solidFill>
                      <a:prstDash val="solid"/>
                    </a:lnT>
                  </a:tcPr>
                </a:tc>
                <a:extLst>
                  <a:ext uri="{0D108BD9-81ED-4DB2-BD59-A6C34878D82A}">
                    <a16:rowId xmlns:a16="http://schemas.microsoft.com/office/drawing/2014/main"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10125" y="0"/>
            <a:ext cx="9820274" cy="7648956"/>
          </a:xfrm>
          <a:prstGeom prst="rect">
            <a:avLst/>
          </a:prstGeom>
        </p:spPr>
      </p:pic>
      <p:pic>
        <p:nvPicPr>
          <p:cNvPr id="3" name="object 3"/>
          <p:cNvPicPr/>
          <p:nvPr/>
        </p:nvPicPr>
        <p:blipFill>
          <a:blip r:embed="rId3" cstate="print"/>
          <a:stretch>
            <a:fillRect/>
          </a:stretch>
        </p:blipFill>
        <p:spPr>
          <a:xfrm>
            <a:off x="446531" y="7586471"/>
            <a:ext cx="2249424" cy="542542"/>
          </a:xfrm>
          <a:prstGeom prst="rect">
            <a:avLst/>
          </a:prstGeom>
        </p:spPr>
      </p:pic>
      <p:sp>
        <p:nvSpPr>
          <p:cNvPr id="4" name="object 4"/>
          <p:cNvSpPr txBox="1">
            <a:spLocks noGrp="1"/>
          </p:cNvSpPr>
          <p:nvPr>
            <p:ph type="title"/>
          </p:nvPr>
        </p:nvSpPr>
        <p:spPr>
          <a:xfrm>
            <a:off x="535940" y="389000"/>
            <a:ext cx="5090160" cy="696595"/>
          </a:xfrm>
          <a:prstGeom prst="rect">
            <a:avLst/>
          </a:prstGeom>
        </p:spPr>
        <p:txBody>
          <a:bodyPr vert="horz" wrap="square" lIns="0" tIns="12700" rIns="0" bIns="0" rtlCol="0">
            <a:spAutoFit/>
          </a:bodyPr>
          <a:lstStyle/>
          <a:p>
            <a:pPr marL="12700">
              <a:lnSpc>
                <a:spcPct val="100000"/>
              </a:lnSpc>
              <a:spcBef>
                <a:spcPts val="100"/>
              </a:spcBef>
            </a:pPr>
            <a:r>
              <a:rPr lang="en-US" dirty="0" err="1"/>
              <a:t>Cách</a:t>
            </a:r>
            <a:r>
              <a:rPr lang="en-US" dirty="0"/>
              <a:t> </a:t>
            </a:r>
            <a:r>
              <a:rPr lang="en-US" dirty="0" err="1"/>
              <a:t>đặt</a:t>
            </a:r>
            <a:r>
              <a:rPr lang="en-US" dirty="0"/>
              <a:t> </a:t>
            </a:r>
            <a:r>
              <a:rPr lang="en-US" dirty="0" err="1"/>
              <a:t>câu</a:t>
            </a:r>
            <a:r>
              <a:rPr lang="en-US" dirty="0"/>
              <a:t> </a:t>
            </a:r>
            <a:r>
              <a:rPr lang="en-US" dirty="0" err="1"/>
              <a:t>hỏi</a:t>
            </a:r>
            <a:endParaRPr dirty="0"/>
          </a:p>
        </p:txBody>
      </p:sp>
      <p:graphicFrame>
        <p:nvGraphicFramePr>
          <p:cNvPr id="5" name="object 5"/>
          <p:cNvGraphicFramePr>
            <a:graphicFrameLocks noGrp="1"/>
          </p:cNvGraphicFramePr>
          <p:nvPr>
            <p:extLst>
              <p:ext uri="{D42A27DB-BD31-4B8C-83A1-F6EECF244321}">
                <p14:modId xmlns:p14="http://schemas.microsoft.com/office/powerpoint/2010/main" val="2792187813"/>
              </p:ext>
            </p:extLst>
          </p:nvPr>
        </p:nvGraphicFramePr>
        <p:xfrm>
          <a:off x="990600" y="1087247"/>
          <a:ext cx="12904558" cy="6838147"/>
        </p:xfrm>
        <a:graphic>
          <a:graphicData uri="http://schemas.openxmlformats.org/drawingml/2006/table">
            <a:tbl>
              <a:tblPr firstRow="1" bandRow="1">
                <a:tableStyleId>{2D5ABB26-0587-4C30-8999-92F81FD0307C}</a:tableStyleId>
              </a:tblPr>
              <a:tblGrid>
                <a:gridCol w="2918548">
                  <a:extLst>
                    <a:ext uri="{9D8B030D-6E8A-4147-A177-3AD203B41FA5}">
                      <a16:colId xmlns:a16="http://schemas.microsoft.com/office/drawing/2014/main" val="20000"/>
                    </a:ext>
                  </a:extLst>
                </a:gridCol>
                <a:gridCol w="9626600">
                  <a:extLst>
                    <a:ext uri="{9D8B030D-6E8A-4147-A177-3AD203B41FA5}">
                      <a16:colId xmlns:a16="http://schemas.microsoft.com/office/drawing/2014/main" val="20001"/>
                    </a:ext>
                  </a:extLst>
                </a:gridCol>
                <a:gridCol w="359410">
                  <a:extLst>
                    <a:ext uri="{9D8B030D-6E8A-4147-A177-3AD203B41FA5}">
                      <a16:colId xmlns:a16="http://schemas.microsoft.com/office/drawing/2014/main" val="20002"/>
                    </a:ext>
                  </a:extLst>
                </a:gridCol>
              </a:tblGrid>
              <a:tr h="667765">
                <a:tc>
                  <a:txBody>
                    <a:bodyPr/>
                    <a:lstStyle/>
                    <a:p>
                      <a:pPr marL="109220">
                        <a:lnSpc>
                          <a:spcPct val="100000"/>
                        </a:lnSpc>
                        <a:spcBef>
                          <a:spcPts val="395"/>
                        </a:spcBef>
                      </a:pPr>
                      <a:r>
                        <a:rPr lang="en-US" sz="2000" b="1" dirty="0" err="1">
                          <a:solidFill>
                            <a:schemeClr val="bg1"/>
                          </a:solidFill>
                        </a:rPr>
                        <a:t>Cách</a:t>
                      </a:r>
                      <a:r>
                        <a:rPr lang="en-US" sz="2000" b="1" dirty="0">
                          <a:solidFill>
                            <a:schemeClr val="bg1"/>
                          </a:solidFill>
                        </a:rPr>
                        <a:t> </a:t>
                      </a:r>
                      <a:r>
                        <a:rPr lang="en-US" sz="2000" b="1" dirty="0" err="1">
                          <a:solidFill>
                            <a:schemeClr val="bg1"/>
                          </a:solidFill>
                        </a:rPr>
                        <a:t>đặt</a:t>
                      </a:r>
                      <a:r>
                        <a:rPr lang="en-US" sz="2000" b="1" dirty="0">
                          <a:solidFill>
                            <a:schemeClr val="bg1"/>
                          </a:solidFill>
                        </a:rPr>
                        <a:t> </a:t>
                      </a:r>
                      <a:r>
                        <a:rPr lang="en-US" sz="2000" b="1" dirty="0" err="1">
                          <a:solidFill>
                            <a:schemeClr val="bg1"/>
                          </a:solidFill>
                        </a:rPr>
                        <a:t>câu</a:t>
                      </a:r>
                      <a:r>
                        <a:rPr lang="en-US" sz="2000" b="1" dirty="0">
                          <a:solidFill>
                            <a:schemeClr val="bg1"/>
                          </a:solidFill>
                        </a:rPr>
                        <a:t> </a:t>
                      </a:r>
                      <a:r>
                        <a:rPr lang="en-US" sz="2000" b="1" dirty="0" err="1">
                          <a:solidFill>
                            <a:schemeClr val="bg1"/>
                          </a:solidFill>
                        </a:rPr>
                        <a:t>hỏi</a:t>
                      </a:r>
                      <a:endParaRPr lang="en-US" sz="2000" b="1" dirty="0">
                        <a:solidFill>
                          <a:schemeClr val="bg1"/>
                        </a:solidFill>
                        <a:latin typeface="Arial"/>
                        <a:cs typeface="Arial"/>
                      </a:endParaRPr>
                    </a:p>
                  </a:txBody>
                  <a:tcPr marL="0" marR="0" marT="50165" marB="0">
                    <a:solidFill>
                      <a:srgbClr val="BED22B"/>
                    </a:solidFill>
                  </a:tcPr>
                </a:tc>
                <a:tc>
                  <a:txBody>
                    <a:bodyPr/>
                    <a:lstStyle/>
                    <a:p>
                      <a:pPr marL="591820">
                        <a:lnSpc>
                          <a:spcPct val="100000"/>
                        </a:lnSpc>
                        <a:spcBef>
                          <a:spcPts val="395"/>
                        </a:spcBef>
                      </a:pPr>
                      <a:r>
                        <a:rPr lang="en-US" sz="2200" b="1" spc="-5" dirty="0">
                          <a:solidFill>
                            <a:srgbClr val="FFFFFF"/>
                          </a:solidFill>
                          <a:latin typeface="Arial"/>
                          <a:cs typeface="Arial"/>
                        </a:rPr>
                        <a:t>Ví dụ</a:t>
                      </a:r>
                      <a:endParaRPr sz="2200" dirty="0">
                        <a:latin typeface="Arial"/>
                        <a:cs typeface="Arial"/>
                      </a:endParaRPr>
                    </a:p>
                  </a:txBody>
                  <a:tcPr marL="0" marR="0" marT="50165" marB="0">
                    <a:solidFill>
                      <a:srgbClr val="BED22B"/>
                    </a:solidFill>
                  </a:tcPr>
                </a:tc>
                <a:tc>
                  <a:txBody>
                    <a:bodyPr/>
                    <a:lstStyle/>
                    <a:p>
                      <a:pPr>
                        <a:lnSpc>
                          <a:spcPct val="100000"/>
                        </a:lnSpc>
                      </a:pPr>
                      <a:endParaRPr sz="2100">
                        <a:latin typeface="Times New Roman"/>
                        <a:cs typeface="Times New Roman"/>
                      </a:endParaRPr>
                    </a:p>
                  </a:txBody>
                  <a:tcPr marL="0" marR="0" marT="0" marB="0">
                    <a:solidFill>
                      <a:srgbClr val="BED22B"/>
                    </a:solidFill>
                  </a:tcPr>
                </a:tc>
                <a:extLst>
                  <a:ext uri="{0D108BD9-81ED-4DB2-BD59-A6C34878D82A}">
                    <a16:rowId xmlns:a16="http://schemas.microsoft.com/office/drawing/2014/main" val="10000"/>
                  </a:ext>
                </a:extLst>
              </a:tr>
              <a:tr h="1447673">
                <a:tc>
                  <a:txBody>
                    <a:bodyPr/>
                    <a:lstStyle/>
                    <a:p>
                      <a:pPr marL="109220">
                        <a:lnSpc>
                          <a:spcPct val="100000"/>
                        </a:lnSpc>
                        <a:spcBef>
                          <a:spcPts val="345"/>
                        </a:spcBef>
                      </a:pPr>
                      <a:r>
                        <a:rPr lang="en-US" sz="2200" spc="-5" dirty="0" err="1">
                          <a:latin typeface="Arial MT"/>
                          <a:cs typeface="Arial MT"/>
                        </a:rPr>
                        <a:t>Câu</a:t>
                      </a:r>
                      <a:r>
                        <a:rPr lang="en-US" sz="2200" spc="-5" dirty="0">
                          <a:latin typeface="Arial MT"/>
                          <a:cs typeface="Arial MT"/>
                        </a:rPr>
                        <a:t> </a:t>
                      </a:r>
                      <a:r>
                        <a:rPr lang="en-US" sz="2200" spc="-5" dirty="0" err="1">
                          <a:latin typeface="Arial MT"/>
                          <a:cs typeface="Arial MT"/>
                        </a:rPr>
                        <a:t>hỏi</a:t>
                      </a:r>
                      <a:r>
                        <a:rPr lang="en-US" sz="2200" spc="-5" dirty="0">
                          <a:latin typeface="Arial MT"/>
                          <a:cs typeface="Arial MT"/>
                        </a:rPr>
                        <a:t> </a:t>
                      </a:r>
                      <a:r>
                        <a:rPr lang="en-US" sz="2200" spc="-5" dirty="0" err="1">
                          <a:latin typeface="Arial MT"/>
                          <a:cs typeface="Arial MT"/>
                        </a:rPr>
                        <a:t>dẫn</a:t>
                      </a:r>
                      <a:r>
                        <a:rPr lang="en-US" sz="2200" spc="-5" dirty="0">
                          <a:latin typeface="Arial MT"/>
                          <a:cs typeface="Arial MT"/>
                        </a:rPr>
                        <a:t> </a:t>
                      </a:r>
                      <a:r>
                        <a:rPr lang="en-US" sz="2200" spc="-5" dirty="0" err="1">
                          <a:latin typeface="Arial MT"/>
                          <a:cs typeface="Arial MT"/>
                        </a:rPr>
                        <a:t>đường</a:t>
                      </a:r>
                      <a:endParaRPr sz="2200" dirty="0">
                        <a:latin typeface="Arial MT"/>
                        <a:cs typeface="Arial MT"/>
                      </a:endParaRPr>
                    </a:p>
                  </a:txBody>
                  <a:tcPr marL="0" marR="0" marT="43815" marB="0">
                    <a:lnL w="6350">
                      <a:solidFill>
                        <a:srgbClr val="BED22B"/>
                      </a:solidFill>
                      <a:prstDash val="solid"/>
                    </a:lnL>
                    <a:lnB w="6350">
                      <a:solidFill>
                        <a:srgbClr val="BED22B"/>
                      </a:solidFill>
                      <a:prstDash val="solid"/>
                    </a:lnB>
                  </a:tcPr>
                </a:tc>
                <a:tc>
                  <a:txBody>
                    <a:bodyPr/>
                    <a:lstStyle/>
                    <a:p>
                      <a:pPr marL="591820" marR="448309">
                        <a:lnSpc>
                          <a:spcPct val="100000"/>
                        </a:lnSpc>
                        <a:spcBef>
                          <a:spcPts val="345"/>
                        </a:spcBef>
                      </a:pPr>
                      <a:r>
                        <a:rPr lang="vi-VN" sz="2200" spc="-5" dirty="0">
                          <a:latin typeface="Arial MT"/>
                          <a:cs typeface="Arial MT"/>
                        </a:rPr>
                        <a:t>Dạng câu hỏi này được sử dụng để có được sự chấp nhận (về một nhận định hoặc sự thiếu sót/lỗi nào đó). </a:t>
                      </a:r>
                      <a:endParaRPr lang="en-US" sz="2200" spc="-5" dirty="0">
                        <a:latin typeface="Arial MT"/>
                        <a:cs typeface="Arial MT"/>
                      </a:endParaRPr>
                    </a:p>
                    <a:p>
                      <a:pPr marL="591820" marR="448309">
                        <a:lnSpc>
                          <a:spcPct val="100000"/>
                        </a:lnSpc>
                        <a:spcBef>
                          <a:spcPts val="345"/>
                        </a:spcBef>
                      </a:pPr>
                      <a:r>
                        <a:rPr lang="vi-VN" sz="2200" i="1" spc="-5" dirty="0">
                          <a:latin typeface="Arial"/>
                          <a:cs typeface="Arial"/>
                        </a:rPr>
                        <a:t>Tôi cho rằng bạn sắp … thay đổi quy trình để phản ánh cách các mẫu được ghi lại</a:t>
                      </a:r>
                      <a:r>
                        <a:rPr sz="2200" i="1" spc="-5" dirty="0">
                          <a:latin typeface="Arial"/>
                          <a:cs typeface="Arial"/>
                        </a:rPr>
                        <a:t>?</a:t>
                      </a:r>
                      <a:endParaRPr sz="2200" dirty="0">
                        <a:latin typeface="Arial"/>
                        <a:cs typeface="Arial"/>
                      </a:endParaRPr>
                    </a:p>
                  </a:txBody>
                  <a:tcPr marL="0" marR="0" marT="43815" marB="0">
                    <a:lnB w="6350">
                      <a:solidFill>
                        <a:srgbClr val="BED22B"/>
                      </a:solidFill>
                      <a:prstDash val="solid"/>
                    </a:lnB>
                  </a:tcPr>
                </a:tc>
                <a:tc>
                  <a:txBody>
                    <a:bodyPr/>
                    <a:lstStyle/>
                    <a:p>
                      <a:pPr>
                        <a:lnSpc>
                          <a:spcPct val="100000"/>
                        </a:lnSpc>
                      </a:pPr>
                      <a:endParaRPr sz="2100">
                        <a:latin typeface="Times New Roman"/>
                        <a:cs typeface="Times New Roman"/>
                      </a:endParaRPr>
                    </a:p>
                  </a:txBody>
                  <a:tcPr marL="0" marR="0" marT="0" marB="0">
                    <a:lnR w="6350">
                      <a:solidFill>
                        <a:srgbClr val="BED22B"/>
                      </a:solidFill>
                      <a:prstDash val="solid"/>
                    </a:lnR>
                    <a:lnB w="6350">
                      <a:solidFill>
                        <a:srgbClr val="BED22B"/>
                      </a:solidFill>
                      <a:prstDash val="solid"/>
                    </a:lnB>
                  </a:tcPr>
                </a:tc>
                <a:extLst>
                  <a:ext uri="{0D108BD9-81ED-4DB2-BD59-A6C34878D82A}">
                    <a16:rowId xmlns:a16="http://schemas.microsoft.com/office/drawing/2014/main" val="10001"/>
                  </a:ext>
                </a:extLst>
              </a:tr>
              <a:tr h="1223644">
                <a:tc>
                  <a:txBody>
                    <a:bodyPr/>
                    <a:lstStyle/>
                    <a:p>
                      <a:pPr marL="109220">
                        <a:lnSpc>
                          <a:spcPct val="100000"/>
                        </a:lnSpc>
                        <a:spcBef>
                          <a:spcPts val="375"/>
                        </a:spcBef>
                      </a:pPr>
                      <a:r>
                        <a:rPr lang="en-US" sz="2200" spc="-5" dirty="0" err="1">
                          <a:latin typeface="Arial MT"/>
                          <a:cs typeface="Arial MT"/>
                        </a:rPr>
                        <a:t>Câu</a:t>
                      </a:r>
                      <a:r>
                        <a:rPr lang="en-US" sz="2200" spc="-5" dirty="0">
                          <a:latin typeface="Arial MT"/>
                          <a:cs typeface="Arial MT"/>
                        </a:rPr>
                        <a:t> </a:t>
                      </a:r>
                      <a:r>
                        <a:rPr lang="en-US" sz="2200" spc="-5" dirty="0" err="1">
                          <a:latin typeface="Arial MT"/>
                          <a:cs typeface="Arial MT"/>
                        </a:rPr>
                        <a:t>hỏi</a:t>
                      </a:r>
                      <a:r>
                        <a:rPr lang="en-US" sz="2200" spc="-5" dirty="0">
                          <a:latin typeface="Arial MT"/>
                          <a:cs typeface="Arial MT"/>
                        </a:rPr>
                        <a:t> </a:t>
                      </a:r>
                      <a:r>
                        <a:rPr lang="en-US" sz="2200" spc="-5" dirty="0" err="1">
                          <a:latin typeface="Arial MT"/>
                          <a:cs typeface="Arial MT"/>
                        </a:rPr>
                        <a:t>phản</a:t>
                      </a:r>
                      <a:r>
                        <a:rPr lang="en-US" sz="2200" spc="-5" dirty="0">
                          <a:latin typeface="Arial MT"/>
                          <a:cs typeface="Arial MT"/>
                        </a:rPr>
                        <a:t> </a:t>
                      </a:r>
                      <a:r>
                        <a:rPr lang="en-US" sz="2200" spc="-5" dirty="0" err="1">
                          <a:latin typeface="Arial MT"/>
                          <a:cs typeface="Arial MT"/>
                        </a:rPr>
                        <a:t>ánh</a:t>
                      </a:r>
                      <a:endParaRPr sz="2200" dirty="0">
                        <a:latin typeface="Arial MT"/>
                        <a:cs typeface="Arial MT"/>
                      </a:endParaRPr>
                    </a:p>
                  </a:txBody>
                  <a:tcPr marL="0" marR="0" marT="47625" marB="0">
                    <a:lnL w="6350">
                      <a:solidFill>
                        <a:srgbClr val="BED22B"/>
                      </a:solidFill>
                      <a:prstDash val="solid"/>
                    </a:lnL>
                    <a:lnT w="6350">
                      <a:solidFill>
                        <a:srgbClr val="BED22B"/>
                      </a:solidFill>
                      <a:prstDash val="solid"/>
                    </a:lnT>
                    <a:lnB w="6350">
                      <a:solidFill>
                        <a:srgbClr val="BED22B"/>
                      </a:solidFill>
                      <a:prstDash val="solid"/>
                    </a:lnB>
                  </a:tcPr>
                </a:tc>
                <a:tc>
                  <a:txBody>
                    <a:bodyPr/>
                    <a:lstStyle/>
                    <a:p>
                      <a:pPr marL="591820">
                        <a:lnSpc>
                          <a:spcPct val="100000"/>
                        </a:lnSpc>
                        <a:spcBef>
                          <a:spcPts val="375"/>
                        </a:spcBef>
                      </a:pPr>
                      <a:r>
                        <a:rPr lang="en-US" sz="2200" spc="-5" dirty="0">
                          <a:latin typeface="Arial MT"/>
                          <a:cs typeface="Arial MT"/>
                        </a:rPr>
                        <a:t>Cho </a:t>
                      </a:r>
                      <a:r>
                        <a:rPr lang="en-US" sz="2200" spc="-5" dirty="0" err="1">
                          <a:latin typeface="Arial MT"/>
                          <a:cs typeface="Arial MT"/>
                        </a:rPr>
                        <a:t>phép</a:t>
                      </a:r>
                      <a:r>
                        <a:rPr lang="en-US" sz="2200" spc="-5" dirty="0">
                          <a:latin typeface="Arial MT"/>
                          <a:cs typeface="Arial MT"/>
                        </a:rPr>
                        <a:t> </a:t>
                      </a:r>
                      <a:r>
                        <a:rPr lang="en-US" sz="2200" spc="-5" dirty="0" err="1">
                          <a:latin typeface="Arial MT"/>
                          <a:cs typeface="Arial MT"/>
                        </a:rPr>
                        <a:t>truyền</a:t>
                      </a:r>
                      <a:r>
                        <a:rPr lang="en-US" sz="2200" spc="-5" dirty="0">
                          <a:latin typeface="Arial MT"/>
                          <a:cs typeface="Arial MT"/>
                        </a:rPr>
                        <a:t> </a:t>
                      </a:r>
                      <a:r>
                        <a:rPr lang="en-US" sz="2200" spc="-5" dirty="0" err="1">
                          <a:latin typeface="Arial MT"/>
                          <a:cs typeface="Arial MT"/>
                        </a:rPr>
                        <a:t>đạt</a:t>
                      </a:r>
                      <a:r>
                        <a:rPr lang="en-US" sz="2200" spc="-5" dirty="0">
                          <a:latin typeface="Arial MT"/>
                          <a:cs typeface="Arial MT"/>
                        </a:rPr>
                        <a:t> </a:t>
                      </a:r>
                      <a:r>
                        <a:rPr lang="en-US" sz="2200" spc="-5" dirty="0" err="1">
                          <a:latin typeface="Arial MT"/>
                          <a:cs typeface="Arial MT"/>
                        </a:rPr>
                        <a:t>cảm</a:t>
                      </a:r>
                      <a:r>
                        <a:rPr lang="en-US" sz="2200" spc="-5" dirty="0">
                          <a:latin typeface="Arial MT"/>
                          <a:cs typeface="Arial MT"/>
                        </a:rPr>
                        <a:t> </a:t>
                      </a:r>
                      <a:r>
                        <a:rPr lang="en-US" sz="2200" spc="-5" dirty="0" err="1">
                          <a:latin typeface="Arial MT"/>
                          <a:cs typeface="Arial MT"/>
                        </a:rPr>
                        <a:t>xúc</a:t>
                      </a:r>
                      <a:r>
                        <a:rPr lang="en-US" sz="2200" spc="-5" dirty="0">
                          <a:latin typeface="Arial MT"/>
                          <a:cs typeface="Arial MT"/>
                        </a:rPr>
                        <a:t>.</a:t>
                      </a:r>
                      <a:endParaRPr sz="2200" dirty="0">
                        <a:latin typeface="Arial MT"/>
                        <a:cs typeface="Arial MT"/>
                      </a:endParaRPr>
                    </a:p>
                    <a:p>
                      <a:pPr>
                        <a:lnSpc>
                          <a:spcPct val="100000"/>
                        </a:lnSpc>
                        <a:spcBef>
                          <a:spcPts val="50"/>
                        </a:spcBef>
                      </a:pPr>
                      <a:endParaRPr sz="2250" dirty="0">
                        <a:latin typeface="Times New Roman"/>
                        <a:cs typeface="Times New Roman"/>
                      </a:endParaRPr>
                    </a:p>
                    <a:p>
                      <a:pPr marL="591820">
                        <a:lnSpc>
                          <a:spcPct val="100000"/>
                        </a:lnSpc>
                      </a:pPr>
                      <a:r>
                        <a:rPr lang="en-US" sz="2200" i="1" spc="-5" dirty="0" err="1">
                          <a:latin typeface="Arial"/>
                          <a:cs typeface="Arial"/>
                        </a:rPr>
                        <a:t>Bạn</a:t>
                      </a:r>
                      <a:r>
                        <a:rPr lang="en-US" sz="2200" i="1" spc="-5" dirty="0">
                          <a:latin typeface="Arial"/>
                          <a:cs typeface="Arial"/>
                        </a:rPr>
                        <a:t> </a:t>
                      </a:r>
                      <a:r>
                        <a:rPr lang="en-US" sz="2200" i="1" spc="-5" dirty="0" err="1">
                          <a:latin typeface="Arial"/>
                          <a:cs typeface="Arial"/>
                        </a:rPr>
                        <a:t>cảm</a:t>
                      </a:r>
                      <a:r>
                        <a:rPr lang="en-US" sz="2200" i="1" spc="-5" dirty="0">
                          <a:latin typeface="Arial"/>
                          <a:cs typeface="Arial"/>
                        </a:rPr>
                        <a:t> </a:t>
                      </a:r>
                      <a:r>
                        <a:rPr lang="en-US" sz="2200" i="1" spc="-5" dirty="0" err="1">
                          <a:latin typeface="Arial"/>
                          <a:cs typeface="Arial"/>
                        </a:rPr>
                        <a:t>thấy</a:t>
                      </a:r>
                      <a:r>
                        <a:rPr lang="en-US" sz="2200" i="1" spc="-5" dirty="0">
                          <a:latin typeface="Arial"/>
                          <a:cs typeface="Arial"/>
                        </a:rPr>
                        <a:t> </a:t>
                      </a:r>
                      <a:r>
                        <a:rPr lang="en-US" sz="2200" i="1" spc="-5" dirty="0" err="1">
                          <a:latin typeface="Arial"/>
                          <a:cs typeface="Arial"/>
                        </a:rPr>
                        <a:t>thế</a:t>
                      </a:r>
                      <a:r>
                        <a:rPr lang="en-US" sz="2200" i="1" spc="-5" dirty="0">
                          <a:latin typeface="Arial"/>
                          <a:cs typeface="Arial"/>
                        </a:rPr>
                        <a:t> </a:t>
                      </a:r>
                      <a:r>
                        <a:rPr lang="en-US" sz="2200" i="1" spc="-5" dirty="0" err="1">
                          <a:latin typeface="Arial"/>
                          <a:cs typeface="Arial"/>
                        </a:rPr>
                        <a:t>nào</a:t>
                      </a:r>
                      <a:r>
                        <a:rPr lang="en-US" sz="2200" i="1" spc="-5" dirty="0">
                          <a:latin typeface="Arial"/>
                          <a:cs typeface="Arial"/>
                        </a:rPr>
                        <a:t> </a:t>
                      </a:r>
                      <a:r>
                        <a:rPr lang="en-US" sz="2200" i="1" spc="-5" dirty="0" err="1">
                          <a:latin typeface="Arial"/>
                          <a:cs typeface="Arial"/>
                        </a:rPr>
                        <a:t>về</a:t>
                      </a:r>
                      <a:r>
                        <a:rPr lang="en-US" sz="2200" i="1" spc="-5" dirty="0">
                          <a:latin typeface="Arial"/>
                          <a:cs typeface="Arial"/>
                        </a:rPr>
                        <a:t> </a:t>
                      </a:r>
                      <a:r>
                        <a:rPr lang="en-US" sz="2200" i="1" spc="-5" dirty="0" err="1">
                          <a:latin typeface="Arial"/>
                          <a:cs typeface="Arial"/>
                        </a:rPr>
                        <a:t>quy</a:t>
                      </a:r>
                      <a:r>
                        <a:rPr lang="en-US" sz="2200" i="1" spc="-5" dirty="0">
                          <a:latin typeface="Arial"/>
                          <a:cs typeface="Arial"/>
                        </a:rPr>
                        <a:t> </a:t>
                      </a:r>
                      <a:r>
                        <a:rPr lang="en-US" sz="2200" i="1" spc="-5" dirty="0" err="1">
                          <a:latin typeface="Arial"/>
                          <a:cs typeface="Arial"/>
                        </a:rPr>
                        <a:t>trình</a:t>
                      </a:r>
                      <a:r>
                        <a:rPr lang="en-US" sz="2200" i="1" spc="-5" dirty="0">
                          <a:latin typeface="Arial"/>
                          <a:cs typeface="Arial"/>
                        </a:rPr>
                        <a:t> </a:t>
                      </a:r>
                      <a:r>
                        <a:rPr lang="en-US" sz="2200" i="1" spc="-5" dirty="0" err="1">
                          <a:latin typeface="Arial"/>
                          <a:cs typeface="Arial"/>
                        </a:rPr>
                        <a:t>hiện</a:t>
                      </a:r>
                      <a:r>
                        <a:rPr lang="en-US" sz="2200" i="1" spc="-5" dirty="0">
                          <a:latin typeface="Arial"/>
                          <a:cs typeface="Arial"/>
                        </a:rPr>
                        <a:t> </a:t>
                      </a:r>
                      <a:r>
                        <a:rPr lang="en-US" sz="2200" i="1" spc="-5" dirty="0" err="1">
                          <a:latin typeface="Arial"/>
                          <a:cs typeface="Arial"/>
                        </a:rPr>
                        <a:t>tại</a:t>
                      </a:r>
                      <a:r>
                        <a:rPr sz="2200" i="1" spc="-5" dirty="0">
                          <a:latin typeface="Arial"/>
                          <a:cs typeface="Arial"/>
                        </a:rPr>
                        <a:t>?</a:t>
                      </a:r>
                      <a:endParaRPr sz="2200" dirty="0">
                        <a:latin typeface="Arial"/>
                        <a:cs typeface="Arial"/>
                      </a:endParaRPr>
                    </a:p>
                  </a:txBody>
                  <a:tcPr marL="0" marR="0" marT="47625" marB="0">
                    <a:lnT w="6350">
                      <a:solidFill>
                        <a:srgbClr val="BED22B"/>
                      </a:solidFill>
                      <a:prstDash val="solid"/>
                    </a:lnT>
                    <a:lnB w="6350">
                      <a:solidFill>
                        <a:srgbClr val="BED22B"/>
                      </a:solidFill>
                      <a:prstDash val="solid"/>
                    </a:lnB>
                  </a:tcPr>
                </a:tc>
                <a:tc>
                  <a:txBody>
                    <a:bodyPr/>
                    <a:lstStyle/>
                    <a:p>
                      <a:pPr>
                        <a:lnSpc>
                          <a:spcPct val="100000"/>
                        </a:lnSpc>
                      </a:pPr>
                      <a:endParaRPr sz="2100">
                        <a:latin typeface="Times New Roman"/>
                        <a:cs typeface="Times New Roman"/>
                      </a:endParaRPr>
                    </a:p>
                  </a:txBody>
                  <a:tcPr marL="0" marR="0" marT="0" marB="0">
                    <a:lnR w="6350">
                      <a:solidFill>
                        <a:srgbClr val="BED22B"/>
                      </a:solidFill>
                      <a:prstDash val="solid"/>
                    </a:lnR>
                    <a:lnT w="6350">
                      <a:solidFill>
                        <a:srgbClr val="BED22B"/>
                      </a:solidFill>
                      <a:prstDash val="solid"/>
                    </a:lnT>
                    <a:lnB w="6350">
                      <a:solidFill>
                        <a:srgbClr val="BED22B"/>
                      </a:solidFill>
                      <a:prstDash val="solid"/>
                    </a:lnB>
                  </a:tcPr>
                </a:tc>
                <a:extLst>
                  <a:ext uri="{0D108BD9-81ED-4DB2-BD59-A6C34878D82A}">
                    <a16:rowId xmlns:a16="http://schemas.microsoft.com/office/drawing/2014/main" val="10002"/>
                  </a:ext>
                </a:extLst>
              </a:tr>
              <a:tr h="2121408">
                <a:tc>
                  <a:txBody>
                    <a:bodyPr/>
                    <a:lstStyle/>
                    <a:p>
                      <a:pPr marL="109220">
                        <a:lnSpc>
                          <a:spcPct val="100000"/>
                        </a:lnSpc>
                        <a:spcBef>
                          <a:spcPts val="375"/>
                        </a:spcBef>
                      </a:pPr>
                      <a:r>
                        <a:rPr lang="en-US" sz="2200" spc="-5" dirty="0" err="1">
                          <a:latin typeface="Arial MT"/>
                          <a:cs typeface="Arial MT"/>
                        </a:rPr>
                        <a:t>Câu</a:t>
                      </a:r>
                      <a:r>
                        <a:rPr lang="en-US" sz="2200" spc="-5" dirty="0">
                          <a:latin typeface="Arial MT"/>
                          <a:cs typeface="Arial MT"/>
                        </a:rPr>
                        <a:t> </a:t>
                      </a:r>
                      <a:r>
                        <a:rPr lang="en-US" sz="2200" spc="-5" dirty="0" err="1">
                          <a:latin typeface="Arial MT"/>
                          <a:cs typeface="Arial MT"/>
                        </a:rPr>
                        <a:t>hỏi</a:t>
                      </a:r>
                      <a:r>
                        <a:rPr lang="en-US" sz="2200" spc="-5" dirty="0">
                          <a:latin typeface="Arial MT"/>
                          <a:cs typeface="Arial MT"/>
                        </a:rPr>
                        <a:t> </a:t>
                      </a:r>
                      <a:r>
                        <a:rPr lang="en-US" sz="2200" spc="-5" dirty="0" err="1">
                          <a:latin typeface="Arial MT"/>
                          <a:cs typeface="Arial MT"/>
                        </a:rPr>
                        <a:t>diễn</a:t>
                      </a:r>
                      <a:r>
                        <a:rPr lang="en-US" sz="2200" spc="-5" dirty="0">
                          <a:latin typeface="Arial MT"/>
                          <a:cs typeface="Arial MT"/>
                        </a:rPr>
                        <a:t> </a:t>
                      </a:r>
                      <a:r>
                        <a:rPr lang="en-US" sz="2200" spc="-5" dirty="0" err="1">
                          <a:latin typeface="Arial MT"/>
                          <a:cs typeface="Arial MT"/>
                        </a:rPr>
                        <a:t>giải</a:t>
                      </a:r>
                      <a:endParaRPr sz="2200" dirty="0">
                        <a:latin typeface="Arial MT"/>
                        <a:cs typeface="Arial MT"/>
                      </a:endParaRPr>
                    </a:p>
                  </a:txBody>
                  <a:tcPr marL="0" marR="0" marT="47625" marB="0">
                    <a:lnL w="6350">
                      <a:solidFill>
                        <a:srgbClr val="BED22B"/>
                      </a:solidFill>
                      <a:prstDash val="solid"/>
                    </a:lnL>
                    <a:lnT w="6350">
                      <a:solidFill>
                        <a:srgbClr val="BED22B"/>
                      </a:solidFill>
                      <a:prstDash val="solid"/>
                    </a:lnT>
                    <a:lnB w="6350">
                      <a:solidFill>
                        <a:srgbClr val="BED22B"/>
                      </a:solidFill>
                      <a:prstDash val="solid"/>
                    </a:lnB>
                  </a:tcPr>
                </a:tc>
                <a:tc gridSpan="2">
                  <a:txBody>
                    <a:bodyPr/>
                    <a:lstStyle/>
                    <a:p>
                      <a:pPr marL="591820">
                        <a:lnSpc>
                          <a:spcPct val="100000"/>
                        </a:lnSpc>
                        <a:spcBef>
                          <a:spcPts val="375"/>
                        </a:spcBef>
                      </a:pPr>
                      <a:r>
                        <a:rPr lang="en-US" sz="2200" spc="-5" dirty="0" err="1">
                          <a:latin typeface="Arial MT"/>
                          <a:cs typeface="Arial MT"/>
                        </a:rPr>
                        <a:t>Kiểm</a:t>
                      </a:r>
                      <a:r>
                        <a:rPr lang="en-US" sz="2200" spc="-5" dirty="0">
                          <a:latin typeface="Arial MT"/>
                          <a:cs typeface="Arial MT"/>
                        </a:rPr>
                        <a:t> </a:t>
                      </a:r>
                      <a:r>
                        <a:rPr lang="en-US" sz="2200" spc="-5" dirty="0" err="1">
                          <a:latin typeface="Arial MT"/>
                          <a:cs typeface="Arial MT"/>
                        </a:rPr>
                        <a:t>tra</a:t>
                      </a:r>
                      <a:r>
                        <a:rPr lang="en-US" sz="2200" spc="-5" dirty="0">
                          <a:latin typeface="Arial MT"/>
                          <a:cs typeface="Arial MT"/>
                        </a:rPr>
                        <a:t> </a:t>
                      </a:r>
                      <a:r>
                        <a:rPr lang="en-US" sz="2200" spc="-5" dirty="0" err="1">
                          <a:latin typeface="Arial MT"/>
                          <a:cs typeface="Arial MT"/>
                        </a:rPr>
                        <a:t>sự</a:t>
                      </a:r>
                      <a:r>
                        <a:rPr lang="en-US" sz="2200" spc="-5" dirty="0">
                          <a:latin typeface="Arial MT"/>
                          <a:cs typeface="Arial MT"/>
                        </a:rPr>
                        <a:t> </a:t>
                      </a:r>
                      <a:r>
                        <a:rPr lang="en-US" sz="2200" spc="-5" dirty="0" err="1">
                          <a:latin typeface="Arial MT"/>
                          <a:cs typeface="Arial MT"/>
                        </a:rPr>
                        <a:t>hiểu</a:t>
                      </a:r>
                      <a:r>
                        <a:rPr lang="en-US" sz="2200" spc="-5" dirty="0">
                          <a:latin typeface="Arial MT"/>
                          <a:cs typeface="Arial MT"/>
                        </a:rPr>
                        <a:t> </a:t>
                      </a:r>
                      <a:r>
                        <a:rPr lang="en-US" sz="2200" spc="-5" dirty="0" err="1">
                          <a:latin typeface="Arial MT"/>
                          <a:cs typeface="Arial MT"/>
                        </a:rPr>
                        <a:t>biết</a:t>
                      </a:r>
                      <a:r>
                        <a:rPr sz="2200" spc="-5" dirty="0">
                          <a:latin typeface="Arial MT"/>
                          <a:cs typeface="Arial MT"/>
                        </a:rPr>
                        <a:t>.</a:t>
                      </a:r>
                      <a:endParaRPr sz="2200" dirty="0">
                        <a:latin typeface="Arial MT"/>
                        <a:cs typeface="Arial MT"/>
                      </a:endParaRPr>
                    </a:p>
                    <a:p>
                      <a:pPr>
                        <a:lnSpc>
                          <a:spcPct val="100000"/>
                        </a:lnSpc>
                        <a:spcBef>
                          <a:spcPts val="50"/>
                        </a:spcBef>
                      </a:pPr>
                      <a:endParaRPr sz="2250" dirty="0">
                        <a:latin typeface="Times New Roman"/>
                        <a:cs typeface="Times New Roman"/>
                      </a:endParaRPr>
                    </a:p>
                    <a:p>
                      <a:pPr marL="591820" marR="251460">
                        <a:lnSpc>
                          <a:spcPct val="100000"/>
                        </a:lnSpc>
                      </a:pPr>
                      <a:r>
                        <a:rPr lang="vi-VN" sz="2200" i="1" spc="-5" dirty="0">
                          <a:latin typeface="Arial"/>
                          <a:cs typeface="Arial"/>
                        </a:rPr>
                        <a:t>Theo những gì bạn đã nói với tôi… trong khi quy trình được cho là đã được tuân thủ thì đã xảy ra lỗi, theo đó bước 5 lại được thực hiện trước bước 4. </a:t>
                      </a:r>
                      <a:r>
                        <a:rPr lang="en-US" sz="2200" i="1" spc="-5" dirty="0" err="1">
                          <a:latin typeface="Arial"/>
                          <a:cs typeface="Arial"/>
                        </a:rPr>
                        <a:t>Những</a:t>
                      </a:r>
                      <a:r>
                        <a:rPr lang="en-US" sz="2200" i="1" spc="-5" dirty="0">
                          <a:latin typeface="Arial"/>
                          <a:cs typeface="Arial"/>
                        </a:rPr>
                        <a:t> </a:t>
                      </a:r>
                      <a:r>
                        <a:rPr lang="en-US" sz="2200" i="1" spc="-5" dirty="0" err="1">
                          <a:latin typeface="Arial"/>
                          <a:cs typeface="Arial"/>
                        </a:rPr>
                        <a:t>gi</a:t>
                      </a:r>
                      <a:r>
                        <a:rPr lang="en-US" sz="2200" i="1" spc="-5" dirty="0">
                          <a:latin typeface="Arial"/>
                          <a:cs typeface="Arial"/>
                        </a:rPr>
                        <a:t>̀ </a:t>
                      </a:r>
                      <a:r>
                        <a:rPr lang="en-US" sz="2200" i="1" spc="-5" dirty="0" err="1">
                          <a:latin typeface="Arial"/>
                          <a:cs typeface="Arial"/>
                        </a:rPr>
                        <a:t>theo</a:t>
                      </a:r>
                      <a:r>
                        <a:rPr lang="en-US" sz="2200" i="1" spc="-5" dirty="0">
                          <a:latin typeface="Arial"/>
                          <a:cs typeface="Arial"/>
                        </a:rPr>
                        <a:t> h</a:t>
                      </a:r>
                      <a:r>
                        <a:rPr lang="vi-VN" sz="2200" i="1" spc="-5" dirty="0">
                          <a:latin typeface="Arial"/>
                          <a:cs typeface="Arial"/>
                        </a:rPr>
                        <a:t>iểu </a:t>
                      </a:r>
                      <a:r>
                        <a:rPr lang="en-US" sz="2200" i="1" spc="-5" dirty="0" err="1">
                          <a:latin typeface="Arial"/>
                          <a:cs typeface="Arial"/>
                        </a:rPr>
                        <a:t>biết</a:t>
                      </a:r>
                      <a:r>
                        <a:rPr lang="en-US" sz="2200" i="1" spc="-5" dirty="0">
                          <a:latin typeface="Arial"/>
                          <a:cs typeface="Arial"/>
                        </a:rPr>
                        <a:t> </a:t>
                      </a:r>
                      <a:r>
                        <a:rPr lang="vi-VN" sz="2200" i="1" spc="-5" dirty="0">
                          <a:latin typeface="Arial"/>
                          <a:cs typeface="Arial"/>
                        </a:rPr>
                        <a:t>của tôi có đúng không</a:t>
                      </a:r>
                      <a:r>
                        <a:rPr sz="2200" i="1" spc="-5" dirty="0">
                          <a:latin typeface="Arial"/>
                          <a:cs typeface="Arial"/>
                        </a:rPr>
                        <a:t>?</a:t>
                      </a:r>
                      <a:endParaRPr sz="2200" dirty="0">
                        <a:latin typeface="Arial"/>
                        <a:cs typeface="Arial"/>
                      </a:endParaRPr>
                    </a:p>
                  </a:txBody>
                  <a:tcPr marL="0" marR="0" marT="47625" marB="0">
                    <a:lnR w="6350">
                      <a:solidFill>
                        <a:srgbClr val="BED22B"/>
                      </a:solidFill>
                      <a:prstDash val="solid"/>
                    </a:lnR>
                    <a:lnT w="6350">
                      <a:solidFill>
                        <a:srgbClr val="BED22B"/>
                      </a:solidFill>
                      <a:prstDash val="solid"/>
                    </a:lnT>
                    <a:lnB w="6350">
                      <a:solidFill>
                        <a:srgbClr val="BED22B"/>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1223657">
                <a:tc>
                  <a:txBody>
                    <a:bodyPr/>
                    <a:lstStyle/>
                    <a:p>
                      <a:pPr marL="109220">
                        <a:lnSpc>
                          <a:spcPct val="100000"/>
                        </a:lnSpc>
                        <a:spcBef>
                          <a:spcPts val="375"/>
                        </a:spcBef>
                      </a:pPr>
                      <a:r>
                        <a:rPr lang="en-US" sz="2200" spc="-5" dirty="0" err="1">
                          <a:latin typeface="Arial MT"/>
                          <a:cs typeface="Arial MT"/>
                        </a:rPr>
                        <a:t>Câu</a:t>
                      </a:r>
                      <a:r>
                        <a:rPr lang="en-US" sz="2200" spc="-5" dirty="0">
                          <a:latin typeface="Arial MT"/>
                          <a:cs typeface="Arial MT"/>
                        </a:rPr>
                        <a:t> </a:t>
                      </a:r>
                      <a:r>
                        <a:rPr lang="en-US" sz="2200" spc="-5" dirty="0" err="1">
                          <a:latin typeface="Arial MT"/>
                          <a:cs typeface="Arial MT"/>
                        </a:rPr>
                        <a:t>hỏi</a:t>
                      </a:r>
                      <a:r>
                        <a:rPr lang="en-US" sz="2200" spc="-5" dirty="0">
                          <a:latin typeface="Arial MT"/>
                          <a:cs typeface="Arial MT"/>
                        </a:rPr>
                        <a:t> </a:t>
                      </a:r>
                      <a:r>
                        <a:rPr lang="en-US" sz="2200" spc="-5" dirty="0" err="1">
                          <a:latin typeface="Arial MT"/>
                          <a:cs typeface="Arial MT"/>
                        </a:rPr>
                        <a:t>làm</a:t>
                      </a:r>
                      <a:r>
                        <a:rPr lang="en-US" sz="2200" spc="-5" dirty="0">
                          <a:latin typeface="Arial MT"/>
                          <a:cs typeface="Arial MT"/>
                        </a:rPr>
                        <a:t> </a:t>
                      </a:r>
                      <a:r>
                        <a:rPr lang="en-US" sz="2200" spc="-5" dirty="0" err="1">
                          <a:latin typeface="Arial MT"/>
                          <a:cs typeface="Arial MT"/>
                        </a:rPr>
                        <a:t>rõ</a:t>
                      </a:r>
                      <a:endParaRPr sz="2200" dirty="0">
                        <a:latin typeface="Arial MT"/>
                        <a:cs typeface="Arial MT"/>
                      </a:endParaRPr>
                    </a:p>
                  </a:txBody>
                  <a:tcPr marL="0" marR="0" marT="47625" marB="0">
                    <a:lnL w="6350">
                      <a:solidFill>
                        <a:srgbClr val="BED22B"/>
                      </a:solidFill>
                      <a:prstDash val="solid"/>
                    </a:lnL>
                    <a:lnT w="6350">
                      <a:solidFill>
                        <a:srgbClr val="BED22B"/>
                      </a:solidFill>
                      <a:prstDash val="solid"/>
                    </a:lnT>
                    <a:lnB w="6350">
                      <a:solidFill>
                        <a:srgbClr val="BED22B"/>
                      </a:solidFill>
                      <a:prstDash val="solid"/>
                    </a:lnB>
                  </a:tcPr>
                </a:tc>
                <a:tc gridSpan="2">
                  <a:txBody>
                    <a:bodyPr/>
                    <a:lstStyle/>
                    <a:p>
                      <a:pPr marL="591820">
                        <a:lnSpc>
                          <a:spcPct val="100000"/>
                        </a:lnSpc>
                        <a:spcBef>
                          <a:spcPts val="375"/>
                        </a:spcBef>
                      </a:pPr>
                      <a:r>
                        <a:rPr lang="en-US" sz="2200" spc="-5" dirty="0">
                          <a:latin typeface="Arial MT"/>
                          <a:cs typeface="Arial MT"/>
                        </a:rPr>
                        <a:t>Khi </a:t>
                      </a:r>
                      <a:r>
                        <a:rPr lang="en-US" sz="2200" spc="-5" dirty="0" err="1">
                          <a:latin typeface="Arial MT"/>
                          <a:cs typeface="Arial MT"/>
                        </a:rPr>
                        <a:t>bạn</a:t>
                      </a:r>
                      <a:r>
                        <a:rPr lang="en-US" sz="2200" spc="-5" dirty="0">
                          <a:latin typeface="Arial MT"/>
                          <a:cs typeface="Arial MT"/>
                        </a:rPr>
                        <a:t> </a:t>
                      </a:r>
                      <a:r>
                        <a:rPr lang="en-US" sz="2200" spc="-5" dirty="0" err="1">
                          <a:latin typeface="Arial MT"/>
                          <a:cs typeface="Arial MT"/>
                        </a:rPr>
                        <a:t>cần</a:t>
                      </a:r>
                      <a:r>
                        <a:rPr lang="en-US" sz="2200" spc="-5" dirty="0">
                          <a:latin typeface="Arial MT"/>
                          <a:cs typeface="Arial MT"/>
                        </a:rPr>
                        <a:t> </a:t>
                      </a:r>
                      <a:r>
                        <a:rPr lang="en-US" sz="2200" spc="-5" dirty="0" err="1">
                          <a:latin typeface="Arial MT"/>
                          <a:cs typeface="Arial MT"/>
                        </a:rPr>
                        <a:t>thêm</a:t>
                      </a:r>
                      <a:r>
                        <a:rPr lang="en-US" sz="2200" spc="-5" dirty="0">
                          <a:latin typeface="Arial MT"/>
                          <a:cs typeface="Arial MT"/>
                        </a:rPr>
                        <a:t> </a:t>
                      </a:r>
                      <a:r>
                        <a:rPr lang="en-US" sz="2200" spc="-5" dirty="0" err="1">
                          <a:latin typeface="Arial MT"/>
                          <a:cs typeface="Arial MT"/>
                        </a:rPr>
                        <a:t>thông</a:t>
                      </a:r>
                      <a:r>
                        <a:rPr lang="en-US" sz="2200" spc="-5" dirty="0">
                          <a:latin typeface="Arial MT"/>
                          <a:cs typeface="Arial MT"/>
                        </a:rPr>
                        <a:t> tin.</a:t>
                      </a:r>
                      <a:endParaRPr sz="2200" dirty="0">
                        <a:latin typeface="Arial MT"/>
                        <a:cs typeface="Arial MT"/>
                      </a:endParaRPr>
                    </a:p>
                    <a:p>
                      <a:pPr marL="591820">
                        <a:lnSpc>
                          <a:spcPct val="100000"/>
                        </a:lnSpc>
                        <a:spcBef>
                          <a:spcPts val="5"/>
                        </a:spcBef>
                      </a:pPr>
                      <a:r>
                        <a:rPr lang="en-US" sz="2200" spc="-5" dirty="0" err="1">
                          <a:latin typeface="Arial MT"/>
                          <a:cs typeface="Arial MT"/>
                        </a:rPr>
                        <a:t>Bắt</a:t>
                      </a:r>
                      <a:r>
                        <a:rPr lang="en-US" sz="2200" spc="-5" dirty="0">
                          <a:latin typeface="Arial MT"/>
                          <a:cs typeface="Arial MT"/>
                        </a:rPr>
                        <a:t> </a:t>
                      </a:r>
                      <a:r>
                        <a:rPr lang="en-US" sz="2200" spc="-5" dirty="0" err="1">
                          <a:latin typeface="Arial MT"/>
                          <a:cs typeface="Arial MT"/>
                        </a:rPr>
                        <a:t>đầu</a:t>
                      </a:r>
                      <a:r>
                        <a:rPr lang="en-US" sz="2200" spc="-5" dirty="0">
                          <a:latin typeface="Arial MT"/>
                          <a:cs typeface="Arial MT"/>
                        </a:rPr>
                        <a:t> </a:t>
                      </a:r>
                      <a:r>
                        <a:rPr lang="en-US" sz="2200" spc="-5" dirty="0" err="1">
                          <a:latin typeface="Arial MT"/>
                          <a:cs typeface="Arial MT"/>
                        </a:rPr>
                        <a:t>bằng</a:t>
                      </a:r>
                      <a:r>
                        <a:rPr lang="en-US" sz="2200" spc="-5" dirty="0">
                          <a:latin typeface="Arial MT"/>
                          <a:cs typeface="Arial MT"/>
                        </a:rPr>
                        <a:t> VÀ - </a:t>
                      </a:r>
                      <a:r>
                        <a:rPr lang="en-US" sz="2200" i="1" spc="-5" dirty="0" err="1">
                          <a:latin typeface="Arial MT"/>
                          <a:cs typeface="Arial MT"/>
                        </a:rPr>
                        <a:t>Và</a:t>
                      </a:r>
                      <a:r>
                        <a:rPr lang="en-US" sz="2200" i="1" spc="-5" dirty="0">
                          <a:latin typeface="Arial MT"/>
                          <a:cs typeface="Arial MT"/>
                        </a:rPr>
                        <a:t> </a:t>
                      </a:r>
                      <a:r>
                        <a:rPr lang="en-US" sz="2200" i="1" spc="-5" dirty="0" err="1">
                          <a:latin typeface="Arial MT"/>
                          <a:cs typeface="Arial MT"/>
                        </a:rPr>
                        <a:t>sau</a:t>
                      </a:r>
                      <a:r>
                        <a:rPr lang="en-US" sz="2200" i="1" spc="-5" dirty="0">
                          <a:latin typeface="Arial MT"/>
                          <a:cs typeface="Arial MT"/>
                        </a:rPr>
                        <a:t> </a:t>
                      </a:r>
                      <a:r>
                        <a:rPr lang="en-US" sz="2200" i="1" spc="-5" dirty="0" err="1">
                          <a:latin typeface="Arial MT"/>
                          <a:cs typeface="Arial MT"/>
                        </a:rPr>
                        <a:t>khi</a:t>
                      </a:r>
                      <a:r>
                        <a:rPr lang="en-US" sz="2200" i="1" spc="-5" dirty="0">
                          <a:latin typeface="Arial MT"/>
                          <a:cs typeface="Arial MT"/>
                        </a:rPr>
                        <a:t> </a:t>
                      </a:r>
                      <a:r>
                        <a:rPr lang="en-US" sz="2200" i="1" spc="-5" dirty="0" err="1">
                          <a:latin typeface="Arial MT"/>
                          <a:cs typeface="Arial MT"/>
                        </a:rPr>
                        <a:t>bạn</a:t>
                      </a:r>
                      <a:r>
                        <a:rPr lang="en-US" sz="2200" i="1" spc="-5" dirty="0">
                          <a:latin typeface="Arial MT"/>
                          <a:cs typeface="Arial MT"/>
                        </a:rPr>
                        <a:t> </a:t>
                      </a:r>
                      <a:r>
                        <a:rPr lang="en-US" sz="2200" i="1" spc="-5" dirty="0" err="1">
                          <a:latin typeface="Arial MT"/>
                          <a:cs typeface="Arial MT"/>
                        </a:rPr>
                        <a:t>nhập</a:t>
                      </a:r>
                      <a:r>
                        <a:rPr lang="en-US" sz="2200" i="1" spc="-5" dirty="0">
                          <a:latin typeface="Arial MT"/>
                          <a:cs typeface="Arial MT"/>
                        </a:rPr>
                        <a:t> </a:t>
                      </a:r>
                      <a:r>
                        <a:rPr lang="en-US" sz="2200" i="1" spc="-5" dirty="0" err="1">
                          <a:latin typeface="Arial MT"/>
                          <a:cs typeface="Arial MT"/>
                        </a:rPr>
                        <a:t>dữ</a:t>
                      </a:r>
                      <a:r>
                        <a:rPr lang="en-US" sz="2200" i="1" spc="-5" dirty="0">
                          <a:latin typeface="Arial MT"/>
                          <a:cs typeface="Arial MT"/>
                        </a:rPr>
                        <a:t> </a:t>
                      </a:r>
                      <a:r>
                        <a:rPr lang="en-US" sz="2200" i="1" spc="-5" dirty="0" err="1">
                          <a:latin typeface="Arial MT"/>
                          <a:cs typeface="Arial MT"/>
                        </a:rPr>
                        <a:t>liệu</a:t>
                      </a:r>
                      <a:r>
                        <a:rPr lang="en-US" sz="2200" i="1" spc="-5" dirty="0">
                          <a:latin typeface="Arial MT"/>
                          <a:cs typeface="Arial MT"/>
                        </a:rPr>
                        <a:t>, </a:t>
                      </a:r>
                      <a:r>
                        <a:rPr lang="en-US" sz="2200" i="1" spc="-5" dirty="0" err="1">
                          <a:latin typeface="Arial MT"/>
                          <a:cs typeface="Arial MT"/>
                        </a:rPr>
                        <a:t>điều</a:t>
                      </a:r>
                      <a:r>
                        <a:rPr lang="en-US" sz="2200" i="1" spc="-5" dirty="0">
                          <a:latin typeface="Arial MT"/>
                          <a:cs typeface="Arial MT"/>
                        </a:rPr>
                        <a:t> </a:t>
                      </a:r>
                      <a:r>
                        <a:rPr lang="en-US" sz="2200" i="1" spc="-5" dirty="0" err="1">
                          <a:latin typeface="Arial MT"/>
                          <a:cs typeface="Arial MT"/>
                        </a:rPr>
                        <a:t>gì</a:t>
                      </a:r>
                      <a:r>
                        <a:rPr lang="en-US" sz="2200" i="1" spc="-5" dirty="0">
                          <a:latin typeface="Arial MT"/>
                          <a:cs typeface="Arial MT"/>
                        </a:rPr>
                        <a:t> </a:t>
                      </a:r>
                      <a:r>
                        <a:rPr lang="en-US" sz="2200" i="1" spc="-5" dirty="0" err="1">
                          <a:latin typeface="Arial MT"/>
                          <a:cs typeface="Arial MT"/>
                        </a:rPr>
                        <a:t>xảy</a:t>
                      </a:r>
                      <a:r>
                        <a:rPr lang="en-US" sz="2200" i="1" spc="-5" dirty="0">
                          <a:latin typeface="Arial MT"/>
                          <a:cs typeface="Arial MT"/>
                        </a:rPr>
                        <a:t> ra </a:t>
                      </a:r>
                      <a:r>
                        <a:rPr lang="en-US" sz="2200" i="1" spc="-5" dirty="0" err="1">
                          <a:latin typeface="Arial MT"/>
                          <a:cs typeface="Arial MT"/>
                        </a:rPr>
                        <a:t>tiếp</a:t>
                      </a:r>
                      <a:r>
                        <a:rPr lang="en-US" sz="2200" i="1" spc="-5" dirty="0">
                          <a:latin typeface="Arial MT"/>
                          <a:cs typeface="Arial MT"/>
                        </a:rPr>
                        <a:t> </a:t>
                      </a:r>
                      <a:r>
                        <a:rPr lang="en-US" sz="2200" i="1" spc="-5" dirty="0" err="1">
                          <a:latin typeface="Arial MT"/>
                          <a:cs typeface="Arial MT"/>
                        </a:rPr>
                        <a:t>theo</a:t>
                      </a:r>
                      <a:r>
                        <a:rPr sz="2200" i="1" spc="-5" dirty="0">
                          <a:latin typeface="Arial"/>
                          <a:cs typeface="Arial"/>
                        </a:rPr>
                        <a:t>?</a:t>
                      </a:r>
                      <a:endParaRPr sz="2200" i="1" dirty="0">
                        <a:latin typeface="Arial"/>
                        <a:cs typeface="Arial"/>
                      </a:endParaRPr>
                    </a:p>
                  </a:txBody>
                  <a:tcPr marL="0" marR="0" marT="47625" marB="0">
                    <a:lnR w="6350">
                      <a:solidFill>
                        <a:srgbClr val="BED22B"/>
                      </a:solidFill>
                      <a:prstDash val="solid"/>
                    </a:lnR>
                    <a:lnT w="6350">
                      <a:solidFill>
                        <a:srgbClr val="BED22B"/>
                      </a:solidFill>
                      <a:prstDash val="solid"/>
                    </a:lnT>
                    <a:lnB w="6350">
                      <a:solidFill>
                        <a:srgbClr val="BED22B"/>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154000">
                <a:tc gridSpan="2">
                  <a:txBody>
                    <a:bodyPr/>
                    <a:lstStyle/>
                    <a:p>
                      <a:pPr marL="4423410">
                        <a:lnSpc>
                          <a:spcPts val="1115"/>
                        </a:lnSpc>
                        <a:tabLst>
                          <a:tab pos="10044430" algn="l"/>
                        </a:tabLst>
                      </a:pPr>
                      <a:r>
                        <a:rPr lang="vi-VN" sz="1600" spc="80">
                          <a:solidFill>
                            <a:srgbClr val="005F9E"/>
                          </a:solidFill>
                          <a:latin typeface="Arial MT"/>
                          <a:cs typeface="Arial MT"/>
                        </a:rPr>
                        <a:t>Kết Nối Kiến Thức Dược Phẩm</a:t>
                      </a:r>
                      <a:r>
                        <a:rPr sz="1600" spc="80">
                          <a:solidFill>
                            <a:srgbClr val="005F9E"/>
                          </a:solidFill>
                          <a:latin typeface="Arial MT"/>
                          <a:cs typeface="Arial MT"/>
                        </a:rPr>
                        <a:t>	</a:t>
                      </a:r>
                      <a:r>
                        <a:rPr sz="1600" spc="-5">
                          <a:solidFill>
                            <a:srgbClr val="005F9E"/>
                          </a:solidFill>
                          <a:latin typeface="Arial MT"/>
                          <a:cs typeface="Arial MT"/>
                        </a:rPr>
                        <a:t>ISPE.org/singapore-affiliate</a:t>
                      </a:r>
                      <a:endParaRPr sz="1600" dirty="0">
                        <a:latin typeface="Arial MT"/>
                        <a:cs typeface="Arial MT"/>
                      </a:endParaRPr>
                    </a:p>
                  </a:txBody>
                  <a:tcPr marL="0" marR="0" marT="0" marB="0">
                    <a:lnR w="6350">
                      <a:solidFill>
                        <a:srgbClr val="00BBE7"/>
                      </a:solidFill>
                      <a:prstDash val="solid"/>
                    </a:lnR>
                    <a:lnT w="6350">
                      <a:solidFill>
                        <a:srgbClr val="BED22B"/>
                      </a:solidFill>
                      <a:prstDash val="solid"/>
                    </a:lnT>
                  </a:tcPr>
                </a:tc>
                <a:tc hMerge="1">
                  <a:txBody>
                    <a:bodyPr/>
                    <a:lstStyle/>
                    <a:p>
                      <a:endParaRPr/>
                    </a:p>
                  </a:txBody>
                  <a:tcPr marL="0" marR="0" marT="0" marB="0"/>
                </a:tc>
                <a:tc>
                  <a:txBody>
                    <a:bodyPr/>
                    <a:lstStyle/>
                    <a:p>
                      <a:pPr>
                        <a:lnSpc>
                          <a:spcPct val="100000"/>
                        </a:lnSpc>
                      </a:pPr>
                      <a:endParaRPr sz="800" dirty="0">
                        <a:latin typeface="Times New Roman"/>
                        <a:cs typeface="Times New Roman"/>
                      </a:endParaRPr>
                    </a:p>
                  </a:txBody>
                  <a:tcPr marL="0" marR="0" marT="0" marB="0">
                    <a:lnL w="6350">
                      <a:solidFill>
                        <a:srgbClr val="00BBE7"/>
                      </a:solidFill>
                      <a:prstDash val="solid"/>
                    </a:lnL>
                    <a:lnT w="6350">
                      <a:solidFill>
                        <a:srgbClr val="BED22B"/>
                      </a:solidFill>
                      <a:prstDash val="solid"/>
                    </a:lnT>
                  </a:tcP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191001" y="0"/>
            <a:ext cx="10439398" cy="7648956"/>
          </a:xfrm>
          <a:prstGeom prst="rect">
            <a:avLst/>
          </a:prstGeom>
        </p:spPr>
      </p:pic>
      <p:sp>
        <p:nvSpPr>
          <p:cNvPr id="3" name="object 3"/>
          <p:cNvSpPr txBox="1"/>
          <p:nvPr/>
        </p:nvSpPr>
        <p:spPr>
          <a:xfrm>
            <a:off x="5245734" y="7697520"/>
            <a:ext cx="3992879" cy="258404"/>
          </a:xfrm>
          <a:prstGeom prst="rect">
            <a:avLst/>
          </a:prstGeom>
        </p:spPr>
        <p:txBody>
          <a:bodyPr vert="horz" wrap="square" lIns="0" tIns="12065" rIns="0" bIns="0" rtlCol="0">
            <a:spAutoFit/>
          </a:bodyPr>
          <a:lstStyle/>
          <a:p>
            <a:pPr marL="12700">
              <a:lnSpc>
                <a:spcPct val="100000"/>
              </a:lnSpc>
              <a:spcBef>
                <a:spcPts val="95"/>
              </a:spcBef>
            </a:pPr>
            <a:r>
              <a:rPr lang="vi-VN" sz="1600" spc="80" dirty="0">
                <a:solidFill>
                  <a:srgbClr val="005F9E"/>
                </a:solidFill>
                <a:latin typeface="Arial MT"/>
                <a:cs typeface="Arial MT"/>
              </a:rPr>
              <a:t>Kết Nối Kiến Thức Dược Phẩm</a:t>
            </a:r>
            <a:endParaRPr sz="1600" dirty="0">
              <a:latin typeface="Arial MT"/>
              <a:cs typeface="Arial MT"/>
            </a:endParaRPr>
          </a:p>
        </p:txBody>
      </p:sp>
      <p:sp>
        <p:nvSpPr>
          <p:cNvPr id="4" name="object 4"/>
          <p:cNvSpPr txBox="1"/>
          <p:nvPr/>
        </p:nvSpPr>
        <p:spPr>
          <a:xfrm>
            <a:off x="10866881" y="7697520"/>
            <a:ext cx="249428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005F9E"/>
                </a:solidFill>
                <a:latin typeface="Arial MT"/>
                <a:cs typeface="Arial MT"/>
              </a:rPr>
              <a:t>ISPE.org/singapore-affiliate</a:t>
            </a:r>
            <a:endParaRPr sz="1600">
              <a:latin typeface="Arial MT"/>
              <a:cs typeface="Arial MT"/>
            </a:endParaRPr>
          </a:p>
        </p:txBody>
      </p:sp>
      <p:sp>
        <p:nvSpPr>
          <p:cNvPr id="5" name="object 5"/>
          <p:cNvSpPr/>
          <p:nvPr/>
        </p:nvSpPr>
        <p:spPr>
          <a:xfrm>
            <a:off x="13539215" y="7711440"/>
            <a:ext cx="0" cy="213995"/>
          </a:xfrm>
          <a:custGeom>
            <a:avLst/>
            <a:gdLst/>
            <a:ahLst/>
            <a:cxnLst/>
            <a:rect l="l" t="t" r="r" b="b"/>
            <a:pathLst>
              <a:path h="213995">
                <a:moveTo>
                  <a:pt x="0" y="0"/>
                </a:moveTo>
                <a:lnTo>
                  <a:pt x="0" y="213956"/>
                </a:lnTo>
              </a:path>
            </a:pathLst>
          </a:custGeom>
          <a:ln w="6350">
            <a:solidFill>
              <a:srgbClr val="00BBE7"/>
            </a:solidFill>
          </a:ln>
        </p:spPr>
        <p:txBody>
          <a:bodyPr wrap="square" lIns="0" tIns="0" rIns="0" bIns="0" rtlCol="0"/>
          <a:lstStyle/>
          <a:p>
            <a:endParaRPr/>
          </a:p>
        </p:txBody>
      </p:sp>
      <p:pic>
        <p:nvPicPr>
          <p:cNvPr id="6" name="object 6"/>
          <p:cNvPicPr/>
          <p:nvPr/>
        </p:nvPicPr>
        <p:blipFill>
          <a:blip r:embed="rId4" cstate="print"/>
          <a:stretch>
            <a:fillRect/>
          </a:stretch>
        </p:blipFill>
        <p:spPr>
          <a:xfrm>
            <a:off x="446531" y="7586471"/>
            <a:ext cx="2249424" cy="542542"/>
          </a:xfrm>
          <a:prstGeom prst="rect">
            <a:avLst/>
          </a:prstGeom>
        </p:spPr>
      </p:pic>
      <p:sp>
        <p:nvSpPr>
          <p:cNvPr id="7" name="object 7"/>
          <p:cNvSpPr txBox="1">
            <a:spLocks noGrp="1"/>
          </p:cNvSpPr>
          <p:nvPr>
            <p:ph type="title"/>
          </p:nvPr>
        </p:nvSpPr>
        <p:spPr>
          <a:xfrm>
            <a:off x="535940" y="389000"/>
            <a:ext cx="11960860" cy="689932"/>
          </a:xfrm>
          <a:prstGeom prst="rect">
            <a:avLst/>
          </a:prstGeom>
        </p:spPr>
        <p:txBody>
          <a:bodyPr vert="horz" wrap="square" lIns="0" tIns="12700" rIns="0" bIns="0" rtlCol="0">
            <a:spAutoFit/>
          </a:bodyPr>
          <a:lstStyle/>
          <a:p>
            <a:pPr marL="12700">
              <a:lnSpc>
                <a:spcPct val="100000"/>
              </a:lnSpc>
              <a:spcBef>
                <a:spcPts val="100"/>
              </a:spcBef>
            </a:pPr>
            <a:r>
              <a:rPr lang="vi-VN" dirty="0"/>
              <a:t>Trả lời câu hỏi - Lời khuyên</a:t>
            </a:r>
            <a:endParaRPr spc="-25" dirty="0"/>
          </a:p>
        </p:txBody>
      </p:sp>
      <p:grpSp>
        <p:nvGrpSpPr>
          <p:cNvPr id="8" name="object 8"/>
          <p:cNvGrpSpPr/>
          <p:nvPr/>
        </p:nvGrpSpPr>
        <p:grpSpPr>
          <a:xfrm>
            <a:off x="5149341" y="1421638"/>
            <a:ext cx="8912860" cy="528320"/>
            <a:chOff x="5149341" y="1421638"/>
            <a:chExt cx="8912860" cy="528320"/>
          </a:xfrm>
        </p:grpSpPr>
        <p:sp>
          <p:nvSpPr>
            <p:cNvPr id="9" name="object 9"/>
            <p:cNvSpPr/>
            <p:nvPr/>
          </p:nvSpPr>
          <p:spPr>
            <a:xfrm>
              <a:off x="5155691" y="1427988"/>
              <a:ext cx="8900160" cy="515620"/>
            </a:xfrm>
            <a:custGeom>
              <a:avLst/>
              <a:gdLst/>
              <a:ahLst/>
              <a:cxnLst/>
              <a:rect l="l" t="t" r="r" b="b"/>
              <a:pathLst>
                <a:path w="8900160" h="515619">
                  <a:moveTo>
                    <a:pt x="8814308" y="0"/>
                  </a:moveTo>
                  <a:lnTo>
                    <a:pt x="85852" y="0"/>
                  </a:lnTo>
                  <a:lnTo>
                    <a:pt x="52452" y="6752"/>
                  </a:lnTo>
                  <a:lnTo>
                    <a:pt x="25161" y="25161"/>
                  </a:lnTo>
                  <a:lnTo>
                    <a:pt x="6752" y="52452"/>
                  </a:lnTo>
                  <a:lnTo>
                    <a:pt x="0" y="85851"/>
                  </a:lnTo>
                  <a:lnTo>
                    <a:pt x="0" y="429259"/>
                  </a:lnTo>
                  <a:lnTo>
                    <a:pt x="6752" y="462659"/>
                  </a:lnTo>
                  <a:lnTo>
                    <a:pt x="25161" y="489950"/>
                  </a:lnTo>
                  <a:lnTo>
                    <a:pt x="52452" y="508359"/>
                  </a:lnTo>
                  <a:lnTo>
                    <a:pt x="85852" y="515111"/>
                  </a:lnTo>
                  <a:lnTo>
                    <a:pt x="8814308" y="515111"/>
                  </a:lnTo>
                  <a:lnTo>
                    <a:pt x="8847707" y="508359"/>
                  </a:lnTo>
                  <a:lnTo>
                    <a:pt x="8874998" y="489950"/>
                  </a:lnTo>
                  <a:lnTo>
                    <a:pt x="8893407" y="462659"/>
                  </a:lnTo>
                  <a:lnTo>
                    <a:pt x="8900160" y="429259"/>
                  </a:lnTo>
                  <a:lnTo>
                    <a:pt x="8900160" y="85851"/>
                  </a:lnTo>
                  <a:lnTo>
                    <a:pt x="8893407" y="52452"/>
                  </a:lnTo>
                  <a:lnTo>
                    <a:pt x="8874998" y="25161"/>
                  </a:lnTo>
                  <a:lnTo>
                    <a:pt x="8847707" y="6752"/>
                  </a:lnTo>
                  <a:lnTo>
                    <a:pt x="8814308" y="0"/>
                  </a:lnTo>
                  <a:close/>
                </a:path>
              </a:pathLst>
            </a:custGeom>
            <a:solidFill>
              <a:srgbClr val="005F9E"/>
            </a:solidFill>
          </p:spPr>
          <p:txBody>
            <a:bodyPr wrap="square" lIns="0" tIns="0" rIns="0" bIns="0" rtlCol="0"/>
            <a:lstStyle/>
            <a:p>
              <a:endParaRPr/>
            </a:p>
          </p:txBody>
        </p:sp>
        <p:sp>
          <p:nvSpPr>
            <p:cNvPr id="10" name="object 10"/>
            <p:cNvSpPr/>
            <p:nvPr/>
          </p:nvSpPr>
          <p:spPr>
            <a:xfrm>
              <a:off x="5155691" y="1427988"/>
              <a:ext cx="8900160" cy="515620"/>
            </a:xfrm>
            <a:custGeom>
              <a:avLst/>
              <a:gdLst/>
              <a:ahLst/>
              <a:cxnLst/>
              <a:rect l="l" t="t" r="r" b="b"/>
              <a:pathLst>
                <a:path w="8900160" h="515619">
                  <a:moveTo>
                    <a:pt x="0" y="85851"/>
                  </a:moveTo>
                  <a:lnTo>
                    <a:pt x="6752" y="52452"/>
                  </a:lnTo>
                  <a:lnTo>
                    <a:pt x="25161" y="25161"/>
                  </a:lnTo>
                  <a:lnTo>
                    <a:pt x="52452" y="6752"/>
                  </a:lnTo>
                  <a:lnTo>
                    <a:pt x="85852" y="0"/>
                  </a:lnTo>
                  <a:lnTo>
                    <a:pt x="8814308" y="0"/>
                  </a:lnTo>
                  <a:lnTo>
                    <a:pt x="8847707" y="6752"/>
                  </a:lnTo>
                  <a:lnTo>
                    <a:pt x="8874998" y="25161"/>
                  </a:lnTo>
                  <a:lnTo>
                    <a:pt x="8893407" y="52452"/>
                  </a:lnTo>
                  <a:lnTo>
                    <a:pt x="8900160" y="85851"/>
                  </a:lnTo>
                  <a:lnTo>
                    <a:pt x="8900160" y="429259"/>
                  </a:lnTo>
                  <a:lnTo>
                    <a:pt x="8893407" y="462659"/>
                  </a:lnTo>
                  <a:lnTo>
                    <a:pt x="8874998" y="489950"/>
                  </a:lnTo>
                  <a:lnTo>
                    <a:pt x="8847707" y="508359"/>
                  </a:lnTo>
                  <a:lnTo>
                    <a:pt x="8814308" y="515111"/>
                  </a:lnTo>
                  <a:lnTo>
                    <a:pt x="85852" y="515111"/>
                  </a:lnTo>
                  <a:lnTo>
                    <a:pt x="52452" y="508359"/>
                  </a:lnTo>
                  <a:lnTo>
                    <a:pt x="25161" y="489950"/>
                  </a:lnTo>
                  <a:lnTo>
                    <a:pt x="6752" y="462659"/>
                  </a:lnTo>
                  <a:lnTo>
                    <a:pt x="0" y="429259"/>
                  </a:lnTo>
                  <a:lnTo>
                    <a:pt x="0" y="85851"/>
                  </a:lnTo>
                  <a:close/>
                </a:path>
              </a:pathLst>
            </a:custGeom>
            <a:ln w="12700">
              <a:solidFill>
                <a:srgbClr val="FFFFFF"/>
              </a:solidFill>
            </a:ln>
          </p:spPr>
          <p:txBody>
            <a:bodyPr wrap="square" lIns="0" tIns="0" rIns="0" bIns="0" rtlCol="0"/>
            <a:lstStyle/>
            <a:p>
              <a:endParaRPr/>
            </a:p>
          </p:txBody>
        </p:sp>
      </p:grpSp>
      <p:grpSp>
        <p:nvGrpSpPr>
          <p:cNvPr id="11" name="object 11"/>
          <p:cNvGrpSpPr/>
          <p:nvPr/>
        </p:nvGrpSpPr>
        <p:grpSpPr>
          <a:xfrm>
            <a:off x="5149341" y="1999233"/>
            <a:ext cx="8912860" cy="528320"/>
            <a:chOff x="5149341" y="1999233"/>
            <a:chExt cx="8912860" cy="528320"/>
          </a:xfrm>
        </p:grpSpPr>
        <p:sp>
          <p:nvSpPr>
            <p:cNvPr id="12" name="object 12"/>
            <p:cNvSpPr/>
            <p:nvPr/>
          </p:nvSpPr>
          <p:spPr>
            <a:xfrm>
              <a:off x="5155691" y="2005583"/>
              <a:ext cx="8900160" cy="515620"/>
            </a:xfrm>
            <a:custGeom>
              <a:avLst/>
              <a:gdLst/>
              <a:ahLst/>
              <a:cxnLst/>
              <a:rect l="l" t="t" r="r" b="b"/>
              <a:pathLst>
                <a:path w="8900160" h="515619">
                  <a:moveTo>
                    <a:pt x="8814308" y="0"/>
                  </a:moveTo>
                  <a:lnTo>
                    <a:pt x="85852" y="0"/>
                  </a:lnTo>
                  <a:lnTo>
                    <a:pt x="52452" y="6752"/>
                  </a:lnTo>
                  <a:lnTo>
                    <a:pt x="25161" y="25161"/>
                  </a:lnTo>
                  <a:lnTo>
                    <a:pt x="6752" y="52452"/>
                  </a:lnTo>
                  <a:lnTo>
                    <a:pt x="0" y="85851"/>
                  </a:lnTo>
                  <a:lnTo>
                    <a:pt x="0" y="429260"/>
                  </a:lnTo>
                  <a:lnTo>
                    <a:pt x="6752" y="462659"/>
                  </a:lnTo>
                  <a:lnTo>
                    <a:pt x="25161" y="489950"/>
                  </a:lnTo>
                  <a:lnTo>
                    <a:pt x="52452" y="508359"/>
                  </a:lnTo>
                  <a:lnTo>
                    <a:pt x="85852" y="515112"/>
                  </a:lnTo>
                  <a:lnTo>
                    <a:pt x="8814308" y="515112"/>
                  </a:lnTo>
                  <a:lnTo>
                    <a:pt x="8847707" y="508359"/>
                  </a:lnTo>
                  <a:lnTo>
                    <a:pt x="8874998" y="489950"/>
                  </a:lnTo>
                  <a:lnTo>
                    <a:pt x="8893407" y="462659"/>
                  </a:lnTo>
                  <a:lnTo>
                    <a:pt x="8900160" y="429260"/>
                  </a:lnTo>
                  <a:lnTo>
                    <a:pt x="8900160" y="85851"/>
                  </a:lnTo>
                  <a:lnTo>
                    <a:pt x="8893407" y="52452"/>
                  </a:lnTo>
                  <a:lnTo>
                    <a:pt x="8874998" y="25161"/>
                  </a:lnTo>
                  <a:lnTo>
                    <a:pt x="8847707" y="6752"/>
                  </a:lnTo>
                  <a:lnTo>
                    <a:pt x="8814308" y="0"/>
                  </a:lnTo>
                  <a:close/>
                </a:path>
              </a:pathLst>
            </a:custGeom>
            <a:solidFill>
              <a:srgbClr val="005F9E"/>
            </a:solidFill>
          </p:spPr>
          <p:txBody>
            <a:bodyPr wrap="square" lIns="0" tIns="0" rIns="0" bIns="0" rtlCol="0"/>
            <a:lstStyle/>
            <a:p>
              <a:endParaRPr/>
            </a:p>
          </p:txBody>
        </p:sp>
        <p:sp>
          <p:nvSpPr>
            <p:cNvPr id="13" name="object 13"/>
            <p:cNvSpPr/>
            <p:nvPr/>
          </p:nvSpPr>
          <p:spPr>
            <a:xfrm>
              <a:off x="5155691" y="2005583"/>
              <a:ext cx="8900160" cy="515620"/>
            </a:xfrm>
            <a:custGeom>
              <a:avLst/>
              <a:gdLst/>
              <a:ahLst/>
              <a:cxnLst/>
              <a:rect l="l" t="t" r="r" b="b"/>
              <a:pathLst>
                <a:path w="8900160" h="515619">
                  <a:moveTo>
                    <a:pt x="0" y="85851"/>
                  </a:moveTo>
                  <a:lnTo>
                    <a:pt x="6752" y="52452"/>
                  </a:lnTo>
                  <a:lnTo>
                    <a:pt x="25161" y="25161"/>
                  </a:lnTo>
                  <a:lnTo>
                    <a:pt x="52452" y="6752"/>
                  </a:lnTo>
                  <a:lnTo>
                    <a:pt x="85852" y="0"/>
                  </a:lnTo>
                  <a:lnTo>
                    <a:pt x="8814308" y="0"/>
                  </a:lnTo>
                  <a:lnTo>
                    <a:pt x="8847707" y="6752"/>
                  </a:lnTo>
                  <a:lnTo>
                    <a:pt x="8874998" y="25161"/>
                  </a:lnTo>
                  <a:lnTo>
                    <a:pt x="8893407" y="52452"/>
                  </a:lnTo>
                  <a:lnTo>
                    <a:pt x="8900160" y="85851"/>
                  </a:lnTo>
                  <a:lnTo>
                    <a:pt x="8900160" y="429260"/>
                  </a:lnTo>
                  <a:lnTo>
                    <a:pt x="8893407" y="462659"/>
                  </a:lnTo>
                  <a:lnTo>
                    <a:pt x="8874998" y="489950"/>
                  </a:lnTo>
                  <a:lnTo>
                    <a:pt x="8847707" y="508359"/>
                  </a:lnTo>
                  <a:lnTo>
                    <a:pt x="8814308" y="515112"/>
                  </a:lnTo>
                  <a:lnTo>
                    <a:pt x="85852" y="515112"/>
                  </a:lnTo>
                  <a:lnTo>
                    <a:pt x="52452" y="508359"/>
                  </a:lnTo>
                  <a:lnTo>
                    <a:pt x="25161" y="489950"/>
                  </a:lnTo>
                  <a:lnTo>
                    <a:pt x="6752" y="462659"/>
                  </a:lnTo>
                  <a:lnTo>
                    <a:pt x="0" y="429260"/>
                  </a:lnTo>
                  <a:lnTo>
                    <a:pt x="0" y="85851"/>
                  </a:lnTo>
                  <a:close/>
                </a:path>
              </a:pathLst>
            </a:custGeom>
            <a:ln w="12700">
              <a:solidFill>
                <a:srgbClr val="FFFFFF"/>
              </a:solidFill>
            </a:ln>
          </p:spPr>
          <p:txBody>
            <a:bodyPr wrap="square" lIns="0" tIns="0" rIns="0" bIns="0" rtlCol="0"/>
            <a:lstStyle/>
            <a:p>
              <a:endParaRPr/>
            </a:p>
          </p:txBody>
        </p:sp>
      </p:grpSp>
      <p:grpSp>
        <p:nvGrpSpPr>
          <p:cNvPr id="14" name="object 14"/>
          <p:cNvGrpSpPr/>
          <p:nvPr/>
        </p:nvGrpSpPr>
        <p:grpSpPr>
          <a:xfrm>
            <a:off x="5149341" y="2578354"/>
            <a:ext cx="8912860" cy="528320"/>
            <a:chOff x="5149341" y="2578354"/>
            <a:chExt cx="8912860" cy="528320"/>
          </a:xfrm>
        </p:grpSpPr>
        <p:sp>
          <p:nvSpPr>
            <p:cNvPr id="15" name="object 15"/>
            <p:cNvSpPr/>
            <p:nvPr/>
          </p:nvSpPr>
          <p:spPr>
            <a:xfrm>
              <a:off x="5155691" y="2584704"/>
              <a:ext cx="8900160" cy="515620"/>
            </a:xfrm>
            <a:custGeom>
              <a:avLst/>
              <a:gdLst/>
              <a:ahLst/>
              <a:cxnLst/>
              <a:rect l="l" t="t" r="r" b="b"/>
              <a:pathLst>
                <a:path w="8900160" h="515619">
                  <a:moveTo>
                    <a:pt x="8814308" y="0"/>
                  </a:moveTo>
                  <a:lnTo>
                    <a:pt x="85852" y="0"/>
                  </a:lnTo>
                  <a:lnTo>
                    <a:pt x="52452" y="6752"/>
                  </a:lnTo>
                  <a:lnTo>
                    <a:pt x="25161" y="25161"/>
                  </a:lnTo>
                  <a:lnTo>
                    <a:pt x="6752" y="52452"/>
                  </a:lnTo>
                  <a:lnTo>
                    <a:pt x="0" y="85851"/>
                  </a:lnTo>
                  <a:lnTo>
                    <a:pt x="0" y="429260"/>
                  </a:lnTo>
                  <a:lnTo>
                    <a:pt x="6752" y="462659"/>
                  </a:lnTo>
                  <a:lnTo>
                    <a:pt x="25161" y="489950"/>
                  </a:lnTo>
                  <a:lnTo>
                    <a:pt x="52452" y="508359"/>
                  </a:lnTo>
                  <a:lnTo>
                    <a:pt x="85852" y="515112"/>
                  </a:lnTo>
                  <a:lnTo>
                    <a:pt x="8814308" y="515112"/>
                  </a:lnTo>
                  <a:lnTo>
                    <a:pt x="8847707" y="508359"/>
                  </a:lnTo>
                  <a:lnTo>
                    <a:pt x="8874998" y="489950"/>
                  </a:lnTo>
                  <a:lnTo>
                    <a:pt x="8893407" y="462659"/>
                  </a:lnTo>
                  <a:lnTo>
                    <a:pt x="8900160" y="429260"/>
                  </a:lnTo>
                  <a:lnTo>
                    <a:pt x="8900160" y="85851"/>
                  </a:lnTo>
                  <a:lnTo>
                    <a:pt x="8893407" y="52452"/>
                  </a:lnTo>
                  <a:lnTo>
                    <a:pt x="8874998" y="25161"/>
                  </a:lnTo>
                  <a:lnTo>
                    <a:pt x="8847707" y="6752"/>
                  </a:lnTo>
                  <a:lnTo>
                    <a:pt x="8814308" y="0"/>
                  </a:lnTo>
                  <a:close/>
                </a:path>
              </a:pathLst>
            </a:custGeom>
            <a:solidFill>
              <a:srgbClr val="005F9E"/>
            </a:solidFill>
          </p:spPr>
          <p:txBody>
            <a:bodyPr wrap="square" lIns="0" tIns="0" rIns="0" bIns="0" rtlCol="0"/>
            <a:lstStyle/>
            <a:p>
              <a:endParaRPr/>
            </a:p>
          </p:txBody>
        </p:sp>
        <p:sp>
          <p:nvSpPr>
            <p:cNvPr id="16" name="object 16"/>
            <p:cNvSpPr/>
            <p:nvPr/>
          </p:nvSpPr>
          <p:spPr>
            <a:xfrm>
              <a:off x="5155691" y="2584704"/>
              <a:ext cx="8900160" cy="515620"/>
            </a:xfrm>
            <a:custGeom>
              <a:avLst/>
              <a:gdLst/>
              <a:ahLst/>
              <a:cxnLst/>
              <a:rect l="l" t="t" r="r" b="b"/>
              <a:pathLst>
                <a:path w="8900160" h="515619">
                  <a:moveTo>
                    <a:pt x="0" y="85851"/>
                  </a:moveTo>
                  <a:lnTo>
                    <a:pt x="6752" y="52452"/>
                  </a:lnTo>
                  <a:lnTo>
                    <a:pt x="25161" y="25161"/>
                  </a:lnTo>
                  <a:lnTo>
                    <a:pt x="52452" y="6752"/>
                  </a:lnTo>
                  <a:lnTo>
                    <a:pt x="85852" y="0"/>
                  </a:lnTo>
                  <a:lnTo>
                    <a:pt x="8814308" y="0"/>
                  </a:lnTo>
                  <a:lnTo>
                    <a:pt x="8847707" y="6752"/>
                  </a:lnTo>
                  <a:lnTo>
                    <a:pt x="8874998" y="25161"/>
                  </a:lnTo>
                  <a:lnTo>
                    <a:pt x="8893407" y="52452"/>
                  </a:lnTo>
                  <a:lnTo>
                    <a:pt x="8900160" y="85851"/>
                  </a:lnTo>
                  <a:lnTo>
                    <a:pt x="8900160" y="429260"/>
                  </a:lnTo>
                  <a:lnTo>
                    <a:pt x="8893407" y="462659"/>
                  </a:lnTo>
                  <a:lnTo>
                    <a:pt x="8874998" y="489950"/>
                  </a:lnTo>
                  <a:lnTo>
                    <a:pt x="8847707" y="508359"/>
                  </a:lnTo>
                  <a:lnTo>
                    <a:pt x="8814308" y="515112"/>
                  </a:lnTo>
                  <a:lnTo>
                    <a:pt x="85852" y="515112"/>
                  </a:lnTo>
                  <a:lnTo>
                    <a:pt x="52452" y="508359"/>
                  </a:lnTo>
                  <a:lnTo>
                    <a:pt x="25161" y="489950"/>
                  </a:lnTo>
                  <a:lnTo>
                    <a:pt x="6752" y="462659"/>
                  </a:lnTo>
                  <a:lnTo>
                    <a:pt x="0" y="429260"/>
                  </a:lnTo>
                  <a:lnTo>
                    <a:pt x="0" y="85851"/>
                  </a:lnTo>
                  <a:close/>
                </a:path>
              </a:pathLst>
            </a:custGeom>
            <a:ln w="12700">
              <a:solidFill>
                <a:srgbClr val="FFFFFF"/>
              </a:solidFill>
            </a:ln>
          </p:spPr>
          <p:txBody>
            <a:bodyPr wrap="square" lIns="0" tIns="0" rIns="0" bIns="0" rtlCol="0"/>
            <a:lstStyle/>
            <a:p>
              <a:endParaRPr/>
            </a:p>
          </p:txBody>
        </p:sp>
      </p:grpSp>
      <p:grpSp>
        <p:nvGrpSpPr>
          <p:cNvPr id="17" name="object 17"/>
          <p:cNvGrpSpPr/>
          <p:nvPr/>
        </p:nvGrpSpPr>
        <p:grpSpPr>
          <a:xfrm>
            <a:off x="5149341" y="3155950"/>
            <a:ext cx="8912860" cy="528320"/>
            <a:chOff x="5149341" y="3155950"/>
            <a:chExt cx="8912860" cy="528320"/>
          </a:xfrm>
        </p:grpSpPr>
        <p:sp>
          <p:nvSpPr>
            <p:cNvPr id="18" name="object 18"/>
            <p:cNvSpPr/>
            <p:nvPr/>
          </p:nvSpPr>
          <p:spPr>
            <a:xfrm>
              <a:off x="5155691" y="3162300"/>
              <a:ext cx="8900160" cy="515620"/>
            </a:xfrm>
            <a:custGeom>
              <a:avLst/>
              <a:gdLst/>
              <a:ahLst/>
              <a:cxnLst/>
              <a:rect l="l" t="t" r="r" b="b"/>
              <a:pathLst>
                <a:path w="8900160" h="515620">
                  <a:moveTo>
                    <a:pt x="8814308" y="0"/>
                  </a:moveTo>
                  <a:lnTo>
                    <a:pt x="85852" y="0"/>
                  </a:lnTo>
                  <a:lnTo>
                    <a:pt x="52452" y="6752"/>
                  </a:lnTo>
                  <a:lnTo>
                    <a:pt x="25161" y="25161"/>
                  </a:lnTo>
                  <a:lnTo>
                    <a:pt x="6752" y="52452"/>
                  </a:lnTo>
                  <a:lnTo>
                    <a:pt x="0" y="85851"/>
                  </a:lnTo>
                  <a:lnTo>
                    <a:pt x="0" y="429260"/>
                  </a:lnTo>
                  <a:lnTo>
                    <a:pt x="6752" y="462659"/>
                  </a:lnTo>
                  <a:lnTo>
                    <a:pt x="25161" y="489950"/>
                  </a:lnTo>
                  <a:lnTo>
                    <a:pt x="52452" y="508359"/>
                  </a:lnTo>
                  <a:lnTo>
                    <a:pt x="85852" y="515112"/>
                  </a:lnTo>
                  <a:lnTo>
                    <a:pt x="8814308" y="515112"/>
                  </a:lnTo>
                  <a:lnTo>
                    <a:pt x="8847707" y="508359"/>
                  </a:lnTo>
                  <a:lnTo>
                    <a:pt x="8874998" y="489950"/>
                  </a:lnTo>
                  <a:lnTo>
                    <a:pt x="8893407" y="462659"/>
                  </a:lnTo>
                  <a:lnTo>
                    <a:pt x="8900160" y="429260"/>
                  </a:lnTo>
                  <a:lnTo>
                    <a:pt x="8900160" y="85851"/>
                  </a:lnTo>
                  <a:lnTo>
                    <a:pt x="8893407" y="52452"/>
                  </a:lnTo>
                  <a:lnTo>
                    <a:pt x="8874998" y="25161"/>
                  </a:lnTo>
                  <a:lnTo>
                    <a:pt x="8847707" y="6752"/>
                  </a:lnTo>
                  <a:lnTo>
                    <a:pt x="8814308" y="0"/>
                  </a:lnTo>
                  <a:close/>
                </a:path>
              </a:pathLst>
            </a:custGeom>
            <a:solidFill>
              <a:srgbClr val="005F9E"/>
            </a:solidFill>
          </p:spPr>
          <p:txBody>
            <a:bodyPr wrap="square" lIns="0" tIns="0" rIns="0" bIns="0" rtlCol="0"/>
            <a:lstStyle/>
            <a:p>
              <a:endParaRPr/>
            </a:p>
          </p:txBody>
        </p:sp>
        <p:sp>
          <p:nvSpPr>
            <p:cNvPr id="19" name="object 19"/>
            <p:cNvSpPr/>
            <p:nvPr/>
          </p:nvSpPr>
          <p:spPr>
            <a:xfrm>
              <a:off x="5155691" y="3162300"/>
              <a:ext cx="8900160" cy="515620"/>
            </a:xfrm>
            <a:custGeom>
              <a:avLst/>
              <a:gdLst/>
              <a:ahLst/>
              <a:cxnLst/>
              <a:rect l="l" t="t" r="r" b="b"/>
              <a:pathLst>
                <a:path w="8900160" h="515620">
                  <a:moveTo>
                    <a:pt x="0" y="85851"/>
                  </a:moveTo>
                  <a:lnTo>
                    <a:pt x="6752" y="52452"/>
                  </a:lnTo>
                  <a:lnTo>
                    <a:pt x="25161" y="25161"/>
                  </a:lnTo>
                  <a:lnTo>
                    <a:pt x="52452" y="6752"/>
                  </a:lnTo>
                  <a:lnTo>
                    <a:pt x="85852" y="0"/>
                  </a:lnTo>
                  <a:lnTo>
                    <a:pt x="8814308" y="0"/>
                  </a:lnTo>
                  <a:lnTo>
                    <a:pt x="8847707" y="6752"/>
                  </a:lnTo>
                  <a:lnTo>
                    <a:pt x="8874998" y="25161"/>
                  </a:lnTo>
                  <a:lnTo>
                    <a:pt x="8893407" y="52452"/>
                  </a:lnTo>
                  <a:lnTo>
                    <a:pt x="8900160" y="85851"/>
                  </a:lnTo>
                  <a:lnTo>
                    <a:pt x="8900160" y="429260"/>
                  </a:lnTo>
                  <a:lnTo>
                    <a:pt x="8893407" y="462659"/>
                  </a:lnTo>
                  <a:lnTo>
                    <a:pt x="8874998" y="489950"/>
                  </a:lnTo>
                  <a:lnTo>
                    <a:pt x="8847707" y="508359"/>
                  </a:lnTo>
                  <a:lnTo>
                    <a:pt x="8814308" y="515112"/>
                  </a:lnTo>
                  <a:lnTo>
                    <a:pt x="85852" y="515112"/>
                  </a:lnTo>
                  <a:lnTo>
                    <a:pt x="52452" y="508359"/>
                  </a:lnTo>
                  <a:lnTo>
                    <a:pt x="25161" y="489950"/>
                  </a:lnTo>
                  <a:lnTo>
                    <a:pt x="6752" y="462659"/>
                  </a:lnTo>
                  <a:lnTo>
                    <a:pt x="0" y="429260"/>
                  </a:lnTo>
                  <a:lnTo>
                    <a:pt x="0" y="85851"/>
                  </a:lnTo>
                  <a:close/>
                </a:path>
              </a:pathLst>
            </a:custGeom>
            <a:ln w="12700">
              <a:solidFill>
                <a:srgbClr val="FFFFFF"/>
              </a:solidFill>
            </a:ln>
          </p:spPr>
          <p:txBody>
            <a:bodyPr wrap="square" lIns="0" tIns="0" rIns="0" bIns="0" rtlCol="0"/>
            <a:lstStyle/>
            <a:p>
              <a:endParaRPr/>
            </a:p>
          </p:txBody>
        </p:sp>
      </p:grpSp>
      <p:grpSp>
        <p:nvGrpSpPr>
          <p:cNvPr id="20" name="object 20"/>
          <p:cNvGrpSpPr/>
          <p:nvPr/>
        </p:nvGrpSpPr>
        <p:grpSpPr>
          <a:xfrm>
            <a:off x="5149341" y="3735070"/>
            <a:ext cx="8912860" cy="526415"/>
            <a:chOff x="5149341" y="3735070"/>
            <a:chExt cx="8912860" cy="526415"/>
          </a:xfrm>
        </p:grpSpPr>
        <p:sp>
          <p:nvSpPr>
            <p:cNvPr id="21" name="object 21"/>
            <p:cNvSpPr/>
            <p:nvPr/>
          </p:nvSpPr>
          <p:spPr>
            <a:xfrm>
              <a:off x="5155691" y="3741420"/>
              <a:ext cx="8900160" cy="513715"/>
            </a:xfrm>
            <a:custGeom>
              <a:avLst/>
              <a:gdLst/>
              <a:ahLst/>
              <a:cxnLst/>
              <a:rect l="l" t="t" r="r" b="b"/>
              <a:pathLst>
                <a:path w="8900160" h="513714">
                  <a:moveTo>
                    <a:pt x="8814562" y="0"/>
                  </a:moveTo>
                  <a:lnTo>
                    <a:pt x="85598" y="0"/>
                  </a:lnTo>
                  <a:lnTo>
                    <a:pt x="52292" y="6730"/>
                  </a:lnTo>
                  <a:lnTo>
                    <a:pt x="25082" y="25082"/>
                  </a:lnTo>
                  <a:lnTo>
                    <a:pt x="6731" y="52292"/>
                  </a:lnTo>
                  <a:lnTo>
                    <a:pt x="0" y="85597"/>
                  </a:lnTo>
                  <a:lnTo>
                    <a:pt x="0" y="427989"/>
                  </a:lnTo>
                  <a:lnTo>
                    <a:pt x="6731" y="461295"/>
                  </a:lnTo>
                  <a:lnTo>
                    <a:pt x="25082" y="488505"/>
                  </a:lnTo>
                  <a:lnTo>
                    <a:pt x="52292" y="506856"/>
                  </a:lnTo>
                  <a:lnTo>
                    <a:pt x="85598" y="513588"/>
                  </a:lnTo>
                  <a:lnTo>
                    <a:pt x="8814562" y="513588"/>
                  </a:lnTo>
                  <a:lnTo>
                    <a:pt x="8847867" y="506856"/>
                  </a:lnTo>
                  <a:lnTo>
                    <a:pt x="8875077" y="488505"/>
                  </a:lnTo>
                  <a:lnTo>
                    <a:pt x="8893429" y="461295"/>
                  </a:lnTo>
                  <a:lnTo>
                    <a:pt x="8900160" y="427989"/>
                  </a:lnTo>
                  <a:lnTo>
                    <a:pt x="8900160" y="85597"/>
                  </a:lnTo>
                  <a:lnTo>
                    <a:pt x="8893428" y="52292"/>
                  </a:lnTo>
                  <a:lnTo>
                    <a:pt x="8875077" y="25082"/>
                  </a:lnTo>
                  <a:lnTo>
                    <a:pt x="8847867" y="6730"/>
                  </a:lnTo>
                  <a:lnTo>
                    <a:pt x="8814562" y="0"/>
                  </a:lnTo>
                  <a:close/>
                </a:path>
              </a:pathLst>
            </a:custGeom>
            <a:solidFill>
              <a:srgbClr val="005F9E"/>
            </a:solidFill>
          </p:spPr>
          <p:txBody>
            <a:bodyPr wrap="square" lIns="0" tIns="0" rIns="0" bIns="0" rtlCol="0"/>
            <a:lstStyle/>
            <a:p>
              <a:endParaRPr/>
            </a:p>
          </p:txBody>
        </p:sp>
        <p:sp>
          <p:nvSpPr>
            <p:cNvPr id="22" name="object 22"/>
            <p:cNvSpPr/>
            <p:nvPr/>
          </p:nvSpPr>
          <p:spPr>
            <a:xfrm>
              <a:off x="5155691" y="3741420"/>
              <a:ext cx="8900160" cy="513715"/>
            </a:xfrm>
            <a:custGeom>
              <a:avLst/>
              <a:gdLst/>
              <a:ahLst/>
              <a:cxnLst/>
              <a:rect l="l" t="t" r="r" b="b"/>
              <a:pathLst>
                <a:path w="8900160" h="513714">
                  <a:moveTo>
                    <a:pt x="0" y="85597"/>
                  </a:moveTo>
                  <a:lnTo>
                    <a:pt x="6731" y="52292"/>
                  </a:lnTo>
                  <a:lnTo>
                    <a:pt x="25082" y="25082"/>
                  </a:lnTo>
                  <a:lnTo>
                    <a:pt x="52292" y="6730"/>
                  </a:lnTo>
                  <a:lnTo>
                    <a:pt x="85598" y="0"/>
                  </a:lnTo>
                  <a:lnTo>
                    <a:pt x="8814562" y="0"/>
                  </a:lnTo>
                  <a:lnTo>
                    <a:pt x="8847867" y="6730"/>
                  </a:lnTo>
                  <a:lnTo>
                    <a:pt x="8875077" y="25082"/>
                  </a:lnTo>
                  <a:lnTo>
                    <a:pt x="8893428" y="52292"/>
                  </a:lnTo>
                  <a:lnTo>
                    <a:pt x="8900160" y="85597"/>
                  </a:lnTo>
                  <a:lnTo>
                    <a:pt x="8900160" y="427989"/>
                  </a:lnTo>
                  <a:lnTo>
                    <a:pt x="8893429" y="461295"/>
                  </a:lnTo>
                  <a:lnTo>
                    <a:pt x="8875077" y="488505"/>
                  </a:lnTo>
                  <a:lnTo>
                    <a:pt x="8847867" y="506856"/>
                  </a:lnTo>
                  <a:lnTo>
                    <a:pt x="8814562" y="513588"/>
                  </a:lnTo>
                  <a:lnTo>
                    <a:pt x="85598" y="513588"/>
                  </a:lnTo>
                  <a:lnTo>
                    <a:pt x="52292" y="506856"/>
                  </a:lnTo>
                  <a:lnTo>
                    <a:pt x="25082" y="488505"/>
                  </a:lnTo>
                  <a:lnTo>
                    <a:pt x="6731" y="461295"/>
                  </a:lnTo>
                  <a:lnTo>
                    <a:pt x="0" y="427989"/>
                  </a:lnTo>
                  <a:lnTo>
                    <a:pt x="0" y="85597"/>
                  </a:lnTo>
                  <a:close/>
                </a:path>
              </a:pathLst>
            </a:custGeom>
            <a:ln w="12700">
              <a:solidFill>
                <a:srgbClr val="FFFFFF"/>
              </a:solidFill>
            </a:ln>
          </p:spPr>
          <p:txBody>
            <a:bodyPr wrap="square" lIns="0" tIns="0" rIns="0" bIns="0" rtlCol="0"/>
            <a:lstStyle/>
            <a:p>
              <a:endParaRPr/>
            </a:p>
          </p:txBody>
        </p:sp>
      </p:grpSp>
      <p:grpSp>
        <p:nvGrpSpPr>
          <p:cNvPr id="23" name="object 23"/>
          <p:cNvGrpSpPr/>
          <p:nvPr/>
        </p:nvGrpSpPr>
        <p:grpSpPr>
          <a:xfrm>
            <a:off x="5149341" y="4312665"/>
            <a:ext cx="8912860" cy="528320"/>
            <a:chOff x="5149341" y="4312665"/>
            <a:chExt cx="8912860" cy="528320"/>
          </a:xfrm>
        </p:grpSpPr>
        <p:sp>
          <p:nvSpPr>
            <p:cNvPr id="24" name="object 24"/>
            <p:cNvSpPr/>
            <p:nvPr/>
          </p:nvSpPr>
          <p:spPr>
            <a:xfrm>
              <a:off x="5155691" y="4319015"/>
              <a:ext cx="8900160" cy="515620"/>
            </a:xfrm>
            <a:custGeom>
              <a:avLst/>
              <a:gdLst/>
              <a:ahLst/>
              <a:cxnLst/>
              <a:rect l="l" t="t" r="r" b="b"/>
              <a:pathLst>
                <a:path w="8900160" h="515620">
                  <a:moveTo>
                    <a:pt x="8814308" y="0"/>
                  </a:moveTo>
                  <a:lnTo>
                    <a:pt x="85852" y="0"/>
                  </a:lnTo>
                  <a:lnTo>
                    <a:pt x="52452" y="6752"/>
                  </a:lnTo>
                  <a:lnTo>
                    <a:pt x="25161" y="25161"/>
                  </a:lnTo>
                  <a:lnTo>
                    <a:pt x="6752" y="52452"/>
                  </a:lnTo>
                  <a:lnTo>
                    <a:pt x="0" y="85851"/>
                  </a:lnTo>
                  <a:lnTo>
                    <a:pt x="0" y="429260"/>
                  </a:lnTo>
                  <a:lnTo>
                    <a:pt x="6752" y="462659"/>
                  </a:lnTo>
                  <a:lnTo>
                    <a:pt x="25161" y="489950"/>
                  </a:lnTo>
                  <a:lnTo>
                    <a:pt x="52452" y="508359"/>
                  </a:lnTo>
                  <a:lnTo>
                    <a:pt x="85852" y="515112"/>
                  </a:lnTo>
                  <a:lnTo>
                    <a:pt x="8814308" y="515112"/>
                  </a:lnTo>
                  <a:lnTo>
                    <a:pt x="8847707" y="508359"/>
                  </a:lnTo>
                  <a:lnTo>
                    <a:pt x="8874998" y="489950"/>
                  </a:lnTo>
                  <a:lnTo>
                    <a:pt x="8893407" y="462659"/>
                  </a:lnTo>
                  <a:lnTo>
                    <a:pt x="8900160" y="429260"/>
                  </a:lnTo>
                  <a:lnTo>
                    <a:pt x="8900160" y="85851"/>
                  </a:lnTo>
                  <a:lnTo>
                    <a:pt x="8893407" y="52452"/>
                  </a:lnTo>
                  <a:lnTo>
                    <a:pt x="8874998" y="25161"/>
                  </a:lnTo>
                  <a:lnTo>
                    <a:pt x="8847707" y="6752"/>
                  </a:lnTo>
                  <a:lnTo>
                    <a:pt x="8814308" y="0"/>
                  </a:lnTo>
                  <a:close/>
                </a:path>
              </a:pathLst>
            </a:custGeom>
            <a:solidFill>
              <a:srgbClr val="005F9E"/>
            </a:solidFill>
          </p:spPr>
          <p:txBody>
            <a:bodyPr wrap="square" lIns="0" tIns="0" rIns="0" bIns="0" rtlCol="0"/>
            <a:lstStyle/>
            <a:p>
              <a:endParaRPr/>
            </a:p>
          </p:txBody>
        </p:sp>
        <p:sp>
          <p:nvSpPr>
            <p:cNvPr id="25" name="object 25"/>
            <p:cNvSpPr/>
            <p:nvPr/>
          </p:nvSpPr>
          <p:spPr>
            <a:xfrm>
              <a:off x="5155691" y="4319015"/>
              <a:ext cx="8900160" cy="515620"/>
            </a:xfrm>
            <a:custGeom>
              <a:avLst/>
              <a:gdLst/>
              <a:ahLst/>
              <a:cxnLst/>
              <a:rect l="l" t="t" r="r" b="b"/>
              <a:pathLst>
                <a:path w="8900160" h="515620">
                  <a:moveTo>
                    <a:pt x="0" y="85851"/>
                  </a:moveTo>
                  <a:lnTo>
                    <a:pt x="6752" y="52452"/>
                  </a:lnTo>
                  <a:lnTo>
                    <a:pt x="25161" y="25161"/>
                  </a:lnTo>
                  <a:lnTo>
                    <a:pt x="52452" y="6752"/>
                  </a:lnTo>
                  <a:lnTo>
                    <a:pt x="85852" y="0"/>
                  </a:lnTo>
                  <a:lnTo>
                    <a:pt x="8814308" y="0"/>
                  </a:lnTo>
                  <a:lnTo>
                    <a:pt x="8847707" y="6752"/>
                  </a:lnTo>
                  <a:lnTo>
                    <a:pt x="8874998" y="25161"/>
                  </a:lnTo>
                  <a:lnTo>
                    <a:pt x="8893407" y="52452"/>
                  </a:lnTo>
                  <a:lnTo>
                    <a:pt x="8900160" y="85851"/>
                  </a:lnTo>
                  <a:lnTo>
                    <a:pt x="8900160" y="429260"/>
                  </a:lnTo>
                  <a:lnTo>
                    <a:pt x="8893407" y="462659"/>
                  </a:lnTo>
                  <a:lnTo>
                    <a:pt x="8874998" y="489950"/>
                  </a:lnTo>
                  <a:lnTo>
                    <a:pt x="8847707" y="508359"/>
                  </a:lnTo>
                  <a:lnTo>
                    <a:pt x="8814308" y="515112"/>
                  </a:lnTo>
                  <a:lnTo>
                    <a:pt x="85852" y="515112"/>
                  </a:lnTo>
                  <a:lnTo>
                    <a:pt x="52452" y="508359"/>
                  </a:lnTo>
                  <a:lnTo>
                    <a:pt x="25161" y="489950"/>
                  </a:lnTo>
                  <a:lnTo>
                    <a:pt x="6752" y="462659"/>
                  </a:lnTo>
                  <a:lnTo>
                    <a:pt x="0" y="429260"/>
                  </a:lnTo>
                  <a:lnTo>
                    <a:pt x="0" y="85851"/>
                  </a:lnTo>
                  <a:close/>
                </a:path>
              </a:pathLst>
            </a:custGeom>
            <a:ln w="12700">
              <a:solidFill>
                <a:srgbClr val="FFFFFF"/>
              </a:solidFill>
            </a:ln>
          </p:spPr>
          <p:txBody>
            <a:bodyPr wrap="square" lIns="0" tIns="0" rIns="0" bIns="0" rtlCol="0"/>
            <a:lstStyle/>
            <a:p>
              <a:endParaRPr/>
            </a:p>
          </p:txBody>
        </p:sp>
      </p:grpSp>
      <p:grpSp>
        <p:nvGrpSpPr>
          <p:cNvPr id="26" name="object 26"/>
          <p:cNvGrpSpPr/>
          <p:nvPr/>
        </p:nvGrpSpPr>
        <p:grpSpPr>
          <a:xfrm>
            <a:off x="5149341" y="4890261"/>
            <a:ext cx="8912860" cy="528320"/>
            <a:chOff x="5149341" y="4890261"/>
            <a:chExt cx="8912860" cy="528320"/>
          </a:xfrm>
        </p:grpSpPr>
        <p:sp>
          <p:nvSpPr>
            <p:cNvPr id="27" name="object 27"/>
            <p:cNvSpPr/>
            <p:nvPr/>
          </p:nvSpPr>
          <p:spPr>
            <a:xfrm>
              <a:off x="5155691" y="4896611"/>
              <a:ext cx="8900160" cy="515620"/>
            </a:xfrm>
            <a:custGeom>
              <a:avLst/>
              <a:gdLst/>
              <a:ahLst/>
              <a:cxnLst/>
              <a:rect l="l" t="t" r="r" b="b"/>
              <a:pathLst>
                <a:path w="8900160" h="515620">
                  <a:moveTo>
                    <a:pt x="8814308" y="0"/>
                  </a:moveTo>
                  <a:lnTo>
                    <a:pt x="85852" y="0"/>
                  </a:lnTo>
                  <a:lnTo>
                    <a:pt x="52452" y="6752"/>
                  </a:lnTo>
                  <a:lnTo>
                    <a:pt x="25161" y="25161"/>
                  </a:lnTo>
                  <a:lnTo>
                    <a:pt x="6752" y="52452"/>
                  </a:lnTo>
                  <a:lnTo>
                    <a:pt x="0" y="85851"/>
                  </a:lnTo>
                  <a:lnTo>
                    <a:pt x="0" y="429260"/>
                  </a:lnTo>
                  <a:lnTo>
                    <a:pt x="6752" y="462659"/>
                  </a:lnTo>
                  <a:lnTo>
                    <a:pt x="25161" y="489950"/>
                  </a:lnTo>
                  <a:lnTo>
                    <a:pt x="52452" y="508359"/>
                  </a:lnTo>
                  <a:lnTo>
                    <a:pt x="85852" y="515112"/>
                  </a:lnTo>
                  <a:lnTo>
                    <a:pt x="8814308" y="515112"/>
                  </a:lnTo>
                  <a:lnTo>
                    <a:pt x="8847707" y="508359"/>
                  </a:lnTo>
                  <a:lnTo>
                    <a:pt x="8874998" y="489950"/>
                  </a:lnTo>
                  <a:lnTo>
                    <a:pt x="8893407" y="462659"/>
                  </a:lnTo>
                  <a:lnTo>
                    <a:pt x="8900160" y="429260"/>
                  </a:lnTo>
                  <a:lnTo>
                    <a:pt x="8900160" y="85851"/>
                  </a:lnTo>
                  <a:lnTo>
                    <a:pt x="8893407" y="52452"/>
                  </a:lnTo>
                  <a:lnTo>
                    <a:pt x="8874998" y="25161"/>
                  </a:lnTo>
                  <a:lnTo>
                    <a:pt x="8847707" y="6752"/>
                  </a:lnTo>
                  <a:lnTo>
                    <a:pt x="8814308" y="0"/>
                  </a:lnTo>
                  <a:close/>
                </a:path>
              </a:pathLst>
            </a:custGeom>
            <a:solidFill>
              <a:srgbClr val="005F9E"/>
            </a:solidFill>
          </p:spPr>
          <p:txBody>
            <a:bodyPr wrap="square" lIns="0" tIns="0" rIns="0" bIns="0" rtlCol="0"/>
            <a:lstStyle/>
            <a:p>
              <a:endParaRPr/>
            </a:p>
          </p:txBody>
        </p:sp>
        <p:sp>
          <p:nvSpPr>
            <p:cNvPr id="28" name="object 28"/>
            <p:cNvSpPr/>
            <p:nvPr/>
          </p:nvSpPr>
          <p:spPr>
            <a:xfrm>
              <a:off x="5155691" y="4896611"/>
              <a:ext cx="8900160" cy="515620"/>
            </a:xfrm>
            <a:custGeom>
              <a:avLst/>
              <a:gdLst/>
              <a:ahLst/>
              <a:cxnLst/>
              <a:rect l="l" t="t" r="r" b="b"/>
              <a:pathLst>
                <a:path w="8900160" h="515620">
                  <a:moveTo>
                    <a:pt x="0" y="85851"/>
                  </a:moveTo>
                  <a:lnTo>
                    <a:pt x="6752" y="52452"/>
                  </a:lnTo>
                  <a:lnTo>
                    <a:pt x="25161" y="25161"/>
                  </a:lnTo>
                  <a:lnTo>
                    <a:pt x="52452" y="6752"/>
                  </a:lnTo>
                  <a:lnTo>
                    <a:pt x="85852" y="0"/>
                  </a:lnTo>
                  <a:lnTo>
                    <a:pt x="8814308" y="0"/>
                  </a:lnTo>
                  <a:lnTo>
                    <a:pt x="8847707" y="6752"/>
                  </a:lnTo>
                  <a:lnTo>
                    <a:pt x="8874998" y="25161"/>
                  </a:lnTo>
                  <a:lnTo>
                    <a:pt x="8893407" y="52452"/>
                  </a:lnTo>
                  <a:lnTo>
                    <a:pt x="8900160" y="85851"/>
                  </a:lnTo>
                  <a:lnTo>
                    <a:pt x="8900160" y="429260"/>
                  </a:lnTo>
                  <a:lnTo>
                    <a:pt x="8893407" y="462659"/>
                  </a:lnTo>
                  <a:lnTo>
                    <a:pt x="8874998" y="489950"/>
                  </a:lnTo>
                  <a:lnTo>
                    <a:pt x="8847707" y="508359"/>
                  </a:lnTo>
                  <a:lnTo>
                    <a:pt x="8814308" y="515112"/>
                  </a:lnTo>
                  <a:lnTo>
                    <a:pt x="85852" y="515112"/>
                  </a:lnTo>
                  <a:lnTo>
                    <a:pt x="52452" y="508359"/>
                  </a:lnTo>
                  <a:lnTo>
                    <a:pt x="25161" y="489950"/>
                  </a:lnTo>
                  <a:lnTo>
                    <a:pt x="6752" y="462659"/>
                  </a:lnTo>
                  <a:lnTo>
                    <a:pt x="0" y="429260"/>
                  </a:lnTo>
                  <a:lnTo>
                    <a:pt x="0" y="85851"/>
                  </a:lnTo>
                  <a:close/>
                </a:path>
              </a:pathLst>
            </a:custGeom>
            <a:ln w="12700">
              <a:solidFill>
                <a:srgbClr val="FFFFFF"/>
              </a:solidFill>
            </a:ln>
          </p:spPr>
          <p:txBody>
            <a:bodyPr wrap="square" lIns="0" tIns="0" rIns="0" bIns="0" rtlCol="0"/>
            <a:lstStyle/>
            <a:p>
              <a:endParaRPr/>
            </a:p>
          </p:txBody>
        </p:sp>
      </p:grpSp>
      <p:grpSp>
        <p:nvGrpSpPr>
          <p:cNvPr id="29" name="object 29"/>
          <p:cNvGrpSpPr/>
          <p:nvPr/>
        </p:nvGrpSpPr>
        <p:grpSpPr>
          <a:xfrm>
            <a:off x="5149341" y="5469382"/>
            <a:ext cx="8912860" cy="528320"/>
            <a:chOff x="5149341" y="5469382"/>
            <a:chExt cx="8912860" cy="528320"/>
          </a:xfrm>
        </p:grpSpPr>
        <p:sp>
          <p:nvSpPr>
            <p:cNvPr id="30" name="object 30"/>
            <p:cNvSpPr/>
            <p:nvPr/>
          </p:nvSpPr>
          <p:spPr>
            <a:xfrm>
              <a:off x="5155691" y="5475732"/>
              <a:ext cx="8900160" cy="515620"/>
            </a:xfrm>
            <a:custGeom>
              <a:avLst/>
              <a:gdLst/>
              <a:ahLst/>
              <a:cxnLst/>
              <a:rect l="l" t="t" r="r" b="b"/>
              <a:pathLst>
                <a:path w="8900160" h="515620">
                  <a:moveTo>
                    <a:pt x="8814308" y="0"/>
                  </a:moveTo>
                  <a:lnTo>
                    <a:pt x="85852" y="0"/>
                  </a:lnTo>
                  <a:lnTo>
                    <a:pt x="52452" y="6752"/>
                  </a:lnTo>
                  <a:lnTo>
                    <a:pt x="25161" y="25161"/>
                  </a:lnTo>
                  <a:lnTo>
                    <a:pt x="6752" y="52452"/>
                  </a:lnTo>
                  <a:lnTo>
                    <a:pt x="0" y="85852"/>
                  </a:lnTo>
                  <a:lnTo>
                    <a:pt x="0" y="429260"/>
                  </a:lnTo>
                  <a:lnTo>
                    <a:pt x="6752" y="462659"/>
                  </a:lnTo>
                  <a:lnTo>
                    <a:pt x="25161" y="489950"/>
                  </a:lnTo>
                  <a:lnTo>
                    <a:pt x="52452" y="508359"/>
                  </a:lnTo>
                  <a:lnTo>
                    <a:pt x="85852" y="515112"/>
                  </a:lnTo>
                  <a:lnTo>
                    <a:pt x="8814308" y="515112"/>
                  </a:lnTo>
                  <a:lnTo>
                    <a:pt x="8847707" y="508359"/>
                  </a:lnTo>
                  <a:lnTo>
                    <a:pt x="8874998" y="489950"/>
                  </a:lnTo>
                  <a:lnTo>
                    <a:pt x="8893407" y="462659"/>
                  </a:lnTo>
                  <a:lnTo>
                    <a:pt x="8900160" y="429260"/>
                  </a:lnTo>
                  <a:lnTo>
                    <a:pt x="8900160" y="85852"/>
                  </a:lnTo>
                  <a:lnTo>
                    <a:pt x="8893407" y="52452"/>
                  </a:lnTo>
                  <a:lnTo>
                    <a:pt x="8874998" y="25161"/>
                  </a:lnTo>
                  <a:lnTo>
                    <a:pt x="8847707" y="6752"/>
                  </a:lnTo>
                  <a:lnTo>
                    <a:pt x="8814308" y="0"/>
                  </a:lnTo>
                  <a:close/>
                </a:path>
              </a:pathLst>
            </a:custGeom>
            <a:solidFill>
              <a:srgbClr val="005F9E"/>
            </a:solidFill>
          </p:spPr>
          <p:txBody>
            <a:bodyPr wrap="square" lIns="0" tIns="0" rIns="0" bIns="0" rtlCol="0"/>
            <a:lstStyle/>
            <a:p>
              <a:endParaRPr/>
            </a:p>
          </p:txBody>
        </p:sp>
        <p:sp>
          <p:nvSpPr>
            <p:cNvPr id="31" name="object 31"/>
            <p:cNvSpPr/>
            <p:nvPr/>
          </p:nvSpPr>
          <p:spPr>
            <a:xfrm>
              <a:off x="5155691" y="5475732"/>
              <a:ext cx="8900160" cy="515620"/>
            </a:xfrm>
            <a:custGeom>
              <a:avLst/>
              <a:gdLst/>
              <a:ahLst/>
              <a:cxnLst/>
              <a:rect l="l" t="t" r="r" b="b"/>
              <a:pathLst>
                <a:path w="8900160" h="515620">
                  <a:moveTo>
                    <a:pt x="0" y="85852"/>
                  </a:moveTo>
                  <a:lnTo>
                    <a:pt x="6752" y="52452"/>
                  </a:lnTo>
                  <a:lnTo>
                    <a:pt x="25161" y="25161"/>
                  </a:lnTo>
                  <a:lnTo>
                    <a:pt x="52452" y="6752"/>
                  </a:lnTo>
                  <a:lnTo>
                    <a:pt x="85852" y="0"/>
                  </a:lnTo>
                  <a:lnTo>
                    <a:pt x="8814308" y="0"/>
                  </a:lnTo>
                  <a:lnTo>
                    <a:pt x="8847707" y="6752"/>
                  </a:lnTo>
                  <a:lnTo>
                    <a:pt x="8874998" y="25161"/>
                  </a:lnTo>
                  <a:lnTo>
                    <a:pt x="8893407" y="52452"/>
                  </a:lnTo>
                  <a:lnTo>
                    <a:pt x="8900160" y="85852"/>
                  </a:lnTo>
                  <a:lnTo>
                    <a:pt x="8900160" y="429260"/>
                  </a:lnTo>
                  <a:lnTo>
                    <a:pt x="8893407" y="462659"/>
                  </a:lnTo>
                  <a:lnTo>
                    <a:pt x="8874998" y="489950"/>
                  </a:lnTo>
                  <a:lnTo>
                    <a:pt x="8847707" y="508359"/>
                  </a:lnTo>
                  <a:lnTo>
                    <a:pt x="8814308" y="515112"/>
                  </a:lnTo>
                  <a:lnTo>
                    <a:pt x="85852" y="515112"/>
                  </a:lnTo>
                  <a:lnTo>
                    <a:pt x="52452" y="508359"/>
                  </a:lnTo>
                  <a:lnTo>
                    <a:pt x="25161" y="489950"/>
                  </a:lnTo>
                  <a:lnTo>
                    <a:pt x="6752" y="462659"/>
                  </a:lnTo>
                  <a:lnTo>
                    <a:pt x="0" y="429260"/>
                  </a:lnTo>
                  <a:lnTo>
                    <a:pt x="0" y="85852"/>
                  </a:lnTo>
                  <a:close/>
                </a:path>
              </a:pathLst>
            </a:custGeom>
            <a:ln w="12700">
              <a:solidFill>
                <a:srgbClr val="FFFFFF"/>
              </a:solidFill>
            </a:ln>
          </p:spPr>
          <p:txBody>
            <a:bodyPr wrap="square" lIns="0" tIns="0" rIns="0" bIns="0" rtlCol="0"/>
            <a:lstStyle/>
            <a:p>
              <a:endParaRPr/>
            </a:p>
          </p:txBody>
        </p:sp>
      </p:grpSp>
      <p:grpSp>
        <p:nvGrpSpPr>
          <p:cNvPr id="32" name="object 32"/>
          <p:cNvGrpSpPr/>
          <p:nvPr/>
        </p:nvGrpSpPr>
        <p:grpSpPr>
          <a:xfrm>
            <a:off x="5149341" y="6046978"/>
            <a:ext cx="8912860" cy="528320"/>
            <a:chOff x="5149341" y="6046978"/>
            <a:chExt cx="8912860" cy="528320"/>
          </a:xfrm>
        </p:grpSpPr>
        <p:sp>
          <p:nvSpPr>
            <p:cNvPr id="33" name="object 33"/>
            <p:cNvSpPr/>
            <p:nvPr/>
          </p:nvSpPr>
          <p:spPr>
            <a:xfrm>
              <a:off x="5155691" y="6053328"/>
              <a:ext cx="8900160" cy="515620"/>
            </a:xfrm>
            <a:custGeom>
              <a:avLst/>
              <a:gdLst/>
              <a:ahLst/>
              <a:cxnLst/>
              <a:rect l="l" t="t" r="r" b="b"/>
              <a:pathLst>
                <a:path w="8900160" h="515620">
                  <a:moveTo>
                    <a:pt x="8814308" y="0"/>
                  </a:moveTo>
                  <a:lnTo>
                    <a:pt x="85852" y="0"/>
                  </a:lnTo>
                  <a:lnTo>
                    <a:pt x="52452" y="6752"/>
                  </a:lnTo>
                  <a:lnTo>
                    <a:pt x="25161" y="25161"/>
                  </a:lnTo>
                  <a:lnTo>
                    <a:pt x="6752" y="52452"/>
                  </a:lnTo>
                  <a:lnTo>
                    <a:pt x="0" y="85852"/>
                  </a:lnTo>
                  <a:lnTo>
                    <a:pt x="0" y="429260"/>
                  </a:lnTo>
                  <a:lnTo>
                    <a:pt x="6752" y="462659"/>
                  </a:lnTo>
                  <a:lnTo>
                    <a:pt x="25161" y="489950"/>
                  </a:lnTo>
                  <a:lnTo>
                    <a:pt x="52452" y="508359"/>
                  </a:lnTo>
                  <a:lnTo>
                    <a:pt x="85852" y="515112"/>
                  </a:lnTo>
                  <a:lnTo>
                    <a:pt x="8814308" y="515112"/>
                  </a:lnTo>
                  <a:lnTo>
                    <a:pt x="8847707" y="508359"/>
                  </a:lnTo>
                  <a:lnTo>
                    <a:pt x="8874998" y="489950"/>
                  </a:lnTo>
                  <a:lnTo>
                    <a:pt x="8893407" y="462659"/>
                  </a:lnTo>
                  <a:lnTo>
                    <a:pt x="8900160" y="429260"/>
                  </a:lnTo>
                  <a:lnTo>
                    <a:pt x="8900160" y="85852"/>
                  </a:lnTo>
                  <a:lnTo>
                    <a:pt x="8893407" y="52452"/>
                  </a:lnTo>
                  <a:lnTo>
                    <a:pt x="8874998" y="25161"/>
                  </a:lnTo>
                  <a:lnTo>
                    <a:pt x="8847707" y="6752"/>
                  </a:lnTo>
                  <a:lnTo>
                    <a:pt x="8814308" y="0"/>
                  </a:lnTo>
                  <a:close/>
                </a:path>
              </a:pathLst>
            </a:custGeom>
            <a:solidFill>
              <a:srgbClr val="005F9E"/>
            </a:solidFill>
          </p:spPr>
          <p:txBody>
            <a:bodyPr wrap="square" lIns="0" tIns="0" rIns="0" bIns="0" rtlCol="0"/>
            <a:lstStyle/>
            <a:p>
              <a:endParaRPr/>
            </a:p>
          </p:txBody>
        </p:sp>
        <p:sp>
          <p:nvSpPr>
            <p:cNvPr id="34" name="object 34"/>
            <p:cNvSpPr/>
            <p:nvPr/>
          </p:nvSpPr>
          <p:spPr>
            <a:xfrm>
              <a:off x="5155691" y="6053328"/>
              <a:ext cx="8900160" cy="515620"/>
            </a:xfrm>
            <a:custGeom>
              <a:avLst/>
              <a:gdLst/>
              <a:ahLst/>
              <a:cxnLst/>
              <a:rect l="l" t="t" r="r" b="b"/>
              <a:pathLst>
                <a:path w="8900160" h="515620">
                  <a:moveTo>
                    <a:pt x="0" y="85852"/>
                  </a:moveTo>
                  <a:lnTo>
                    <a:pt x="6752" y="52452"/>
                  </a:lnTo>
                  <a:lnTo>
                    <a:pt x="25161" y="25161"/>
                  </a:lnTo>
                  <a:lnTo>
                    <a:pt x="52452" y="6752"/>
                  </a:lnTo>
                  <a:lnTo>
                    <a:pt x="85852" y="0"/>
                  </a:lnTo>
                  <a:lnTo>
                    <a:pt x="8814308" y="0"/>
                  </a:lnTo>
                  <a:lnTo>
                    <a:pt x="8847707" y="6752"/>
                  </a:lnTo>
                  <a:lnTo>
                    <a:pt x="8874998" y="25161"/>
                  </a:lnTo>
                  <a:lnTo>
                    <a:pt x="8893407" y="52452"/>
                  </a:lnTo>
                  <a:lnTo>
                    <a:pt x="8900160" y="85852"/>
                  </a:lnTo>
                  <a:lnTo>
                    <a:pt x="8900160" y="429260"/>
                  </a:lnTo>
                  <a:lnTo>
                    <a:pt x="8893407" y="462659"/>
                  </a:lnTo>
                  <a:lnTo>
                    <a:pt x="8874998" y="489950"/>
                  </a:lnTo>
                  <a:lnTo>
                    <a:pt x="8847707" y="508359"/>
                  </a:lnTo>
                  <a:lnTo>
                    <a:pt x="8814308" y="515112"/>
                  </a:lnTo>
                  <a:lnTo>
                    <a:pt x="85852" y="515112"/>
                  </a:lnTo>
                  <a:lnTo>
                    <a:pt x="52452" y="508359"/>
                  </a:lnTo>
                  <a:lnTo>
                    <a:pt x="25161" y="489950"/>
                  </a:lnTo>
                  <a:lnTo>
                    <a:pt x="6752" y="462659"/>
                  </a:lnTo>
                  <a:lnTo>
                    <a:pt x="0" y="429260"/>
                  </a:lnTo>
                  <a:lnTo>
                    <a:pt x="0" y="85852"/>
                  </a:lnTo>
                  <a:close/>
                </a:path>
              </a:pathLst>
            </a:custGeom>
            <a:ln w="12700">
              <a:solidFill>
                <a:srgbClr val="FFFFFF"/>
              </a:solidFill>
            </a:ln>
          </p:spPr>
          <p:txBody>
            <a:bodyPr wrap="square" lIns="0" tIns="0" rIns="0" bIns="0" rtlCol="0"/>
            <a:lstStyle/>
            <a:p>
              <a:endParaRPr/>
            </a:p>
          </p:txBody>
        </p:sp>
      </p:grpSp>
      <p:grpSp>
        <p:nvGrpSpPr>
          <p:cNvPr id="35" name="object 35"/>
          <p:cNvGrpSpPr/>
          <p:nvPr/>
        </p:nvGrpSpPr>
        <p:grpSpPr>
          <a:xfrm>
            <a:off x="5149341" y="6624573"/>
            <a:ext cx="8912860" cy="528320"/>
            <a:chOff x="5149341" y="6624573"/>
            <a:chExt cx="8912860" cy="528320"/>
          </a:xfrm>
        </p:grpSpPr>
        <p:sp>
          <p:nvSpPr>
            <p:cNvPr id="36" name="object 36"/>
            <p:cNvSpPr/>
            <p:nvPr/>
          </p:nvSpPr>
          <p:spPr>
            <a:xfrm>
              <a:off x="5155691" y="6630923"/>
              <a:ext cx="8900160" cy="515620"/>
            </a:xfrm>
            <a:custGeom>
              <a:avLst/>
              <a:gdLst/>
              <a:ahLst/>
              <a:cxnLst/>
              <a:rect l="l" t="t" r="r" b="b"/>
              <a:pathLst>
                <a:path w="8900160" h="515620">
                  <a:moveTo>
                    <a:pt x="8814308" y="0"/>
                  </a:moveTo>
                  <a:lnTo>
                    <a:pt x="85852" y="0"/>
                  </a:lnTo>
                  <a:lnTo>
                    <a:pt x="52452" y="6752"/>
                  </a:lnTo>
                  <a:lnTo>
                    <a:pt x="25161" y="25161"/>
                  </a:lnTo>
                  <a:lnTo>
                    <a:pt x="6752" y="52452"/>
                  </a:lnTo>
                  <a:lnTo>
                    <a:pt x="0" y="85851"/>
                  </a:lnTo>
                  <a:lnTo>
                    <a:pt x="0" y="429247"/>
                  </a:lnTo>
                  <a:lnTo>
                    <a:pt x="6752" y="462669"/>
                  </a:lnTo>
                  <a:lnTo>
                    <a:pt x="25161" y="489962"/>
                  </a:lnTo>
                  <a:lnTo>
                    <a:pt x="52452" y="508364"/>
                  </a:lnTo>
                  <a:lnTo>
                    <a:pt x="85852" y="515112"/>
                  </a:lnTo>
                  <a:lnTo>
                    <a:pt x="8814308" y="515112"/>
                  </a:lnTo>
                  <a:lnTo>
                    <a:pt x="8847707" y="508364"/>
                  </a:lnTo>
                  <a:lnTo>
                    <a:pt x="8874998" y="489962"/>
                  </a:lnTo>
                  <a:lnTo>
                    <a:pt x="8893407" y="462669"/>
                  </a:lnTo>
                  <a:lnTo>
                    <a:pt x="8900160" y="429247"/>
                  </a:lnTo>
                  <a:lnTo>
                    <a:pt x="8900160" y="85851"/>
                  </a:lnTo>
                  <a:lnTo>
                    <a:pt x="8893407" y="52452"/>
                  </a:lnTo>
                  <a:lnTo>
                    <a:pt x="8874998" y="25161"/>
                  </a:lnTo>
                  <a:lnTo>
                    <a:pt x="8847707" y="6752"/>
                  </a:lnTo>
                  <a:lnTo>
                    <a:pt x="8814308" y="0"/>
                  </a:lnTo>
                  <a:close/>
                </a:path>
              </a:pathLst>
            </a:custGeom>
            <a:solidFill>
              <a:srgbClr val="005F9E"/>
            </a:solidFill>
          </p:spPr>
          <p:txBody>
            <a:bodyPr wrap="square" lIns="0" tIns="0" rIns="0" bIns="0" rtlCol="0"/>
            <a:lstStyle/>
            <a:p>
              <a:endParaRPr/>
            </a:p>
          </p:txBody>
        </p:sp>
        <p:sp>
          <p:nvSpPr>
            <p:cNvPr id="37" name="object 37"/>
            <p:cNvSpPr/>
            <p:nvPr/>
          </p:nvSpPr>
          <p:spPr>
            <a:xfrm>
              <a:off x="5155691" y="6630923"/>
              <a:ext cx="8900160" cy="515620"/>
            </a:xfrm>
            <a:custGeom>
              <a:avLst/>
              <a:gdLst/>
              <a:ahLst/>
              <a:cxnLst/>
              <a:rect l="l" t="t" r="r" b="b"/>
              <a:pathLst>
                <a:path w="8900160" h="515620">
                  <a:moveTo>
                    <a:pt x="0" y="85851"/>
                  </a:moveTo>
                  <a:lnTo>
                    <a:pt x="6752" y="52452"/>
                  </a:lnTo>
                  <a:lnTo>
                    <a:pt x="25161" y="25161"/>
                  </a:lnTo>
                  <a:lnTo>
                    <a:pt x="52452" y="6752"/>
                  </a:lnTo>
                  <a:lnTo>
                    <a:pt x="85852" y="0"/>
                  </a:lnTo>
                  <a:lnTo>
                    <a:pt x="8814308" y="0"/>
                  </a:lnTo>
                  <a:lnTo>
                    <a:pt x="8847707" y="6752"/>
                  </a:lnTo>
                  <a:lnTo>
                    <a:pt x="8874998" y="25161"/>
                  </a:lnTo>
                  <a:lnTo>
                    <a:pt x="8893407" y="52452"/>
                  </a:lnTo>
                  <a:lnTo>
                    <a:pt x="8900160" y="85851"/>
                  </a:lnTo>
                  <a:lnTo>
                    <a:pt x="8900160" y="429247"/>
                  </a:lnTo>
                  <a:lnTo>
                    <a:pt x="8893407" y="462669"/>
                  </a:lnTo>
                  <a:lnTo>
                    <a:pt x="8874998" y="489962"/>
                  </a:lnTo>
                  <a:lnTo>
                    <a:pt x="8847707" y="508364"/>
                  </a:lnTo>
                  <a:lnTo>
                    <a:pt x="8814308" y="515112"/>
                  </a:lnTo>
                  <a:lnTo>
                    <a:pt x="85852" y="515112"/>
                  </a:lnTo>
                  <a:lnTo>
                    <a:pt x="52452" y="508364"/>
                  </a:lnTo>
                  <a:lnTo>
                    <a:pt x="25161" y="489962"/>
                  </a:lnTo>
                  <a:lnTo>
                    <a:pt x="6752" y="462669"/>
                  </a:lnTo>
                  <a:lnTo>
                    <a:pt x="0" y="429247"/>
                  </a:lnTo>
                  <a:lnTo>
                    <a:pt x="0" y="85851"/>
                  </a:lnTo>
                  <a:close/>
                </a:path>
              </a:pathLst>
            </a:custGeom>
            <a:ln w="12700">
              <a:solidFill>
                <a:srgbClr val="FFFFFF"/>
              </a:solidFill>
            </a:ln>
          </p:spPr>
          <p:txBody>
            <a:bodyPr wrap="square" lIns="0" tIns="0" rIns="0" bIns="0" rtlCol="0"/>
            <a:lstStyle/>
            <a:p>
              <a:endParaRPr/>
            </a:p>
          </p:txBody>
        </p:sp>
      </p:grpSp>
      <p:sp>
        <p:nvSpPr>
          <p:cNvPr id="38" name="object 38"/>
          <p:cNvSpPr txBox="1"/>
          <p:nvPr/>
        </p:nvSpPr>
        <p:spPr>
          <a:xfrm>
            <a:off x="5251829" y="1479930"/>
            <a:ext cx="9378569" cy="5557547"/>
          </a:xfrm>
          <a:prstGeom prst="rect">
            <a:avLst/>
          </a:prstGeom>
        </p:spPr>
        <p:txBody>
          <a:bodyPr vert="horz" wrap="square" lIns="0" tIns="12065" rIns="0" bIns="0" rtlCol="0">
            <a:spAutoFit/>
          </a:bodyPr>
          <a:lstStyle/>
          <a:p>
            <a:pPr marL="12700">
              <a:lnSpc>
                <a:spcPct val="100000"/>
              </a:lnSpc>
              <a:spcBef>
                <a:spcPts val="95"/>
              </a:spcBef>
            </a:pPr>
            <a:r>
              <a:rPr lang="vi-VN" sz="2200" spc="-5" dirty="0">
                <a:solidFill>
                  <a:srgbClr val="FFFFFF"/>
                </a:solidFill>
                <a:latin typeface="Arial MT"/>
                <a:cs typeface="Arial MT"/>
              </a:rPr>
              <a:t>Chỉ trả lời câu hỏi được hỏi</a:t>
            </a:r>
            <a:endParaRPr sz="2200" dirty="0">
              <a:latin typeface="Arial MT"/>
              <a:cs typeface="Arial MT"/>
            </a:endParaRPr>
          </a:p>
          <a:p>
            <a:pPr marL="12700" marR="1262380">
              <a:lnSpc>
                <a:spcPct val="172400"/>
              </a:lnSpc>
            </a:pPr>
            <a:r>
              <a:rPr lang="en-US" sz="2200" spc="-5" dirty="0" err="1">
                <a:solidFill>
                  <a:srgbClr val="FFFFFF"/>
                </a:solidFill>
                <a:latin typeface="Arial MT"/>
                <a:cs typeface="Arial MT"/>
              </a:rPr>
              <a:t>Đừng</a:t>
            </a:r>
            <a:r>
              <a:rPr lang="en-US" sz="2200" spc="-5" dirty="0">
                <a:solidFill>
                  <a:srgbClr val="FFFFFF"/>
                </a:solidFill>
                <a:latin typeface="Arial MT"/>
                <a:cs typeface="Arial MT"/>
              </a:rPr>
              <a:t> </a:t>
            </a:r>
            <a:r>
              <a:rPr lang="en-US" sz="2200" spc="-5" dirty="0" err="1">
                <a:solidFill>
                  <a:srgbClr val="FFFFFF"/>
                </a:solidFill>
                <a:latin typeface="Arial MT"/>
                <a:cs typeface="Arial MT"/>
              </a:rPr>
              <a:t>cố</a:t>
            </a:r>
            <a:r>
              <a:rPr lang="en-US" sz="2200" spc="-5" dirty="0">
                <a:solidFill>
                  <a:srgbClr val="FFFFFF"/>
                </a:solidFill>
                <a:latin typeface="Arial MT"/>
                <a:cs typeface="Arial MT"/>
              </a:rPr>
              <a:t> </a:t>
            </a:r>
            <a:r>
              <a:rPr lang="en-US" sz="2200" spc="-5" dirty="0" err="1">
                <a:solidFill>
                  <a:srgbClr val="FFFFFF"/>
                </a:solidFill>
                <a:latin typeface="Arial MT"/>
                <a:cs typeface="Arial MT"/>
              </a:rPr>
              <a:t>đoán</a:t>
            </a:r>
            <a:r>
              <a:rPr lang="en-US" sz="2200" spc="-5" dirty="0">
                <a:solidFill>
                  <a:srgbClr val="FFFFFF"/>
                </a:solidFill>
                <a:latin typeface="Arial MT"/>
                <a:cs typeface="Arial MT"/>
              </a:rPr>
              <a:t> </a:t>
            </a:r>
            <a:r>
              <a:rPr lang="en-US" sz="2200" spc="-5" dirty="0" err="1">
                <a:solidFill>
                  <a:srgbClr val="FFFFFF"/>
                </a:solidFill>
                <a:latin typeface="Arial MT"/>
                <a:cs typeface="Arial MT"/>
              </a:rPr>
              <a:t>lần</a:t>
            </a:r>
            <a:r>
              <a:rPr lang="en-US" sz="2200" spc="-5" dirty="0">
                <a:solidFill>
                  <a:srgbClr val="FFFFFF"/>
                </a:solidFill>
                <a:latin typeface="Arial MT"/>
                <a:cs typeface="Arial MT"/>
              </a:rPr>
              <a:t> </a:t>
            </a:r>
            <a:r>
              <a:rPr lang="en-US" sz="2200" spc="-5" dirty="0" err="1">
                <a:solidFill>
                  <a:srgbClr val="FFFFFF"/>
                </a:solidFill>
                <a:latin typeface="Arial MT"/>
                <a:cs typeface="Arial MT"/>
              </a:rPr>
              <a:t>thứ</a:t>
            </a:r>
            <a:r>
              <a:rPr lang="en-US" sz="2200" spc="-5" dirty="0">
                <a:solidFill>
                  <a:srgbClr val="FFFFFF"/>
                </a:solidFill>
                <a:latin typeface="Arial MT"/>
                <a:cs typeface="Arial MT"/>
              </a:rPr>
              <a:t> </a:t>
            </a:r>
            <a:r>
              <a:rPr lang="en-US" sz="2200" spc="-5" dirty="0" err="1">
                <a:solidFill>
                  <a:srgbClr val="FFFFFF"/>
                </a:solidFill>
                <a:latin typeface="Arial MT"/>
                <a:cs typeface="Arial MT"/>
              </a:rPr>
              <a:t>hai</a:t>
            </a:r>
            <a:r>
              <a:rPr lang="en-US" sz="2200" spc="-5" dirty="0">
                <a:solidFill>
                  <a:srgbClr val="FFFFFF"/>
                </a:solidFill>
                <a:latin typeface="Arial MT"/>
                <a:cs typeface="Arial MT"/>
              </a:rPr>
              <a:t> </a:t>
            </a:r>
            <a:r>
              <a:rPr lang="en-US" sz="2200" spc="-5" dirty="0" err="1">
                <a:solidFill>
                  <a:srgbClr val="FFFFFF"/>
                </a:solidFill>
                <a:latin typeface="Arial MT"/>
                <a:cs typeface="Arial MT"/>
              </a:rPr>
              <a:t>yêu</a:t>
            </a:r>
            <a:r>
              <a:rPr lang="en-US" sz="2200" spc="-5" dirty="0">
                <a:solidFill>
                  <a:srgbClr val="FFFFFF"/>
                </a:solidFill>
                <a:latin typeface="Arial MT"/>
                <a:cs typeface="Arial MT"/>
              </a:rPr>
              <a:t> </a:t>
            </a:r>
            <a:r>
              <a:rPr lang="en-US" sz="2200" spc="-5" dirty="0" err="1">
                <a:solidFill>
                  <a:srgbClr val="FFFFFF"/>
                </a:solidFill>
                <a:latin typeface="Arial MT"/>
                <a:cs typeface="Arial MT"/>
              </a:rPr>
              <a:t>cầu</a:t>
            </a:r>
            <a:r>
              <a:rPr lang="en-US" sz="2200" spc="-5" dirty="0">
                <a:solidFill>
                  <a:srgbClr val="FFFFFF"/>
                </a:solidFill>
                <a:latin typeface="Arial MT"/>
                <a:cs typeface="Arial MT"/>
              </a:rPr>
              <a:t> </a:t>
            </a:r>
            <a:r>
              <a:rPr lang="en-US" sz="2200" spc="-5" dirty="0" err="1">
                <a:solidFill>
                  <a:srgbClr val="FFFFFF"/>
                </a:solidFill>
                <a:latin typeface="Arial MT"/>
                <a:cs typeface="Arial MT"/>
              </a:rPr>
              <a:t>tiếp</a:t>
            </a:r>
            <a:r>
              <a:rPr lang="en-US" sz="2200" spc="-5" dirty="0">
                <a:solidFill>
                  <a:srgbClr val="FFFFFF"/>
                </a:solidFill>
                <a:latin typeface="Arial MT"/>
                <a:cs typeface="Arial MT"/>
              </a:rPr>
              <a:t> </a:t>
            </a:r>
            <a:r>
              <a:rPr lang="en-US" sz="2200" spc="-5" dirty="0" err="1">
                <a:solidFill>
                  <a:srgbClr val="FFFFFF"/>
                </a:solidFill>
                <a:latin typeface="Arial MT"/>
                <a:cs typeface="Arial MT"/>
              </a:rPr>
              <a:t>theo</a:t>
            </a:r>
            <a:r>
              <a:rPr lang="en-US" sz="2200" spc="-5" dirty="0">
                <a:solidFill>
                  <a:srgbClr val="FFFFFF"/>
                </a:solidFill>
                <a:latin typeface="Arial MT"/>
                <a:cs typeface="Arial MT"/>
              </a:rPr>
              <a:t> </a:t>
            </a:r>
            <a:r>
              <a:rPr lang="en-US" sz="2200" spc="-5" dirty="0" err="1">
                <a:solidFill>
                  <a:srgbClr val="FFFFFF"/>
                </a:solidFill>
                <a:latin typeface="Arial MT"/>
                <a:cs typeface="Arial MT"/>
              </a:rPr>
              <a:t>của</a:t>
            </a:r>
            <a:r>
              <a:rPr lang="en-US" sz="2200" spc="-5" dirty="0">
                <a:solidFill>
                  <a:srgbClr val="FFFFFF"/>
                </a:solidFill>
                <a:latin typeface="Arial MT"/>
                <a:cs typeface="Arial MT"/>
              </a:rPr>
              <a:t> </a:t>
            </a:r>
            <a:r>
              <a:rPr lang="en-US" sz="2200" spc="-5" dirty="0" err="1">
                <a:solidFill>
                  <a:srgbClr val="FFFFFF"/>
                </a:solidFill>
                <a:latin typeface="Arial MT"/>
                <a:cs typeface="Arial MT"/>
              </a:rPr>
              <a:t>kiểm</a:t>
            </a:r>
            <a:r>
              <a:rPr lang="en-US" sz="2200" spc="-5" dirty="0">
                <a:solidFill>
                  <a:srgbClr val="FFFFFF"/>
                </a:solidFill>
                <a:latin typeface="Arial MT"/>
                <a:cs typeface="Arial MT"/>
              </a:rPr>
              <a:t> </a:t>
            </a:r>
            <a:r>
              <a:rPr lang="en-US" sz="2200" spc="-5" dirty="0" err="1">
                <a:solidFill>
                  <a:srgbClr val="FFFFFF"/>
                </a:solidFill>
                <a:latin typeface="Arial MT"/>
                <a:cs typeface="Arial MT"/>
              </a:rPr>
              <a:t>tra</a:t>
            </a:r>
            <a:r>
              <a:rPr lang="en-US" sz="2200" spc="-5" dirty="0">
                <a:solidFill>
                  <a:srgbClr val="FFFFFF"/>
                </a:solidFill>
                <a:latin typeface="Arial MT"/>
                <a:cs typeface="Arial MT"/>
              </a:rPr>
              <a:t> </a:t>
            </a:r>
            <a:r>
              <a:rPr lang="en-US" sz="2200" spc="-5" dirty="0" err="1">
                <a:solidFill>
                  <a:srgbClr val="FFFFFF"/>
                </a:solidFill>
                <a:latin typeface="Arial MT"/>
                <a:cs typeface="Arial MT"/>
              </a:rPr>
              <a:t>viên</a:t>
            </a:r>
            <a:r>
              <a:rPr sz="2200" spc="-5" dirty="0">
                <a:solidFill>
                  <a:srgbClr val="FFFFFF"/>
                </a:solidFill>
                <a:latin typeface="Arial MT"/>
                <a:cs typeface="Arial MT"/>
              </a:rPr>
              <a:t> </a:t>
            </a:r>
            <a:r>
              <a:rPr lang="en-US" sz="2200" spc="-5" dirty="0" err="1">
                <a:solidFill>
                  <a:srgbClr val="FFFFFF"/>
                </a:solidFill>
                <a:latin typeface="Arial MT"/>
                <a:cs typeface="Arial MT"/>
              </a:rPr>
              <a:t>Đừng</a:t>
            </a:r>
            <a:r>
              <a:rPr lang="en-US" sz="2200" spc="-5" dirty="0">
                <a:solidFill>
                  <a:srgbClr val="FFFFFF"/>
                </a:solidFill>
                <a:latin typeface="Arial MT"/>
                <a:cs typeface="Arial MT"/>
              </a:rPr>
              <a:t> </a:t>
            </a:r>
            <a:r>
              <a:rPr lang="en-US" sz="2200" spc="-5" dirty="0" err="1">
                <a:solidFill>
                  <a:srgbClr val="FFFFFF"/>
                </a:solidFill>
                <a:latin typeface="Arial MT"/>
                <a:cs typeface="Arial MT"/>
              </a:rPr>
              <a:t>cản</a:t>
            </a:r>
            <a:r>
              <a:rPr lang="en-US" sz="2200" spc="-5" dirty="0">
                <a:solidFill>
                  <a:srgbClr val="FFFFFF"/>
                </a:solidFill>
                <a:latin typeface="Arial MT"/>
                <a:cs typeface="Arial MT"/>
              </a:rPr>
              <a:t> </a:t>
            </a:r>
            <a:r>
              <a:rPr lang="en-US" sz="2200" spc="-5" dirty="0" err="1">
                <a:solidFill>
                  <a:srgbClr val="FFFFFF"/>
                </a:solidFill>
                <a:latin typeface="Arial MT"/>
                <a:cs typeface="Arial MT"/>
              </a:rPr>
              <a:t>trở</a:t>
            </a:r>
            <a:r>
              <a:rPr lang="en-US" sz="2200" spc="-5" dirty="0">
                <a:solidFill>
                  <a:srgbClr val="FFFFFF"/>
                </a:solidFill>
                <a:latin typeface="Arial MT"/>
                <a:cs typeface="Arial MT"/>
              </a:rPr>
              <a:t> </a:t>
            </a:r>
            <a:r>
              <a:rPr lang="en-US" sz="2200" spc="-5" dirty="0" err="1">
                <a:solidFill>
                  <a:srgbClr val="FFFFFF"/>
                </a:solidFill>
                <a:latin typeface="Arial MT"/>
                <a:cs typeface="Arial MT"/>
              </a:rPr>
              <a:t>hoặc</a:t>
            </a:r>
            <a:r>
              <a:rPr lang="en-US" sz="2200" spc="-5" dirty="0">
                <a:solidFill>
                  <a:srgbClr val="FFFFFF"/>
                </a:solidFill>
                <a:latin typeface="Arial MT"/>
                <a:cs typeface="Arial MT"/>
              </a:rPr>
              <a:t> </a:t>
            </a:r>
            <a:r>
              <a:rPr lang="en-US" sz="2200" spc="-5" dirty="0" err="1">
                <a:solidFill>
                  <a:srgbClr val="FFFFFF"/>
                </a:solidFill>
                <a:latin typeface="Arial MT"/>
                <a:cs typeface="Arial MT"/>
              </a:rPr>
              <a:t>tranh</a:t>
            </a:r>
            <a:r>
              <a:rPr lang="en-US" sz="2200" spc="-5" dirty="0">
                <a:solidFill>
                  <a:srgbClr val="FFFFFF"/>
                </a:solidFill>
                <a:latin typeface="Arial MT"/>
                <a:cs typeface="Arial MT"/>
              </a:rPr>
              <a:t> </a:t>
            </a:r>
            <a:r>
              <a:rPr lang="en-US" sz="2200" spc="-5" dirty="0" err="1">
                <a:solidFill>
                  <a:srgbClr val="FFFFFF"/>
                </a:solidFill>
                <a:latin typeface="Arial MT"/>
                <a:cs typeface="Arial MT"/>
              </a:rPr>
              <a:t>luận</a:t>
            </a:r>
            <a:r>
              <a:rPr lang="en-US" sz="2200" spc="-5" dirty="0">
                <a:solidFill>
                  <a:srgbClr val="FFFFFF"/>
                </a:solidFill>
                <a:latin typeface="Arial MT"/>
                <a:cs typeface="Arial MT"/>
              </a:rPr>
              <a:t>​</a:t>
            </a:r>
            <a:endParaRPr sz="2200" dirty="0">
              <a:latin typeface="Arial MT"/>
              <a:cs typeface="Arial MT"/>
            </a:endParaRPr>
          </a:p>
          <a:p>
            <a:pPr marL="12700">
              <a:lnSpc>
                <a:spcPct val="100000"/>
              </a:lnSpc>
              <a:spcBef>
                <a:spcPts val="1914"/>
              </a:spcBef>
            </a:pPr>
            <a:r>
              <a:rPr lang="vi-VN" sz="2200" spc="-5" dirty="0">
                <a:solidFill>
                  <a:srgbClr val="FFFFFF"/>
                </a:solidFill>
                <a:latin typeface="Arial MT"/>
                <a:cs typeface="Arial MT"/>
              </a:rPr>
              <a:t>Bạn có thể ngồi im lặng nếu bạn tin rằng mình đã trả lời được câu hỏi</a:t>
            </a:r>
            <a:endParaRPr sz="2200" dirty="0">
              <a:latin typeface="Arial MT"/>
              <a:cs typeface="Arial MT"/>
            </a:endParaRPr>
          </a:p>
          <a:p>
            <a:pPr marL="12700">
              <a:lnSpc>
                <a:spcPct val="100000"/>
              </a:lnSpc>
              <a:spcBef>
                <a:spcPts val="1914"/>
              </a:spcBef>
            </a:pPr>
            <a:r>
              <a:rPr lang="en-US" sz="2200" spc="-5" dirty="0" err="1">
                <a:solidFill>
                  <a:srgbClr val="FFFFFF"/>
                </a:solidFill>
                <a:latin typeface="Arial MT"/>
                <a:cs typeface="Arial MT"/>
              </a:rPr>
              <a:t>Hãy</a:t>
            </a:r>
            <a:r>
              <a:rPr lang="en-US" sz="2200" spc="-5" dirty="0">
                <a:solidFill>
                  <a:srgbClr val="FFFFFF"/>
                </a:solidFill>
                <a:latin typeface="Arial MT"/>
                <a:cs typeface="Arial MT"/>
              </a:rPr>
              <a:t> </a:t>
            </a:r>
            <a:r>
              <a:rPr lang="en-US" sz="2200" spc="-5" dirty="0" err="1">
                <a:solidFill>
                  <a:srgbClr val="FFFFFF"/>
                </a:solidFill>
                <a:latin typeface="Arial MT"/>
                <a:cs typeface="Arial MT"/>
              </a:rPr>
              <a:t>trung</a:t>
            </a:r>
            <a:r>
              <a:rPr lang="en-US" sz="2200" spc="-5" dirty="0">
                <a:solidFill>
                  <a:srgbClr val="FFFFFF"/>
                </a:solidFill>
                <a:latin typeface="Arial MT"/>
                <a:cs typeface="Arial MT"/>
              </a:rPr>
              <a:t> </a:t>
            </a:r>
            <a:r>
              <a:rPr lang="en-US" sz="2200" spc="-5" dirty="0" err="1">
                <a:solidFill>
                  <a:srgbClr val="FFFFFF"/>
                </a:solidFill>
                <a:latin typeface="Arial MT"/>
                <a:cs typeface="Arial MT"/>
              </a:rPr>
              <a:t>thực</a:t>
            </a:r>
            <a:endParaRPr sz="2200" dirty="0">
              <a:latin typeface="Arial MT"/>
              <a:cs typeface="Arial MT"/>
            </a:endParaRPr>
          </a:p>
          <a:p>
            <a:pPr marL="12700" marR="1309370">
              <a:lnSpc>
                <a:spcPts val="4550"/>
              </a:lnSpc>
              <a:spcBef>
                <a:spcPts val="470"/>
              </a:spcBef>
            </a:pPr>
            <a:r>
              <a:rPr lang="vi-VN" sz="2200" spc="-5" dirty="0">
                <a:solidFill>
                  <a:srgbClr val="FFFFFF"/>
                </a:solidFill>
                <a:latin typeface="Arial MT"/>
                <a:cs typeface="Arial MT"/>
              </a:rPr>
              <a:t>Nếu bạn không biết câu trả lời</a:t>
            </a:r>
            <a:r>
              <a:rPr lang="en-US" sz="2200" spc="-5" dirty="0">
                <a:solidFill>
                  <a:srgbClr val="FFFFFF"/>
                </a:solidFill>
                <a:latin typeface="Arial MT"/>
                <a:cs typeface="Arial MT"/>
              </a:rPr>
              <a:t> </a:t>
            </a:r>
            <a:r>
              <a:rPr lang="en-US" sz="2200" spc="-5" dirty="0" err="1">
                <a:solidFill>
                  <a:srgbClr val="FFFFFF"/>
                </a:solidFill>
                <a:latin typeface="Arial MT"/>
                <a:cs typeface="Arial MT"/>
              </a:rPr>
              <a:t>thi</a:t>
            </a:r>
            <a:r>
              <a:rPr lang="en-US" sz="2200" spc="-5" dirty="0">
                <a:solidFill>
                  <a:srgbClr val="FFFFFF"/>
                </a:solidFill>
                <a:latin typeface="Arial MT"/>
                <a:cs typeface="Arial MT"/>
              </a:rPr>
              <a:t>̀</a:t>
            </a:r>
            <a:r>
              <a:rPr lang="vi-VN" sz="2200" spc="-5" dirty="0">
                <a:solidFill>
                  <a:srgbClr val="FFFFFF"/>
                </a:solidFill>
                <a:latin typeface="Arial MT"/>
                <a:cs typeface="Arial MT"/>
              </a:rPr>
              <a:t> nói </a:t>
            </a:r>
            <a:r>
              <a:rPr lang="en-US" sz="2200" spc="-5" dirty="0">
                <a:solidFill>
                  <a:srgbClr val="FFFFFF"/>
                </a:solidFill>
                <a:latin typeface="Arial MT"/>
                <a:cs typeface="Arial MT"/>
              </a:rPr>
              <a:t>là </a:t>
            </a:r>
            <a:r>
              <a:rPr lang="en-US" sz="2200" spc="-5" dirty="0" err="1">
                <a:solidFill>
                  <a:srgbClr val="FFFFFF"/>
                </a:solidFill>
                <a:latin typeface="Arial MT"/>
                <a:cs typeface="Arial MT"/>
              </a:rPr>
              <a:t>không</a:t>
            </a:r>
            <a:r>
              <a:rPr lang="en-US" sz="2200" spc="-5" dirty="0">
                <a:solidFill>
                  <a:srgbClr val="FFFFFF"/>
                </a:solidFill>
                <a:latin typeface="Arial MT"/>
                <a:cs typeface="Arial MT"/>
              </a:rPr>
              <a:t> </a:t>
            </a:r>
            <a:r>
              <a:rPr lang="en-US" sz="2200" spc="-5" dirty="0" err="1">
                <a:solidFill>
                  <a:srgbClr val="FFFFFF"/>
                </a:solidFill>
                <a:latin typeface="Arial MT"/>
                <a:cs typeface="Arial MT"/>
              </a:rPr>
              <a:t>biết</a:t>
            </a:r>
            <a:r>
              <a:rPr lang="vi-VN" sz="2200" spc="-5" dirty="0">
                <a:solidFill>
                  <a:srgbClr val="FFFFFF"/>
                </a:solidFill>
                <a:latin typeface="Arial MT"/>
                <a:cs typeface="Arial MT"/>
              </a:rPr>
              <a:t>, đừng bịa đặt</a:t>
            </a:r>
            <a:r>
              <a:rPr sz="2200" spc="-10" dirty="0">
                <a:solidFill>
                  <a:srgbClr val="FFFFFF"/>
                </a:solidFill>
                <a:latin typeface="Arial MT"/>
                <a:cs typeface="Arial MT"/>
              </a:rPr>
              <a:t> </a:t>
            </a:r>
            <a:r>
              <a:rPr lang="en-US" sz="2200" spc="-595" dirty="0">
                <a:solidFill>
                  <a:srgbClr val="FFFFFF"/>
                </a:solidFill>
                <a:latin typeface="Arial MT"/>
                <a:cs typeface="Arial MT"/>
              </a:rPr>
              <a:t> </a:t>
            </a:r>
            <a:r>
              <a:rPr lang="en-US" sz="2200" spc="-5" dirty="0" err="1">
                <a:solidFill>
                  <a:srgbClr val="FFFFFF"/>
                </a:solidFill>
                <a:latin typeface="Arial MT"/>
                <a:cs typeface="Arial MT"/>
              </a:rPr>
              <a:t>Tham</a:t>
            </a:r>
            <a:r>
              <a:rPr lang="en-US" sz="2200" spc="-5" dirty="0">
                <a:solidFill>
                  <a:srgbClr val="FFFFFF"/>
                </a:solidFill>
                <a:latin typeface="Arial MT"/>
                <a:cs typeface="Arial MT"/>
              </a:rPr>
              <a:t> </a:t>
            </a:r>
            <a:r>
              <a:rPr lang="en-US" sz="2200" spc="-5" dirty="0" err="1">
                <a:solidFill>
                  <a:srgbClr val="FFFFFF"/>
                </a:solidFill>
                <a:latin typeface="Arial MT"/>
                <a:cs typeface="Arial MT"/>
              </a:rPr>
              <a:t>chiếu</a:t>
            </a:r>
            <a:r>
              <a:rPr lang="vi-VN" sz="2200" spc="-5" dirty="0">
                <a:solidFill>
                  <a:srgbClr val="FFFFFF"/>
                </a:solidFill>
                <a:latin typeface="Arial MT"/>
                <a:cs typeface="Arial MT"/>
              </a:rPr>
              <a:t> đến quy trình/hướng dẫn công việc</a:t>
            </a:r>
            <a:endParaRPr sz="2200" dirty="0">
              <a:latin typeface="Arial MT"/>
              <a:cs typeface="Arial MT"/>
            </a:endParaRPr>
          </a:p>
          <a:p>
            <a:pPr marL="12700">
              <a:lnSpc>
                <a:spcPct val="100000"/>
              </a:lnSpc>
              <a:spcBef>
                <a:spcPts val="1450"/>
              </a:spcBef>
            </a:pPr>
            <a:r>
              <a:rPr lang="en-US" sz="2200" spc="-5" dirty="0" err="1">
                <a:solidFill>
                  <a:srgbClr val="FFFFFF"/>
                </a:solidFill>
                <a:latin typeface="Arial MT"/>
                <a:cs typeface="Arial MT"/>
              </a:rPr>
              <a:t>Nói</a:t>
            </a:r>
            <a:r>
              <a:rPr lang="en-US" sz="2200" spc="-5" dirty="0">
                <a:solidFill>
                  <a:srgbClr val="FFFFFF"/>
                </a:solidFill>
                <a:latin typeface="Arial MT"/>
                <a:cs typeface="Arial MT"/>
              </a:rPr>
              <a:t> </a:t>
            </a:r>
            <a:r>
              <a:rPr lang="en-US" sz="2200" spc="-5" dirty="0" err="1">
                <a:solidFill>
                  <a:srgbClr val="FFFFFF"/>
                </a:solidFill>
                <a:latin typeface="Arial MT"/>
                <a:cs typeface="Arial MT"/>
              </a:rPr>
              <a:t>rõ</a:t>
            </a:r>
            <a:r>
              <a:rPr lang="en-US" sz="2200" spc="-5" dirty="0">
                <a:solidFill>
                  <a:srgbClr val="FFFFFF"/>
                </a:solidFill>
                <a:latin typeface="Arial MT"/>
                <a:cs typeface="Arial MT"/>
              </a:rPr>
              <a:t> </a:t>
            </a:r>
            <a:r>
              <a:rPr lang="en-US" sz="2200" spc="-5" dirty="0" err="1">
                <a:solidFill>
                  <a:srgbClr val="FFFFFF"/>
                </a:solidFill>
                <a:latin typeface="Arial MT"/>
                <a:cs typeface="Arial MT"/>
              </a:rPr>
              <a:t>ràng</a:t>
            </a:r>
            <a:r>
              <a:rPr lang="en-US" sz="2200" spc="-5" dirty="0">
                <a:solidFill>
                  <a:srgbClr val="FFFFFF"/>
                </a:solidFill>
                <a:latin typeface="Arial MT"/>
                <a:cs typeface="Arial MT"/>
              </a:rPr>
              <a:t>, </a:t>
            </a:r>
            <a:r>
              <a:rPr lang="en-US" sz="2200" spc="-5" dirty="0" err="1">
                <a:solidFill>
                  <a:srgbClr val="FFFFFF"/>
                </a:solidFill>
                <a:latin typeface="Arial MT"/>
                <a:cs typeface="Arial MT"/>
              </a:rPr>
              <a:t>không</a:t>
            </a:r>
            <a:r>
              <a:rPr lang="en-US" sz="2200" spc="-5" dirty="0">
                <a:solidFill>
                  <a:srgbClr val="FFFFFF"/>
                </a:solidFill>
                <a:latin typeface="Arial MT"/>
                <a:cs typeface="Arial MT"/>
              </a:rPr>
              <a:t> </a:t>
            </a:r>
            <a:r>
              <a:rPr lang="en-US" sz="2200" spc="-5" dirty="0" err="1">
                <a:solidFill>
                  <a:srgbClr val="FFFFFF"/>
                </a:solidFill>
                <a:latin typeface="Arial MT"/>
                <a:cs typeface="Arial MT"/>
              </a:rPr>
              <a:t>quá</a:t>
            </a:r>
            <a:r>
              <a:rPr lang="en-US" sz="2200" spc="-5" dirty="0">
                <a:solidFill>
                  <a:srgbClr val="FFFFFF"/>
                </a:solidFill>
                <a:latin typeface="Arial MT"/>
                <a:cs typeface="Arial MT"/>
              </a:rPr>
              <a:t> </a:t>
            </a:r>
            <a:r>
              <a:rPr lang="en-US" sz="2200" spc="-5" dirty="0" err="1">
                <a:solidFill>
                  <a:srgbClr val="FFFFFF"/>
                </a:solidFill>
                <a:latin typeface="Arial MT"/>
                <a:cs typeface="Arial MT"/>
              </a:rPr>
              <a:t>nhanh</a:t>
            </a:r>
            <a:r>
              <a:rPr lang="en-US" sz="2200" spc="-5" dirty="0">
                <a:solidFill>
                  <a:srgbClr val="FFFFFF"/>
                </a:solidFill>
                <a:latin typeface="Arial MT"/>
                <a:cs typeface="Arial MT"/>
              </a:rPr>
              <a:t> (</a:t>
            </a:r>
            <a:r>
              <a:rPr lang="en-US" sz="2200" spc="-5" dirty="0" err="1">
                <a:solidFill>
                  <a:srgbClr val="FFFFFF"/>
                </a:solidFill>
                <a:latin typeface="Arial MT"/>
                <a:cs typeface="Arial MT"/>
              </a:rPr>
              <a:t>kiềm</a:t>
            </a:r>
            <a:r>
              <a:rPr lang="en-US" sz="2200" spc="-5" dirty="0">
                <a:solidFill>
                  <a:srgbClr val="FFFFFF"/>
                </a:solidFill>
                <a:latin typeface="Arial MT"/>
                <a:cs typeface="Arial MT"/>
              </a:rPr>
              <a:t> </a:t>
            </a:r>
            <a:r>
              <a:rPr lang="en-US" sz="2200" spc="-5" dirty="0" err="1">
                <a:solidFill>
                  <a:srgbClr val="FFFFFF"/>
                </a:solidFill>
                <a:latin typeface="Arial MT"/>
                <a:cs typeface="Arial MT"/>
              </a:rPr>
              <a:t>chế</a:t>
            </a:r>
            <a:r>
              <a:rPr lang="en-US" sz="2200" spc="-5" dirty="0">
                <a:solidFill>
                  <a:srgbClr val="FFFFFF"/>
                </a:solidFill>
                <a:latin typeface="Arial MT"/>
                <a:cs typeface="Arial MT"/>
              </a:rPr>
              <a:t> </a:t>
            </a:r>
            <a:r>
              <a:rPr lang="en-US" sz="2200" spc="-5" dirty="0" err="1">
                <a:solidFill>
                  <a:srgbClr val="FFFFFF"/>
                </a:solidFill>
                <a:latin typeface="Arial MT"/>
                <a:cs typeface="Arial MT"/>
              </a:rPr>
              <a:t>thần</a:t>
            </a:r>
            <a:r>
              <a:rPr lang="en-US" sz="2200" spc="-5" dirty="0">
                <a:solidFill>
                  <a:srgbClr val="FFFFFF"/>
                </a:solidFill>
                <a:latin typeface="Arial MT"/>
                <a:cs typeface="Arial MT"/>
              </a:rPr>
              <a:t> </a:t>
            </a:r>
            <a:r>
              <a:rPr lang="en-US" sz="2200" spc="-5" dirty="0" err="1">
                <a:solidFill>
                  <a:srgbClr val="FFFFFF"/>
                </a:solidFill>
                <a:latin typeface="Arial MT"/>
                <a:cs typeface="Arial MT"/>
              </a:rPr>
              <a:t>kinh</a:t>
            </a:r>
            <a:r>
              <a:rPr lang="en-US" sz="2200" spc="-5" dirty="0">
                <a:solidFill>
                  <a:srgbClr val="FFFFFF"/>
                </a:solidFill>
                <a:latin typeface="Arial MT"/>
                <a:cs typeface="Arial MT"/>
              </a:rPr>
              <a:t>)</a:t>
            </a:r>
            <a:endParaRPr sz="2200" dirty="0">
              <a:latin typeface="Arial MT"/>
              <a:cs typeface="Arial MT"/>
            </a:endParaRPr>
          </a:p>
          <a:p>
            <a:pPr marL="12700">
              <a:lnSpc>
                <a:spcPct val="100000"/>
              </a:lnSpc>
              <a:spcBef>
                <a:spcPts val="1910"/>
              </a:spcBef>
            </a:pPr>
            <a:r>
              <a:rPr lang="en-US" spc="-5" dirty="0" err="1">
                <a:solidFill>
                  <a:srgbClr val="FFFFFF"/>
                </a:solidFill>
                <a:latin typeface="Arial MT"/>
                <a:cs typeface="Arial MT"/>
              </a:rPr>
              <a:t>Nếu</a:t>
            </a:r>
            <a:r>
              <a:rPr lang="en-US" spc="-5" dirty="0">
                <a:solidFill>
                  <a:srgbClr val="FFFFFF"/>
                </a:solidFill>
                <a:latin typeface="Arial MT"/>
                <a:cs typeface="Arial MT"/>
              </a:rPr>
              <a:t> </a:t>
            </a:r>
            <a:r>
              <a:rPr lang="en-US" spc="-5" dirty="0" err="1">
                <a:solidFill>
                  <a:srgbClr val="FFFFFF"/>
                </a:solidFill>
                <a:latin typeface="Arial MT"/>
                <a:cs typeface="Arial MT"/>
              </a:rPr>
              <a:t>bạn</a:t>
            </a:r>
            <a:r>
              <a:rPr lang="en-US" spc="-5" dirty="0">
                <a:solidFill>
                  <a:srgbClr val="FFFFFF"/>
                </a:solidFill>
                <a:latin typeface="Arial MT"/>
                <a:cs typeface="Arial MT"/>
              </a:rPr>
              <a:t> </a:t>
            </a:r>
            <a:r>
              <a:rPr lang="en-US" spc="-5" dirty="0" err="1">
                <a:solidFill>
                  <a:srgbClr val="FFFFFF"/>
                </a:solidFill>
                <a:latin typeface="Arial MT"/>
                <a:cs typeface="Arial MT"/>
              </a:rPr>
              <a:t>không</a:t>
            </a:r>
            <a:r>
              <a:rPr lang="en-US" spc="-5" dirty="0">
                <a:solidFill>
                  <a:srgbClr val="FFFFFF"/>
                </a:solidFill>
                <a:latin typeface="Arial MT"/>
                <a:cs typeface="Arial MT"/>
              </a:rPr>
              <a:t> </a:t>
            </a:r>
            <a:r>
              <a:rPr lang="en-US" spc="-5" dirty="0" err="1">
                <a:solidFill>
                  <a:srgbClr val="FFFFFF"/>
                </a:solidFill>
                <a:latin typeface="Arial MT"/>
                <a:cs typeface="Arial MT"/>
              </a:rPr>
              <a:t>chắc</a:t>
            </a:r>
            <a:r>
              <a:rPr lang="en-US" spc="-5" dirty="0">
                <a:solidFill>
                  <a:srgbClr val="FFFFFF"/>
                </a:solidFill>
                <a:latin typeface="Arial MT"/>
                <a:cs typeface="Arial MT"/>
              </a:rPr>
              <a:t> </a:t>
            </a:r>
            <a:r>
              <a:rPr lang="en-US" spc="-5" dirty="0" err="1">
                <a:solidFill>
                  <a:srgbClr val="FFFFFF"/>
                </a:solidFill>
                <a:latin typeface="Arial MT"/>
                <a:cs typeface="Arial MT"/>
              </a:rPr>
              <a:t>chắn</a:t>
            </a:r>
            <a:r>
              <a:rPr lang="en-US" spc="-5" dirty="0">
                <a:solidFill>
                  <a:srgbClr val="FFFFFF"/>
                </a:solidFill>
                <a:latin typeface="Arial MT"/>
                <a:cs typeface="Arial MT"/>
              </a:rPr>
              <a:t> </a:t>
            </a:r>
            <a:r>
              <a:rPr lang="en-US" spc="-5" dirty="0" err="1">
                <a:solidFill>
                  <a:srgbClr val="FFFFFF"/>
                </a:solidFill>
                <a:latin typeface="Arial MT"/>
                <a:cs typeface="Arial MT"/>
              </a:rPr>
              <a:t>về</a:t>
            </a:r>
            <a:r>
              <a:rPr lang="en-US" spc="-5" dirty="0">
                <a:solidFill>
                  <a:srgbClr val="FFFFFF"/>
                </a:solidFill>
                <a:latin typeface="Arial MT"/>
                <a:cs typeface="Arial MT"/>
              </a:rPr>
              <a:t> </a:t>
            </a:r>
            <a:r>
              <a:rPr lang="en-US" spc="-5" dirty="0" err="1">
                <a:solidFill>
                  <a:srgbClr val="FFFFFF"/>
                </a:solidFill>
                <a:latin typeface="Arial MT"/>
                <a:cs typeface="Arial MT"/>
              </a:rPr>
              <a:t>câu</a:t>
            </a:r>
            <a:r>
              <a:rPr lang="en-US" spc="-5" dirty="0">
                <a:solidFill>
                  <a:srgbClr val="FFFFFF"/>
                </a:solidFill>
                <a:latin typeface="Arial MT"/>
                <a:cs typeface="Arial MT"/>
              </a:rPr>
              <a:t> </a:t>
            </a:r>
            <a:r>
              <a:rPr lang="en-US" spc="-5" dirty="0" err="1">
                <a:solidFill>
                  <a:srgbClr val="FFFFFF"/>
                </a:solidFill>
                <a:latin typeface="Arial MT"/>
                <a:cs typeface="Arial MT"/>
              </a:rPr>
              <a:t>hỏi</a:t>
            </a:r>
            <a:r>
              <a:rPr lang="en-US" spc="-5" dirty="0">
                <a:solidFill>
                  <a:srgbClr val="FFFFFF"/>
                </a:solidFill>
                <a:latin typeface="Arial MT"/>
                <a:cs typeface="Arial MT"/>
              </a:rPr>
              <a:t>, </a:t>
            </a:r>
            <a:r>
              <a:rPr lang="en-US" spc="-5" dirty="0" err="1">
                <a:solidFill>
                  <a:srgbClr val="FFFFFF"/>
                </a:solidFill>
                <a:latin typeface="Arial MT"/>
                <a:cs typeface="Arial MT"/>
              </a:rPr>
              <a:t>hãy</a:t>
            </a:r>
            <a:r>
              <a:rPr lang="en-US" spc="-5" dirty="0">
                <a:solidFill>
                  <a:srgbClr val="FFFFFF"/>
                </a:solidFill>
                <a:latin typeface="Arial MT"/>
                <a:cs typeface="Arial MT"/>
              </a:rPr>
              <a:t> </a:t>
            </a:r>
            <a:r>
              <a:rPr lang="en-US" spc="-5" dirty="0" err="1">
                <a:solidFill>
                  <a:srgbClr val="FFFFFF"/>
                </a:solidFill>
                <a:latin typeface="Arial MT"/>
                <a:cs typeface="Arial MT"/>
              </a:rPr>
              <a:t>yêu</a:t>
            </a:r>
            <a:r>
              <a:rPr lang="en-US" spc="-5" dirty="0">
                <a:solidFill>
                  <a:srgbClr val="FFFFFF"/>
                </a:solidFill>
                <a:latin typeface="Arial MT"/>
                <a:cs typeface="Arial MT"/>
              </a:rPr>
              <a:t> </a:t>
            </a:r>
            <a:r>
              <a:rPr lang="en-US" spc="-5" dirty="0" err="1">
                <a:solidFill>
                  <a:srgbClr val="FFFFFF"/>
                </a:solidFill>
                <a:latin typeface="Arial MT"/>
                <a:cs typeface="Arial MT"/>
              </a:rPr>
              <a:t>cầu</a:t>
            </a:r>
            <a:r>
              <a:rPr lang="en-US" spc="-5" dirty="0">
                <a:solidFill>
                  <a:srgbClr val="FFFFFF"/>
                </a:solidFill>
                <a:latin typeface="Arial MT"/>
                <a:cs typeface="Arial MT"/>
              </a:rPr>
              <a:t> </a:t>
            </a:r>
            <a:r>
              <a:rPr lang="en-US" spc="-5" dirty="0" err="1">
                <a:solidFill>
                  <a:srgbClr val="FFFFFF"/>
                </a:solidFill>
                <a:latin typeface="Arial MT"/>
                <a:cs typeface="Arial MT"/>
              </a:rPr>
              <a:t>kiểm</a:t>
            </a:r>
            <a:r>
              <a:rPr lang="en-US" spc="-5" dirty="0">
                <a:solidFill>
                  <a:srgbClr val="FFFFFF"/>
                </a:solidFill>
                <a:latin typeface="Arial MT"/>
                <a:cs typeface="Arial MT"/>
              </a:rPr>
              <a:t> </a:t>
            </a:r>
            <a:r>
              <a:rPr lang="en-US" spc="-5" dirty="0" err="1">
                <a:solidFill>
                  <a:srgbClr val="FFFFFF"/>
                </a:solidFill>
                <a:latin typeface="Arial MT"/>
                <a:cs typeface="Arial MT"/>
              </a:rPr>
              <a:t>tra</a:t>
            </a:r>
            <a:r>
              <a:rPr lang="en-US" spc="-5" dirty="0">
                <a:solidFill>
                  <a:srgbClr val="FFFFFF"/>
                </a:solidFill>
                <a:latin typeface="Arial MT"/>
                <a:cs typeface="Arial MT"/>
              </a:rPr>
              <a:t> </a:t>
            </a:r>
            <a:r>
              <a:rPr lang="en-US" spc="-5" dirty="0" err="1">
                <a:solidFill>
                  <a:srgbClr val="FFFFFF"/>
                </a:solidFill>
                <a:latin typeface="Arial MT"/>
                <a:cs typeface="Arial MT"/>
              </a:rPr>
              <a:t>viên</a:t>
            </a:r>
            <a:r>
              <a:rPr lang="en-US" spc="-5" dirty="0">
                <a:solidFill>
                  <a:srgbClr val="FFFFFF"/>
                </a:solidFill>
                <a:latin typeface="Arial MT"/>
                <a:cs typeface="Arial MT"/>
              </a:rPr>
              <a:t> </a:t>
            </a:r>
            <a:r>
              <a:rPr lang="en-US" spc="-5" dirty="0" err="1">
                <a:solidFill>
                  <a:srgbClr val="FFFFFF"/>
                </a:solidFill>
                <a:latin typeface="Arial MT"/>
                <a:cs typeface="Arial MT"/>
              </a:rPr>
              <a:t>nhắc</a:t>
            </a:r>
            <a:r>
              <a:rPr lang="en-US" spc="-5" dirty="0">
                <a:solidFill>
                  <a:srgbClr val="FFFFFF"/>
                </a:solidFill>
                <a:latin typeface="Arial MT"/>
                <a:cs typeface="Arial MT"/>
              </a:rPr>
              <a:t> </a:t>
            </a:r>
            <a:r>
              <a:rPr lang="en-US" spc="-5" dirty="0" err="1">
                <a:solidFill>
                  <a:srgbClr val="FFFFFF"/>
                </a:solidFill>
                <a:latin typeface="Arial MT"/>
                <a:cs typeface="Arial MT"/>
              </a:rPr>
              <a:t>lại</a:t>
            </a:r>
            <a:r>
              <a:rPr lang="en-US" spc="-5" dirty="0">
                <a:solidFill>
                  <a:srgbClr val="FFFFFF"/>
                </a:solidFill>
                <a:latin typeface="Arial MT"/>
                <a:cs typeface="Arial MT"/>
              </a:rPr>
              <a:t> </a:t>
            </a:r>
            <a:r>
              <a:rPr lang="en-US" spc="-5" dirty="0" err="1">
                <a:solidFill>
                  <a:srgbClr val="FFFFFF"/>
                </a:solidFill>
                <a:latin typeface="Arial MT"/>
                <a:cs typeface="Arial MT"/>
              </a:rPr>
              <a:t>hoặc</a:t>
            </a:r>
            <a:r>
              <a:rPr lang="en-US" spc="-5" dirty="0">
                <a:solidFill>
                  <a:srgbClr val="FFFFFF"/>
                </a:solidFill>
                <a:latin typeface="Arial MT"/>
                <a:cs typeface="Arial MT"/>
              </a:rPr>
              <a:t> </a:t>
            </a:r>
            <a:r>
              <a:rPr lang="en-US" spc="-5" dirty="0" err="1">
                <a:solidFill>
                  <a:srgbClr val="FFFFFF"/>
                </a:solidFill>
                <a:latin typeface="Arial MT"/>
                <a:cs typeface="Arial MT"/>
              </a:rPr>
              <a:t>làm</a:t>
            </a:r>
            <a:r>
              <a:rPr lang="en-US" spc="-5" dirty="0">
                <a:solidFill>
                  <a:srgbClr val="FFFFFF"/>
                </a:solidFill>
                <a:latin typeface="Arial MT"/>
                <a:cs typeface="Arial MT"/>
              </a:rPr>
              <a:t> </a:t>
            </a:r>
            <a:r>
              <a:rPr lang="en-US" spc="-5" dirty="0" err="1">
                <a:solidFill>
                  <a:srgbClr val="FFFFFF"/>
                </a:solidFill>
                <a:latin typeface="Arial MT"/>
                <a:cs typeface="Arial MT"/>
              </a:rPr>
              <a:t>rõ</a:t>
            </a:r>
            <a:endParaRPr sz="2200" dirty="0">
              <a:latin typeface="Arial MT"/>
              <a:cs typeface="Arial MT"/>
            </a:endParaRPr>
          </a:p>
          <a:p>
            <a:pPr marL="12700">
              <a:lnSpc>
                <a:spcPct val="100000"/>
              </a:lnSpc>
              <a:spcBef>
                <a:spcPts val="1914"/>
              </a:spcBef>
            </a:pPr>
            <a:r>
              <a:rPr lang="en-US" sz="2200" spc="-5" dirty="0" err="1">
                <a:solidFill>
                  <a:srgbClr val="FFFFFF"/>
                </a:solidFill>
                <a:latin typeface="Arial MT"/>
                <a:cs typeface="Arial MT"/>
              </a:rPr>
              <a:t>Trông</a:t>
            </a:r>
            <a:r>
              <a:rPr lang="vi-VN" sz="2200" spc="-5" dirty="0">
                <a:solidFill>
                  <a:srgbClr val="FFFFFF"/>
                </a:solidFill>
                <a:latin typeface="Arial MT"/>
                <a:cs typeface="Arial MT"/>
              </a:rPr>
              <a:t> tự tin và mỉm cười</a:t>
            </a:r>
            <a:r>
              <a:rPr sz="2200" spc="-5" dirty="0">
                <a:solidFill>
                  <a:srgbClr val="FFFFFF"/>
                </a:solidFill>
                <a:latin typeface="Arial MT"/>
                <a:cs typeface="Arial MT"/>
              </a:rPr>
              <a:t>!</a:t>
            </a:r>
            <a:endParaRPr sz="2200" dirty="0">
              <a:latin typeface="Arial MT"/>
              <a:cs typeface="Arial MT"/>
            </a:endParaRPr>
          </a:p>
        </p:txBody>
      </p:sp>
      <p:pic>
        <p:nvPicPr>
          <p:cNvPr id="39" name="object 39"/>
          <p:cNvPicPr/>
          <p:nvPr/>
        </p:nvPicPr>
        <p:blipFill>
          <a:blip r:embed="rId5" cstate="print"/>
          <a:stretch>
            <a:fillRect/>
          </a:stretch>
        </p:blipFill>
        <p:spPr>
          <a:xfrm>
            <a:off x="315468" y="1828800"/>
            <a:ext cx="4572000" cy="4572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56361"/>
            <a:ext cx="9105265" cy="696595"/>
          </a:xfrm>
          <a:prstGeom prst="rect">
            <a:avLst/>
          </a:prstGeom>
        </p:spPr>
        <p:txBody>
          <a:bodyPr vert="horz" wrap="square" lIns="0" tIns="12700" rIns="0" bIns="0" rtlCol="0">
            <a:spAutoFit/>
          </a:bodyPr>
          <a:lstStyle/>
          <a:p>
            <a:pPr marL="12700">
              <a:lnSpc>
                <a:spcPct val="100000"/>
              </a:lnSpc>
              <a:spcBef>
                <a:spcPts val="100"/>
              </a:spcBef>
            </a:pPr>
            <a:r>
              <a:rPr lang="en-US" dirty="0" err="1"/>
              <a:t>Các</a:t>
            </a:r>
            <a:r>
              <a:rPr lang="en-US" dirty="0"/>
              <a:t> </a:t>
            </a:r>
            <a:r>
              <a:rPr lang="en-US" dirty="0" err="1"/>
              <a:t>loại</a:t>
            </a:r>
            <a:r>
              <a:rPr lang="en-US" dirty="0"/>
              <a:t> </a:t>
            </a:r>
            <a:r>
              <a:rPr lang="en-US" dirty="0" err="1"/>
              <a:t>thanh</a:t>
            </a:r>
            <a:r>
              <a:rPr lang="en-US" dirty="0"/>
              <a:t> </a:t>
            </a:r>
            <a:r>
              <a:rPr lang="en-US" dirty="0" err="1"/>
              <a:t>tra</a:t>
            </a:r>
            <a:r>
              <a:rPr lang="en-US" dirty="0"/>
              <a:t> GMP </a:t>
            </a:r>
            <a:r>
              <a:rPr lang="en-US" dirty="0" err="1"/>
              <a:t>khác</a:t>
            </a:r>
            <a:r>
              <a:rPr lang="en-US" dirty="0"/>
              <a:t> </a:t>
            </a:r>
            <a:r>
              <a:rPr lang="en-US" dirty="0" err="1"/>
              <a:t>nhau</a:t>
            </a:r>
            <a:endParaRPr dirty="0"/>
          </a:p>
        </p:txBody>
      </p:sp>
      <p:sp>
        <p:nvSpPr>
          <p:cNvPr id="3" name="object 3"/>
          <p:cNvSpPr txBox="1"/>
          <p:nvPr/>
        </p:nvSpPr>
        <p:spPr>
          <a:xfrm>
            <a:off x="535940" y="1657857"/>
            <a:ext cx="12338685" cy="446276"/>
          </a:xfrm>
          <a:prstGeom prst="rect">
            <a:avLst/>
          </a:prstGeom>
        </p:spPr>
        <p:txBody>
          <a:bodyPr vert="horz" wrap="square" lIns="0" tIns="60960" rIns="0" bIns="0" rtlCol="0">
            <a:spAutoFit/>
          </a:bodyPr>
          <a:lstStyle/>
          <a:p>
            <a:pPr marL="12700" marR="5080">
              <a:lnSpc>
                <a:spcPts val="3020"/>
              </a:lnSpc>
              <a:spcBef>
                <a:spcPts val="480"/>
              </a:spcBef>
            </a:pPr>
            <a:r>
              <a:rPr lang="en-US" sz="2800" spc="-5" dirty="0" err="1">
                <a:solidFill>
                  <a:srgbClr val="58585B"/>
                </a:solidFill>
                <a:latin typeface="Arial MT"/>
                <a:cs typeface="Arial MT"/>
              </a:rPr>
              <a:t>Có</a:t>
            </a:r>
            <a:r>
              <a:rPr lang="en-US" sz="2800" spc="-5" dirty="0">
                <a:solidFill>
                  <a:srgbClr val="58585B"/>
                </a:solidFill>
                <a:latin typeface="Arial MT"/>
                <a:cs typeface="Arial MT"/>
              </a:rPr>
              <a:t> </a:t>
            </a:r>
            <a:r>
              <a:rPr lang="en-US" sz="2800" spc="-5" dirty="0" err="1">
                <a:solidFill>
                  <a:srgbClr val="58585B"/>
                </a:solidFill>
                <a:latin typeface="Arial MT"/>
                <a:cs typeface="Arial MT"/>
              </a:rPr>
              <a:t>nhiềuloại</a:t>
            </a:r>
            <a:r>
              <a:rPr lang="en-US" sz="2800" spc="-5" dirty="0">
                <a:solidFill>
                  <a:srgbClr val="58585B"/>
                </a:solidFill>
                <a:latin typeface="Arial MT"/>
                <a:cs typeface="Arial MT"/>
              </a:rPr>
              <a:t> </a:t>
            </a:r>
            <a:r>
              <a:rPr lang="en-US" sz="2800" spc="-5" dirty="0" err="1">
                <a:solidFill>
                  <a:srgbClr val="58585B"/>
                </a:solidFill>
                <a:latin typeface="Arial MT"/>
                <a:cs typeface="Arial MT"/>
              </a:rPr>
              <a:t>thanh</a:t>
            </a:r>
            <a:r>
              <a:rPr lang="en-US" sz="2800" spc="-5" dirty="0">
                <a:solidFill>
                  <a:srgbClr val="58585B"/>
                </a:solidFill>
                <a:latin typeface="Arial MT"/>
                <a:cs typeface="Arial MT"/>
              </a:rPr>
              <a:t> </a:t>
            </a:r>
            <a:r>
              <a:rPr lang="en-US" sz="2800" spc="-5" dirty="0" err="1">
                <a:solidFill>
                  <a:srgbClr val="58585B"/>
                </a:solidFill>
                <a:latin typeface="Arial MT"/>
                <a:cs typeface="Arial MT"/>
              </a:rPr>
              <a:t>tra</a:t>
            </a:r>
            <a:r>
              <a:rPr lang="en-US" sz="2800" spc="-5" dirty="0">
                <a:solidFill>
                  <a:srgbClr val="58585B"/>
                </a:solidFill>
                <a:latin typeface="Arial MT"/>
                <a:cs typeface="Arial MT"/>
              </a:rPr>
              <a:t> GMP </a:t>
            </a:r>
            <a:r>
              <a:rPr lang="en-US" sz="2800" spc="-5" dirty="0" err="1">
                <a:solidFill>
                  <a:srgbClr val="58585B"/>
                </a:solidFill>
                <a:latin typeface="Arial MT"/>
                <a:cs typeface="Arial MT"/>
              </a:rPr>
              <a:t>khác</a:t>
            </a:r>
            <a:r>
              <a:rPr lang="en-US" sz="2800" spc="-5" dirty="0">
                <a:solidFill>
                  <a:srgbClr val="58585B"/>
                </a:solidFill>
                <a:latin typeface="Arial MT"/>
                <a:cs typeface="Arial MT"/>
              </a:rPr>
              <a:t> </a:t>
            </a:r>
            <a:r>
              <a:rPr lang="en-US" sz="2800" spc="-5" dirty="0" err="1">
                <a:solidFill>
                  <a:srgbClr val="58585B"/>
                </a:solidFill>
                <a:latin typeface="Arial MT"/>
                <a:cs typeface="Arial MT"/>
              </a:rPr>
              <a:t>nhau</a:t>
            </a:r>
            <a:r>
              <a:rPr lang="en-US" sz="2800" spc="-5" dirty="0">
                <a:solidFill>
                  <a:srgbClr val="58585B"/>
                </a:solidFill>
                <a:latin typeface="Arial MT"/>
                <a:cs typeface="Arial MT"/>
              </a:rPr>
              <a:t>, </a:t>
            </a:r>
            <a:r>
              <a:rPr lang="en-US" sz="2800" spc="-5" dirty="0" err="1">
                <a:solidFill>
                  <a:srgbClr val="58585B"/>
                </a:solidFill>
                <a:latin typeface="Arial MT"/>
                <a:cs typeface="Arial MT"/>
              </a:rPr>
              <a:t>tùy</a:t>
            </a:r>
            <a:r>
              <a:rPr lang="en-US" sz="2800" spc="-5" dirty="0">
                <a:solidFill>
                  <a:srgbClr val="58585B"/>
                </a:solidFill>
                <a:latin typeface="Arial MT"/>
                <a:cs typeface="Arial MT"/>
              </a:rPr>
              <a:t> </a:t>
            </a:r>
            <a:r>
              <a:rPr lang="en-US" sz="2800" spc="-5" dirty="0" err="1">
                <a:solidFill>
                  <a:srgbClr val="58585B"/>
                </a:solidFill>
                <a:latin typeface="Arial MT"/>
                <a:cs typeface="Arial MT"/>
              </a:rPr>
              <a:t>theo</a:t>
            </a:r>
            <a:r>
              <a:rPr lang="en-US" sz="2800" spc="-5" dirty="0">
                <a:solidFill>
                  <a:srgbClr val="58585B"/>
                </a:solidFill>
                <a:latin typeface="Arial MT"/>
                <a:cs typeface="Arial MT"/>
              </a:rPr>
              <a:t> </a:t>
            </a:r>
            <a:r>
              <a:rPr lang="en-US" sz="2800" spc="-5" dirty="0" err="1">
                <a:solidFill>
                  <a:srgbClr val="58585B"/>
                </a:solidFill>
                <a:latin typeface="Arial MT"/>
                <a:cs typeface="Arial MT"/>
              </a:rPr>
              <a:t>mục</a:t>
            </a:r>
            <a:r>
              <a:rPr lang="en-US" sz="2800" spc="-5" dirty="0">
                <a:solidFill>
                  <a:srgbClr val="58585B"/>
                </a:solidFill>
                <a:latin typeface="Arial MT"/>
                <a:cs typeface="Arial MT"/>
              </a:rPr>
              <a:t> </a:t>
            </a:r>
            <a:r>
              <a:rPr lang="en-US" sz="2800" spc="-5" dirty="0" err="1">
                <a:solidFill>
                  <a:srgbClr val="58585B"/>
                </a:solidFill>
                <a:latin typeface="Arial MT"/>
                <a:cs typeface="Arial MT"/>
              </a:rPr>
              <a:t>tiêu</a:t>
            </a:r>
            <a:r>
              <a:rPr lang="en-US" sz="2800" spc="-5" dirty="0">
                <a:solidFill>
                  <a:srgbClr val="58585B"/>
                </a:solidFill>
                <a:latin typeface="Arial MT"/>
                <a:cs typeface="Arial MT"/>
              </a:rPr>
              <a:t> </a:t>
            </a:r>
            <a:r>
              <a:rPr lang="en-US" sz="2800" spc="-5" dirty="0" err="1">
                <a:solidFill>
                  <a:srgbClr val="58585B"/>
                </a:solidFill>
                <a:latin typeface="Arial MT"/>
                <a:cs typeface="Arial MT"/>
              </a:rPr>
              <a:t>của</a:t>
            </a:r>
            <a:r>
              <a:rPr lang="en-US" sz="2800" spc="-5" dirty="0">
                <a:solidFill>
                  <a:srgbClr val="58585B"/>
                </a:solidFill>
                <a:latin typeface="Arial MT"/>
                <a:cs typeface="Arial MT"/>
              </a:rPr>
              <a:t> </a:t>
            </a:r>
            <a:r>
              <a:rPr lang="en-US" sz="2800" spc="-5" dirty="0" err="1">
                <a:solidFill>
                  <a:srgbClr val="58585B"/>
                </a:solidFill>
                <a:latin typeface="Arial MT"/>
                <a:cs typeface="Arial MT"/>
              </a:rPr>
              <a:t>đoàn</a:t>
            </a:r>
            <a:r>
              <a:rPr lang="en-US" sz="2800" spc="-5" dirty="0">
                <a:solidFill>
                  <a:srgbClr val="58585B"/>
                </a:solidFill>
                <a:latin typeface="Arial MT"/>
                <a:cs typeface="Arial MT"/>
              </a:rPr>
              <a:t> </a:t>
            </a:r>
            <a:r>
              <a:rPr lang="en-US" sz="2800" spc="-5" dirty="0" err="1">
                <a:solidFill>
                  <a:srgbClr val="58585B"/>
                </a:solidFill>
                <a:latin typeface="Arial MT"/>
                <a:cs typeface="Arial MT"/>
              </a:rPr>
              <a:t>thanh</a:t>
            </a:r>
            <a:r>
              <a:rPr lang="en-US" sz="2800" spc="-5" dirty="0">
                <a:solidFill>
                  <a:srgbClr val="58585B"/>
                </a:solidFill>
                <a:latin typeface="Arial MT"/>
                <a:cs typeface="Arial MT"/>
              </a:rPr>
              <a:t> </a:t>
            </a:r>
            <a:r>
              <a:rPr lang="en-US" sz="2800" spc="-5" dirty="0" err="1">
                <a:solidFill>
                  <a:srgbClr val="58585B"/>
                </a:solidFill>
                <a:latin typeface="Arial MT"/>
                <a:cs typeface="Arial MT"/>
              </a:rPr>
              <a:t>tra</a:t>
            </a:r>
            <a:endParaRPr sz="2800" dirty="0">
              <a:latin typeface="Arial MT"/>
              <a:cs typeface="Arial MT"/>
            </a:endParaRPr>
          </a:p>
        </p:txBody>
      </p:sp>
      <p:graphicFrame>
        <p:nvGraphicFramePr>
          <p:cNvPr id="4" name="object 4"/>
          <p:cNvGraphicFramePr>
            <a:graphicFrameLocks noGrp="1"/>
          </p:cNvGraphicFramePr>
          <p:nvPr>
            <p:extLst>
              <p:ext uri="{D42A27DB-BD31-4B8C-83A1-F6EECF244321}">
                <p14:modId xmlns:p14="http://schemas.microsoft.com/office/powerpoint/2010/main" val="3198020115"/>
              </p:ext>
            </p:extLst>
          </p:nvPr>
        </p:nvGraphicFramePr>
        <p:xfrm>
          <a:off x="609600" y="3145282"/>
          <a:ext cx="10725911" cy="3562603"/>
        </p:xfrm>
        <a:graphic>
          <a:graphicData uri="http://schemas.openxmlformats.org/drawingml/2006/table">
            <a:tbl>
              <a:tblPr firstRow="1" bandRow="1">
                <a:tableStyleId>{2D5ABB26-0587-4C30-8999-92F81FD0307C}</a:tableStyleId>
              </a:tblPr>
              <a:tblGrid>
                <a:gridCol w="3485411">
                  <a:extLst>
                    <a:ext uri="{9D8B030D-6E8A-4147-A177-3AD203B41FA5}">
                      <a16:colId xmlns:a16="http://schemas.microsoft.com/office/drawing/2014/main" val="20000"/>
                    </a:ext>
                  </a:extLst>
                </a:gridCol>
                <a:gridCol w="1786860">
                  <a:extLst>
                    <a:ext uri="{9D8B030D-6E8A-4147-A177-3AD203B41FA5}">
                      <a16:colId xmlns:a16="http://schemas.microsoft.com/office/drawing/2014/main" val="20001"/>
                    </a:ext>
                  </a:extLst>
                </a:gridCol>
                <a:gridCol w="5453640">
                  <a:extLst>
                    <a:ext uri="{9D8B030D-6E8A-4147-A177-3AD203B41FA5}">
                      <a16:colId xmlns:a16="http://schemas.microsoft.com/office/drawing/2014/main" val="20002"/>
                    </a:ext>
                  </a:extLst>
                </a:gridCol>
              </a:tblGrid>
              <a:tr h="640333">
                <a:tc>
                  <a:txBody>
                    <a:bodyPr/>
                    <a:lstStyle/>
                    <a:p>
                      <a:pPr marL="91440">
                        <a:lnSpc>
                          <a:spcPct val="100000"/>
                        </a:lnSpc>
                        <a:spcBef>
                          <a:spcPts val="315"/>
                        </a:spcBef>
                      </a:pPr>
                      <a:r>
                        <a:rPr lang="en-US" sz="1800" b="1" dirty="0" err="1">
                          <a:solidFill>
                            <a:srgbClr val="FFFFFF"/>
                          </a:solidFill>
                          <a:latin typeface="Arial"/>
                          <a:cs typeface="Arial"/>
                        </a:rPr>
                        <a:t>Các</a:t>
                      </a:r>
                      <a:r>
                        <a:rPr lang="en-US" sz="1800" b="1" dirty="0">
                          <a:solidFill>
                            <a:srgbClr val="FFFFFF"/>
                          </a:solidFill>
                          <a:latin typeface="Arial"/>
                          <a:cs typeface="Arial"/>
                        </a:rPr>
                        <a:t> </a:t>
                      </a:r>
                      <a:r>
                        <a:rPr lang="en-US" sz="1800" b="1" dirty="0" err="1">
                          <a:solidFill>
                            <a:srgbClr val="FFFFFF"/>
                          </a:solidFill>
                          <a:latin typeface="Arial"/>
                          <a:cs typeface="Arial"/>
                        </a:rPr>
                        <a:t>loại</a:t>
                      </a:r>
                      <a:r>
                        <a:rPr lang="en-US" sz="1800" b="1" dirty="0">
                          <a:solidFill>
                            <a:srgbClr val="FFFFFF"/>
                          </a:solidFill>
                          <a:latin typeface="Arial"/>
                          <a:cs typeface="Arial"/>
                        </a:rPr>
                        <a:t> </a:t>
                      </a:r>
                      <a:r>
                        <a:rPr lang="en-US" sz="1800" b="1" dirty="0" err="1">
                          <a:solidFill>
                            <a:srgbClr val="FFFFFF"/>
                          </a:solidFill>
                          <a:latin typeface="Arial"/>
                          <a:cs typeface="Arial"/>
                        </a:rPr>
                        <a:t>hình</a:t>
                      </a:r>
                      <a:r>
                        <a:rPr lang="en-US" sz="1800" b="1" dirty="0">
                          <a:solidFill>
                            <a:srgbClr val="FFFFFF"/>
                          </a:solidFill>
                          <a:latin typeface="Arial"/>
                          <a:cs typeface="Arial"/>
                        </a:rPr>
                        <a:t> </a:t>
                      </a:r>
                      <a:r>
                        <a:rPr lang="en-US" sz="1800" b="1" dirty="0" err="1">
                          <a:solidFill>
                            <a:srgbClr val="FFFFFF"/>
                          </a:solidFill>
                          <a:latin typeface="Arial"/>
                          <a:cs typeface="Arial"/>
                        </a:rPr>
                        <a:t>thanh</a:t>
                      </a:r>
                      <a:r>
                        <a:rPr lang="en-US" sz="1800" b="1" dirty="0">
                          <a:solidFill>
                            <a:srgbClr val="FFFFFF"/>
                          </a:solidFill>
                          <a:latin typeface="Arial"/>
                          <a:cs typeface="Arial"/>
                        </a:rPr>
                        <a:t> </a:t>
                      </a:r>
                      <a:r>
                        <a:rPr lang="en-US" sz="1800" b="1" dirty="0" err="1">
                          <a:solidFill>
                            <a:srgbClr val="FFFFFF"/>
                          </a:solidFill>
                          <a:latin typeface="Arial"/>
                          <a:cs typeface="Arial"/>
                        </a:rPr>
                        <a:t>tra</a:t>
                      </a:r>
                      <a:r>
                        <a:rPr lang="en-US" sz="1800" b="1" dirty="0">
                          <a:solidFill>
                            <a:srgbClr val="FFFFFF"/>
                          </a:solidFill>
                          <a:latin typeface="Arial"/>
                          <a:cs typeface="Arial"/>
                        </a:rPr>
                        <a:t> </a:t>
                      </a:r>
                      <a:r>
                        <a:rPr lang="en-US" sz="1800" b="1" dirty="0" err="1">
                          <a:solidFill>
                            <a:srgbClr val="FFFFFF"/>
                          </a:solidFill>
                          <a:latin typeface="Arial"/>
                          <a:cs typeface="Arial"/>
                        </a:rPr>
                        <a:t>của</a:t>
                      </a:r>
                      <a:r>
                        <a:rPr lang="en-US" sz="1800" b="1" dirty="0">
                          <a:solidFill>
                            <a:srgbClr val="FFFFFF"/>
                          </a:solidFill>
                          <a:latin typeface="Arial"/>
                          <a:cs typeface="Arial"/>
                        </a:rPr>
                        <a:t> WHO</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F9E"/>
                    </a:solidFill>
                  </a:tcPr>
                </a:tc>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F9E"/>
                    </a:solidFill>
                  </a:tcPr>
                </a:tc>
                <a:tc>
                  <a:txBody>
                    <a:bodyPr/>
                    <a:lstStyle/>
                    <a:p>
                      <a:pPr marL="92075">
                        <a:lnSpc>
                          <a:spcPct val="100000"/>
                        </a:lnSpc>
                        <a:spcBef>
                          <a:spcPts val="315"/>
                        </a:spcBef>
                      </a:pPr>
                      <a:r>
                        <a:rPr sz="1800" b="1" dirty="0">
                          <a:solidFill>
                            <a:srgbClr val="FFFFFF"/>
                          </a:solidFill>
                          <a:latin typeface="Arial"/>
                          <a:cs typeface="Arial"/>
                        </a:rPr>
                        <a:t>TGA</a:t>
                      </a:r>
                      <a:r>
                        <a:rPr sz="1800" b="1" spc="-80" dirty="0">
                          <a:solidFill>
                            <a:srgbClr val="FFFFFF"/>
                          </a:solidFill>
                          <a:latin typeface="Arial"/>
                          <a:cs typeface="Arial"/>
                        </a:rPr>
                        <a:t> </a:t>
                      </a:r>
                      <a:r>
                        <a:rPr sz="1800" b="1" dirty="0">
                          <a:solidFill>
                            <a:srgbClr val="FFFFFF"/>
                          </a:solidFill>
                          <a:latin typeface="Arial"/>
                          <a:cs typeface="Arial"/>
                        </a:rPr>
                        <a:t>(</a:t>
                      </a:r>
                      <a:r>
                        <a:rPr lang="vi-VN" sz="1800" b="1" dirty="0">
                          <a:solidFill>
                            <a:srgbClr val="FFFFFF"/>
                          </a:solidFill>
                          <a:latin typeface="Arial"/>
                          <a:cs typeface="Arial"/>
                        </a:rPr>
                        <a:t>Các loại thanh tra của TGA (tương tự như EU và PIC/S)</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F9E"/>
                    </a:solidFill>
                  </a:tcPr>
                </a:tc>
                <a:extLst>
                  <a:ext uri="{0D108BD9-81ED-4DB2-BD59-A6C34878D82A}">
                    <a16:rowId xmlns:a16="http://schemas.microsoft.com/office/drawing/2014/main" val="10000"/>
                  </a:ext>
                </a:extLst>
              </a:tr>
              <a:tr h="365760">
                <a:tc>
                  <a:txBody>
                    <a:bodyPr/>
                    <a:lstStyle/>
                    <a:p>
                      <a:pPr marL="91440">
                        <a:lnSpc>
                          <a:spcPct val="100000"/>
                        </a:lnSpc>
                        <a:spcBef>
                          <a:spcPts val="315"/>
                        </a:spcBef>
                      </a:pPr>
                      <a:r>
                        <a:rPr lang="vi-VN" sz="1800" spc="-5" dirty="0">
                          <a:latin typeface="Arial MT"/>
                          <a:cs typeface="Arial MT"/>
                        </a:rPr>
                        <a:t>Thanh tra thường quy</a:t>
                      </a:r>
                      <a:endParaRPr sz="1800" dirty="0">
                        <a:latin typeface="Arial MT"/>
                        <a:cs typeface="Arial MT"/>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DF"/>
                    </a:solidFill>
                  </a:tcPr>
                </a:tc>
                <a:tc rowSpan="4">
                  <a:txBody>
                    <a:bodyPr/>
                    <a:lstStyle/>
                    <a:p>
                      <a:pPr>
                        <a:lnSpc>
                          <a:spcPct val="100000"/>
                        </a:lnSpc>
                      </a:pPr>
                      <a:endParaRPr sz="2000" dirty="0">
                        <a:latin typeface="Times New Roman"/>
                        <a:cs typeface="Times New Roman"/>
                      </a:endParaRPr>
                    </a:p>
                    <a:p>
                      <a:pPr>
                        <a:lnSpc>
                          <a:spcPct val="100000"/>
                        </a:lnSpc>
                        <a:spcBef>
                          <a:spcPts val="25"/>
                        </a:spcBef>
                      </a:pPr>
                      <a:endParaRPr sz="2950" dirty="0">
                        <a:latin typeface="Times New Roman"/>
                        <a:cs typeface="Times New Roman"/>
                      </a:endParaRPr>
                    </a:p>
                    <a:p>
                      <a:pPr marL="300355">
                        <a:lnSpc>
                          <a:spcPct val="100000"/>
                        </a:lnSpc>
                      </a:pPr>
                      <a:r>
                        <a:rPr lang="en-US" sz="1800" dirty="0" err="1">
                          <a:latin typeface="Arial MT"/>
                          <a:cs typeface="Arial MT"/>
                        </a:rPr>
                        <a:t>Tương</a:t>
                      </a:r>
                      <a:r>
                        <a:rPr lang="en-US" sz="1800" dirty="0">
                          <a:latin typeface="Arial MT"/>
                          <a:cs typeface="Arial MT"/>
                        </a:rPr>
                        <a:t> </a:t>
                      </a:r>
                      <a:r>
                        <a:rPr lang="en-US" sz="1800" dirty="0" err="1">
                          <a:latin typeface="Arial MT"/>
                          <a:cs typeface="Arial MT"/>
                        </a:rPr>
                        <a:t>tư</a:t>
                      </a:r>
                      <a:r>
                        <a:rPr lang="en-US" sz="1800" dirty="0">
                          <a:latin typeface="Arial MT"/>
                          <a:cs typeface="Arial MT"/>
                        </a:rPr>
                        <a:t>̣ </a:t>
                      </a:r>
                      <a:r>
                        <a:rPr lang="en-US" sz="1800" dirty="0" err="1">
                          <a:latin typeface="Arial MT"/>
                          <a:cs typeface="Arial MT"/>
                        </a:rPr>
                        <a:t>như</a:t>
                      </a:r>
                      <a:endParaRPr sz="1800" dirty="0">
                        <a:latin typeface="Arial MT"/>
                        <a:cs typeface="Arial MT"/>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DF"/>
                    </a:solidFill>
                  </a:tcPr>
                </a:tc>
                <a:tc>
                  <a:txBody>
                    <a:bodyPr/>
                    <a:lstStyle/>
                    <a:p>
                      <a:pPr marL="92075">
                        <a:lnSpc>
                          <a:spcPct val="100000"/>
                        </a:lnSpc>
                        <a:spcBef>
                          <a:spcPts val="315"/>
                        </a:spcBef>
                      </a:pPr>
                      <a:r>
                        <a:rPr lang="vi-VN" sz="1800" spc="-5" dirty="0">
                          <a:latin typeface="Arial MT"/>
                          <a:cs typeface="Arial MT"/>
                        </a:rPr>
                        <a:t>Thanh tra trước khi sản xuất</a:t>
                      </a:r>
                      <a:endParaRPr sz="1800" dirty="0">
                        <a:latin typeface="Arial MT"/>
                        <a:cs typeface="Arial MT"/>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DF"/>
                    </a:solidFill>
                  </a:tcPr>
                </a:tc>
                <a:extLst>
                  <a:ext uri="{0D108BD9-81ED-4DB2-BD59-A6C34878D82A}">
                    <a16:rowId xmlns:a16="http://schemas.microsoft.com/office/drawing/2014/main" val="10001"/>
                  </a:ext>
                </a:extLst>
              </a:tr>
              <a:tr h="365760">
                <a:tc>
                  <a:txBody>
                    <a:bodyPr/>
                    <a:lstStyle/>
                    <a:p>
                      <a:pPr marL="91440">
                        <a:lnSpc>
                          <a:spcPct val="100000"/>
                        </a:lnSpc>
                        <a:spcBef>
                          <a:spcPts val="315"/>
                        </a:spcBef>
                      </a:pPr>
                      <a:r>
                        <a:rPr lang="en-US" sz="1800" spc="-10" dirty="0">
                          <a:latin typeface="Arial MT"/>
                          <a:cs typeface="Arial MT"/>
                        </a:rPr>
                        <a:t>Thanh </a:t>
                      </a:r>
                      <a:r>
                        <a:rPr lang="en-US" sz="1800" spc="-10" dirty="0" err="1">
                          <a:latin typeface="Arial MT"/>
                          <a:cs typeface="Arial MT"/>
                        </a:rPr>
                        <a:t>tra</a:t>
                      </a:r>
                      <a:r>
                        <a:rPr lang="en-US" sz="1800" spc="-10" dirty="0">
                          <a:latin typeface="Arial MT"/>
                          <a:cs typeface="Arial MT"/>
                        </a:rPr>
                        <a:t> </a:t>
                      </a:r>
                      <a:r>
                        <a:rPr lang="en-US" sz="1800" spc="-10" dirty="0" err="1">
                          <a:latin typeface="Arial MT"/>
                          <a:cs typeface="Arial MT"/>
                        </a:rPr>
                        <a:t>theo</a:t>
                      </a:r>
                      <a:r>
                        <a:rPr lang="en-US" sz="1800" spc="-10" dirty="0">
                          <a:latin typeface="Arial MT"/>
                          <a:cs typeface="Arial MT"/>
                        </a:rPr>
                        <a:t> </a:t>
                      </a:r>
                      <a:r>
                        <a:rPr lang="en-US" sz="1800" spc="-10" dirty="0" err="1">
                          <a:latin typeface="Arial MT"/>
                          <a:cs typeface="Arial MT"/>
                        </a:rPr>
                        <a:t>dõi</a:t>
                      </a:r>
                      <a:r>
                        <a:rPr lang="en-US" sz="1800" spc="-10" dirty="0">
                          <a:latin typeface="Arial MT"/>
                          <a:cs typeface="Arial MT"/>
                        </a:rPr>
                        <a:t> </a:t>
                      </a:r>
                      <a:r>
                        <a:rPr lang="en-US" sz="1800" spc="-10" dirty="0" err="1">
                          <a:latin typeface="Arial MT"/>
                          <a:cs typeface="Arial MT"/>
                        </a:rPr>
                        <a:t>khắc</a:t>
                      </a:r>
                      <a:r>
                        <a:rPr lang="en-US" sz="1800" spc="-10" dirty="0">
                          <a:latin typeface="Arial MT"/>
                          <a:cs typeface="Arial MT"/>
                        </a:rPr>
                        <a:t> </a:t>
                      </a:r>
                      <a:r>
                        <a:rPr lang="en-US" sz="1800" spc="-10" dirty="0" err="1">
                          <a:latin typeface="Arial MT"/>
                          <a:cs typeface="Arial MT"/>
                        </a:rPr>
                        <a:t>phục</a:t>
                      </a:r>
                      <a:endParaRPr sz="1800" dirty="0">
                        <a:latin typeface="Arial MT"/>
                        <a:cs typeface="Arial MT"/>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F"/>
                    </a:solid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DF"/>
                    </a:solidFill>
                  </a:tcPr>
                </a:tc>
                <a:tc>
                  <a:txBody>
                    <a:bodyPr/>
                    <a:lstStyle/>
                    <a:p>
                      <a:pPr marL="91440">
                        <a:lnSpc>
                          <a:spcPct val="100000"/>
                        </a:lnSpc>
                        <a:spcBef>
                          <a:spcPts val="315"/>
                        </a:spcBef>
                      </a:pPr>
                      <a:r>
                        <a:rPr lang="en-US" sz="1800" spc="-10" dirty="0">
                          <a:latin typeface="Arial MT"/>
                          <a:cs typeface="Arial MT"/>
                        </a:rPr>
                        <a:t>Thanh </a:t>
                      </a:r>
                      <a:r>
                        <a:rPr lang="en-US" sz="1800" spc="-10" dirty="0" err="1">
                          <a:latin typeface="Arial MT"/>
                          <a:cs typeface="Arial MT"/>
                        </a:rPr>
                        <a:t>tra</a:t>
                      </a:r>
                      <a:r>
                        <a:rPr lang="en-US" sz="1800" spc="-10" dirty="0">
                          <a:latin typeface="Arial MT"/>
                          <a:cs typeface="Arial MT"/>
                        </a:rPr>
                        <a:t> </a:t>
                      </a:r>
                      <a:r>
                        <a:rPr lang="en-US" sz="1800" spc="-10" dirty="0" err="1">
                          <a:latin typeface="Arial MT"/>
                          <a:cs typeface="Arial MT"/>
                        </a:rPr>
                        <a:t>theo</a:t>
                      </a:r>
                      <a:r>
                        <a:rPr lang="en-US" sz="1800" spc="-10" dirty="0">
                          <a:latin typeface="Arial MT"/>
                          <a:cs typeface="Arial MT"/>
                        </a:rPr>
                        <a:t> </a:t>
                      </a:r>
                      <a:r>
                        <a:rPr lang="en-US" sz="1800" spc="-10" dirty="0" err="1">
                          <a:latin typeface="Arial MT"/>
                          <a:cs typeface="Arial MT"/>
                        </a:rPr>
                        <a:t>dõi</a:t>
                      </a:r>
                      <a:r>
                        <a:rPr lang="en-US" sz="1800" spc="-10" dirty="0">
                          <a:latin typeface="Arial MT"/>
                          <a:cs typeface="Arial MT"/>
                        </a:rPr>
                        <a:t> </a:t>
                      </a:r>
                      <a:r>
                        <a:rPr lang="en-US" sz="1800" spc="-10" dirty="0" err="1">
                          <a:latin typeface="Arial MT"/>
                          <a:cs typeface="Arial MT"/>
                        </a:rPr>
                        <a:t>khắc</a:t>
                      </a:r>
                      <a:r>
                        <a:rPr lang="en-US" sz="1800" spc="-10" dirty="0">
                          <a:latin typeface="Arial MT"/>
                          <a:cs typeface="Arial MT"/>
                        </a:rPr>
                        <a:t> </a:t>
                      </a:r>
                      <a:r>
                        <a:rPr lang="en-US" sz="1800" spc="-10" dirty="0" err="1">
                          <a:latin typeface="Arial MT"/>
                          <a:cs typeface="Arial MT"/>
                        </a:rPr>
                        <a:t>phục</a:t>
                      </a:r>
                      <a:endParaRPr lang="en-US" sz="1800" dirty="0">
                        <a:latin typeface="Arial MT"/>
                        <a:cs typeface="Arial MT"/>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F"/>
                    </a:solidFill>
                  </a:tcPr>
                </a:tc>
                <a:extLst>
                  <a:ext uri="{0D108BD9-81ED-4DB2-BD59-A6C34878D82A}">
                    <a16:rowId xmlns:a16="http://schemas.microsoft.com/office/drawing/2014/main" val="10002"/>
                  </a:ext>
                </a:extLst>
              </a:tr>
              <a:tr h="365760">
                <a:tc>
                  <a:txBody>
                    <a:bodyPr/>
                    <a:lstStyle/>
                    <a:p>
                      <a:pPr marL="91440">
                        <a:lnSpc>
                          <a:spcPct val="100000"/>
                        </a:lnSpc>
                        <a:spcBef>
                          <a:spcPts val="320"/>
                        </a:spcBef>
                      </a:pPr>
                      <a:r>
                        <a:rPr lang="en-US" sz="1800" spc="-5" dirty="0">
                          <a:latin typeface="Arial MT"/>
                          <a:cs typeface="Arial MT"/>
                        </a:rPr>
                        <a:t>Thanh </a:t>
                      </a:r>
                      <a:r>
                        <a:rPr lang="en-US" sz="1800" spc="-5" dirty="0" err="1">
                          <a:latin typeface="Arial MT"/>
                          <a:cs typeface="Arial MT"/>
                        </a:rPr>
                        <a:t>tra</a:t>
                      </a:r>
                      <a:r>
                        <a:rPr lang="en-US" sz="1800" spc="-5" dirty="0">
                          <a:latin typeface="Arial MT"/>
                          <a:cs typeface="Arial MT"/>
                        </a:rPr>
                        <a:t> </a:t>
                      </a:r>
                      <a:r>
                        <a:rPr lang="en-US" sz="1800" spc="-5" dirty="0" err="1">
                          <a:latin typeface="Arial MT"/>
                          <a:cs typeface="Arial MT"/>
                        </a:rPr>
                        <a:t>rút</a:t>
                      </a:r>
                      <a:r>
                        <a:rPr lang="en-US" sz="1800" spc="-5" dirty="0">
                          <a:latin typeface="Arial MT"/>
                          <a:cs typeface="Arial MT"/>
                        </a:rPr>
                        <a:t> </a:t>
                      </a:r>
                      <a:r>
                        <a:rPr lang="en-US" sz="1800" spc="-5" dirty="0" err="1">
                          <a:latin typeface="Arial MT"/>
                          <a:cs typeface="Arial MT"/>
                        </a:rPr>
                        <a:t>gọn</a:t>
                      </a:r>
                      <a:endParaRPr sz="1800" dirty="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2DF"/>
                    </a:solid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DF"/>
                    </a:solidFill>
                  </a:tcPr>
                </a:tc>
                <a:tc>
                  <a:txBody>
                    <a:bodyPr/>
                    <a:lstStyle/>
                    <a:p>
                      <a:pPr marL="91440">
                        <a:lnSpc>
                          <a:spcPct val="100000"/>
                        </a:lnSpc>
                        <a:spcBef>
                          <a:spcPts val="315"/>
                        </a:spcBef>
                      </a:pPr>
                      <a:r>
                        <a:rPr lang="vi-VN" sz="1800" spc="-5" dirty="0">
                          <a:latin typeface="Arial MT"/>
                          <a:cs typeface="Arial MT"/>
                        </a:rPr>
                        <a:t>Thanh tra thường quy</a:t>
                      </a:r>
                      <a:endParaRPr lang="vi-VN" sz="1800" dirty="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2DF"/>
                    </a:solidFill>
                  </a:tcPr>
                </a:tc>
                <a:extLst>
                  <a:ext uri="{0D108BD9-81ED-4DB2-BD59-A6C34878D82A}">
                    <a16:rowId xmlns:a16="http://schemas.microsoft.com/office/drawing/2014/main" val="10003"/>
                  </a:ext>
                </a:extLst>
              </a:tr>
              <a:tr h="640079">
                <a:tc>
                  <a:txBody>
                    <a:bodyPr/>
                    <a:lstStyle/>
                    <a:p>
                      <a:pPr marL="91440">
                        <a:lnSpc>
                          <a:spcPct val="100000"/>
                        </a:lnSpc>
                        <a:spcBef>
                          <a:spcPts val="320"/>
                        </a:spcBef>
                      </a:pPr>
                      <a:r>
                        <a:rPr lang="en-US" sz="1800" spc="-5" dirty="0">
                          <a:latin typeface="Arial MT"/>
                          <a:cs typeface="Arial MT"/>
                        </a:rPr>
                        <a:t>Thanh </a:t>
                      </a:r>
                      <a:r>
                        <a:rPr lang="en-US" sz="1800" spc="-5" dirty="0" err="1">
                          <a:latin typeface="Arial MT"/>
                          <a:cs typeface="Arial MT"/>
                        </a:rPr>
                        <a:t>tra</a:t>
                      </a:r>
                      <a:r>
                        <a:rPr lang="en-US" sz="1800" spc="-5" dirty="0">
                          <a:latin typeface="Arial MT"/>
                          <a:cs typeface="Arial MT"/>
                        </a:rPr>
                        <a:t> </a:t>
                      </a:r>
                      <a:r>
                        <a:rPr lang="en-US" sz="1800" spc="-5" dirty="0" err="1">
                          <a:latin typeface="Arial MT"/>
                          <a:cs typeface="Arial MT"/>
                        </a:rPr>
                        <a:t>đột</a:t>
                      </a:r>
                      <a:r>
                        <a:rPr lang="en-US" sz="1800" spc="-5" dirty="0">
                          <a:latin typeface="Arial MT"/>
                          <a:cs typeface="Arial MT"/>
                        </a:rPr>
                        <a:t> </a:t>
                      </a:r>
                      <a:r>
                        <a:rPr lang="en-US" sz="1800" spc="-5" dirty="0" err="1">
                          <a:latin typeface="Arial MT"/>
                          <a:cs typeface="Arial MT"/>
                        </a:rPr>
                        <a:t>xuất</a:t>
                      </a:r>
                      <a:endParaRPr sz="1800" dirty="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F"/>
                    </a:solid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DF"/>
                    </a:solidFill>
                  </a:tcPr>
                </a:tc>
                <a:tc>
                  <a:txBody>
                    <a:bodyPr/>
                    <a:lstStyle/>
                    <a:p>
                      <a:pPr marL="92075" marR="2454275">
                        <a:lnSpc>
                          <a:spcPct val="100000"/>
                        </a:lnSpc>
                        <a:spcBef>
                          <a:spcPts val="320"/>
                        </a:spcBef>
                      </a:pPr>
                      <a:r>
                        <a:rPr lang="vi-VN" sz="1800" spc="-5" dirty="0">
                          <a:latin typeface="Arial MT"/>
                          <a:cs typeface="Arial MT"/>
                        </a:rPr>
                        <a:t>Thanh tra nguyên nhân hoặc </a:t>
                      </a:r>
                      <a:endParaRPr lang="en-US" sz="1800" spc="-5" dirty="0">
                        <a:latin typeface="Arial MT"/>
                        <a:cs typeface="Arial MT"/>
                      </a:endParaRPr>
                    </a:p>
                    <a:p>
                      <a:pPr marL="92075" marR="2454275">
                        <a:lnSpc>
                          <a:spcPct val="100000"/>
                        </a:lnSpc>
                        <a:spcBef>
                          <a:spcPts val="320"/>
                        </a:spcBef>
                      </a:pPr>
                      <a:r>
                        <a:rPr lang="vi-VN" sz="1800" spc="-5" dirty="0">
                          <a:latin typeface="Arial MT"/>
                          <a:cs typeface="Arial MT"/>
                        </a:rPr>
                        <a:t>Thanh tra thay đổi giấy phép</a:t>
                      </a:r>
                    </a:p>
                    <a:p>
                      <a:pPr marL="92075" marR="2454275">
                        <a:lnSpc>
                          <a:spcPct val="100000"/>
                        </a:lnSpc>
                        <a:spcBef>
                          <a:spcPts val="320"/>
                        </a:spcBef>
                      </a:pPr>
                      <a:endParaRPr sz="1800" dirty="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EF"/>
                    </a:solidFill>
                  </a:tcPr>
                </a:tc>
                <a:extLst>
                  <a:ext uri="{0D108BD9-81ED-4DB2-BD59-A6C34878D82A}">
                    <a16:rowId xmlns:a16="http://schemas.microsoft.com/office/drawing/2014/main" val="10004"/>
                  </a:ext>
                </a:extLst>
              </a:tr>
              <a:tr h="683260">
                <a:tc>
                  <a:txBody>
                    <a:bodyPr/>
                    <a:lstStyle/>
                    <a:p>
                      <a:pPr marL="91440">
                        <a:lnSpc>
                          <a:spcPct val="100000"/>
                        </a:lnSpc>
                        <a:spcBef>
                          <a:spcPts val="320"/>
                        </a:spcBef>
                      </a:pPr>
                      <a:r>
                        <a:rPr lang="vi-VN" sz="1800" spc="-5" dirty="0">
                          <a:latin typeface="Arial MT"/>
                          <a:cs typeface="Arial MT"/>
                        </a:rPr>
                        <a:t>Đánh giá hệ thống chất lượng</a:t>
                      </a:r>
                      <a:endParaRPr sz="1800" dirty="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2DF"/>
                    </a:solidFill>
                  </a:tcPr>
                </a:tc>
                <a:tc>
                  <a:txBody>
                    <a:bodyPr/>
                    <a:lstStyle/>
                    <a:p>
                      <a:pPr marL="358775" marR="285750" indent="-64135">
                        <a:lnSpc>
                          <a:spcPct val="100000"/>
                        </a:lnSpc>
                        <a:spcBef>
                          <a:spcPts val="490"/>
                        </a:spcBef>
                      </a:pPr>
                      <a:r>
                        <a:rPr lang="vi-VN" sz="1800" spc="-5" dirty="0">
                          <a:latin typeface="Arial MT"/>
                          <a:cs typeface="Arial MT"/>
                        </a:rPr>
                        <a:t>Không thực sự tương đương</a:t>
                      </a:r>
                    </a:p>
                  </a:txBody>
                  <a:tcPr marL="0" marR="0" marT="622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2DF"/>
                    </a:solidFill>
                  </a:tcPr>
                </a:tc>
                <a:tc>
                  <a:txBody>
                    <a:bodyPr/>
                    <a:lstStyle/>
                    <a:p>
                      <a:pPr marL="92075">
                        <a:lnSpc>
                          <a:spcPct val="100000"/>
                        </a:lnSpc>
                        <a:spcBef>
                          <a:spcPts val="320"/>
                        </a:spcBef>
                      </a:pPr>
                      <a:r>
                        <a:rPr sz="1800" dirty="0">
                          <a:latin typeface="Arial MT"/>
                          <a:cs typeface="Arial MT"/>
                        </a:rPr>
                        <a:t>…</a:t>
                      </a: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2DF"/>
                    </a:solidFill>
                  </a:tcPr>
                </a:tc>
                <a:extLst>
                  <a:ext uri="{0D108BD9-81ED-4DB2-BD59-A6C34878D82A}">
                    <a16:rowId xmlns:a16="http://schemas.microsoft.com/office/drawing/2014/main" val="10005"/>
                  </a:ext>
                </a:extLst>
              </a:tr>
            </a:tbl>
          </a:graphicData>
        </a:graphic>
      </p:graphicFrame>
      <p:pic>
        <p:nvPicPr>
          <p:cNvPr id="5" name="object 5"/>
          <p:cNvPicPr/>
          <p:nvPr/>
        </p:nvPicPr>
        <p:blipFill>
          <a:blip r:embed="rId2" cstate="print"/>
          <a:stretch>
            <a:fillRect/>
          </a:stretch>
        </p:blipFill>
        <p:spPr>
          <a:xfrm>
            <a:off x="11335511" y="2406395"/>
            <a:ext cx="2540507" cy="2142743"/>
          </a:xfrm>
          <a:prstGeom prst="rect">
            <a:avLst/>
          </a:prstGeom>
        </p:spPr>
      </p:pic>
      <p:pic>
        <p:nvPicPr>
          <p:cNvPr id="6" name="object 6"/>
          <p:cNvPicPr/>
          <p:nvPr/>
        </p:nvPicPr>
        <p:blipFill>
          <a:blip r:embed="rId3" cstate="print"/>
          <a:stretch>
            <a:fillRect/>
          </a:stretch>
        </p:blipFill>
        <p:spPr>
          <a:xfrm>
            <a:off x="11327892" y="4643628"/>
            <a:ext cx="2548127" cy="2720340"/>
          </a:xfrm>
          <a:prstGeom prst="rect">
            <a:avLst/>
          </a:prstGeom>
        </p:spPr>
      </p:pic>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10125" y="0"/>
            <a:ext cx="9820274" cy="7648956"/>
          </a:xfrm>
          <a:prstGeom prst="rect">
            <a:avLst/>
          </a:prstGeom>
        </p:spPr>
      </p:pic>
      <p:sp>
        <p:nvSpPr>
          <p:cNvPr id="3" name="object 3"/>
          <p:cNvSpPr txBox="1"/>
          <p:nvPr/>
        </p:nvSpPr>
        <p:spPr>
          <a:xfrm>
            <a:off x="5258434" y="7729421"/>
            <a:ext cx="8089900" cy="226695"/>
          </a:xfrm>
          <a:prstGeom prst="rect">
            <a:avLst/>
          </a:prstGeom>
        </p:spPr>
        <p:txBody>
          <a:bodyPr vert="horz" wrap="square" lIns="0" tIns="0" rIns="0" bIns="0" rtlCol="0">
            <a:spAutoFit/>
          </a:bodyPr>
          <a:lstStyle/>
          <a:p>
            <a:pPr>
              <a:lnSpc>
                <a:spcPts val="1764"/>
              </a:lnSpc>
              <a:tabLst>
                <a:tab pos="5621020" algn="l"/>
              </a:tabLst>
            </a:pPr>
            <a:r>
              <a:rPr sz="1600" spc="85" dirty="0">
                <a:solidFill>
                  <a:srgbClr val="005F9E"/>
                </a:solidFill>
                <a:latin typeface="Arial MT"/>
                <a:cs typeface="Arial MT"/>
              </a:rPr>
              <a:t>C</a:t>
            </a:r>
            <a:r>
              <a:rPr sz="1600" spc="90" dirty="0">
                <a:solidFill>
                  <a:srgbClr val="005F9E"/>
                </a:solidFill>
                <a:latin typeface="Arial MT"/>
                <a:cs typeface="Arial MT"/>
              </a:rPr>
              <a:t>onne</a:t>
            </a:r>
            <a:r>
              <a:rPr sz="1600" spc="95" dirty="0">
                <a:solidFill>
                  <a:srgbClr val="005F9E"/>
                </a:solidFill>
                <a:latin typeface="Arial MT"/>
                <a:cs typeface="Arial MT"/>
              </a:rPr>
              <a:t>c</a:t>
            </a:r>
            <a:r>
              <a:rPr sz="1600" spc="85" dirty="0">
                <a:solidFill>
                  <a:srgbClr val="005F9E"/>
                </a:solidFill>
                <a:latin typeface="Arial MT"/>
                <a:cs typeface="Arial MT"/>
              </a:rPr>
              <a:t>t</a:t>
            </a:r>
            <a:r>
              <a:rPr sz="1600" spc="95" dirty="0">
                <a:solidFill>
                  <a:srgbClr val="005F9E"/>
                </a:solidFill>
                <a:latin typeface="Arial MT"/>
                <a:cs typeface="Arial MT"/>
              </a:rPr>
              <a:t>i</a:t>
            </a:r>
            <a:r>
              <a:rPr sz="1600" spc="90" dirty="0">
                <a:solidFill>
                  <a:srgbClr val="005F9E"/>
                </a:solidFill>
                <a:latin typeface="Arial MT"/>
                <a:cs typeface="Arial MT"/>
              </a:rPr>
              <a:t>n</a:t>
            </a:r>
            <a:r>
              <a:rPr sz="1600" spc="-5" dirty="0">
                <a:solidFill>
                  <a:srgbClr val="005F9E"/>
                </a:solidFill>
                <a:latin typeface="Arial MT"/>
                <a:cs typeface="Arial MT"/>
              </a:rPr>
              <a:t>g</a:t>
            </a:r>
            <a:r>
              <a:rPr sz="1600" dirty="0">
                <a:solidFill>
                  <a:srgbClr val="005F9E"/>
                </a:solidFill>
                <a:latin typeface="Arial MT"/>
                <a:cs typeface="Arial MT"/>
              </a:rPr>
              <a:t> </a:t>
            </a:r>
            <a:r>
              <a:rPr sz="1600" spc="-210" dirty="0">
                <a:solidFill>
                  <a:srgbClr val="005F9E"/>
                </a:solidFill>
                <a:latin typeface="Arial MT"/>
                <a:cs typeface="Arial MT"/>
              </a:rPr>
              <a:t> </a:t>
            </a:r>
            <a:r>
              <a:rPr sz="1600" spc="90" dirty="0">
                <a:solidFill>
                  <a:srgbClr val="005F9E"/>
                </a:solidFill>
                <a:latin typeface="Arial MT"/>
                <a:cs typeface="Arial MT"/>
              </a:rPr>
              <a:t>Pha</a:t>
            </a:r>
            <a:r>
              <a:rPr sz="1600" spc="85" dirty="0">
                <a:solidFill>
                  <a:srgbClr val="005F9E"/>
                </a:solidFill>
                <a:latin typeface="Arial MT"/>
                <a:cs typeface="Arial MT"/>
              </a:rPr>
              <a:t>r</a:t>
            </a:r>
            <a:r>
              <a:rPr sz="1600" spc="90" dirty="0">
                <a:solidFill>
                  <a:srgbClr val="005F9E"/>
                </a:solidFill>
                <a:latin typeface="Arial MT"/>
                <a:cs typeface="Arial MT"/>
              </a:rPr>
              <a:t>ma</a:t>
            </a:r>
            <a:r>
              <a:rPr sz="1600" spc="95" dirty="0">
                <a:solidFill>
                  <a:srgbClr val="005F9E"/>
                </a:solidFill>
                <a:latin typeface="Arial MT"/>
                <a:cs typeface="Arial MT"/>
              </a:rPr>
              <a:t>c</a:t>
            </a:r>
            <a:r>
              <a:rPr sz="1600" spc="90" dirty="0">
                <a:solidFill>
                  <a:srgbClr val="005F9E"/>
                </a:solidFill>
                <a:latin typeface="Arial MT"/>
                <a:cs typeface="Arial MT"/>
              </a:rPr>
              <a:t>eu</a:t>
            </a:r>
            <a:r>
              <a:rPr sz="1600" spc="85" dirty="0">
                <a:solidFill>
                  <a:srgbClr val="005F9E"/>
                </a:solidFill>
                <a:latin typeface="Arial MT"/>
                <a:cs typeface="Arial MT"/>
              </a:rPr>
              <a:t>t</a:t>
            </a:r>
            <a:r>
              <a:rPr sz="1600" spc="95" dirty="0">
                <a:solidFill>
                  <a:srgbClr val="005F9E"/>
                </a:solidFill>
                <a:latin typeface="Arial MT"/>
                <a:cs typeface="Arial MT"/>
              </a:rPr>
              <a:t>ic</a:t>
            </a:r>
            <a:r>
              <a:rPr sz="1600" spc="90" dirty="0">
                <a:solidFill>
                  <a:srgbClr val="005F9E"/>
                </a:solidFill>
                <a:latin typeface="Arial MT"/>
                <a:cs typeface="Arial MT"/>
              </a:rPr>
              <a:t>a</a:t>
            </a:r>
            <a:r>
              <a:rPr sz="1600" spc="-5" dirty="0">
                <a:solidFill>
                  <a:srgbClr val="005F9E"/>
                </a:solidFill>
                <a:latin typeface="Arial MT"/>
                <a:cs typeface="Arial MT"/>
              </a:rPr>
              <a:t>l</a:t>
            </a:r>
            <a:r>
              <a:rPr sz="1600" dirty="0">
                <a:solidFill>
                  <a:srgbClr val="005F9E"/>
                </a:solidFill>
                <a:latin typeface="Arial MT"/>
                <a:cs typeface="Arial MT"/>
              </a:rPr>
              <a:t> </a:t>
            </a:r>
            <a:r>
              <a:rPr sz="1600" spc="-185" dirty="0">
                <a:solidFill>
                  <a:srgbClr val="005F9E"/>
                </a:solidFill>
                <a:latin typeface="Arial MT"/>
                <a:cs typeface="Arial MT"/>
              </a:rPr>
              <a:t> </a:t>
            </a:r>
            <a:r>
              <a:rPr sz="1600" spc="90" dirty="0">
                <a:solidFill>
                  <a:srgbClr val="005F9E"/>
                </a:solidFill>
                <a:latin typeface="Arial MT"/>
                <a:cs typeface="Arial MT"/>
              </a:rPr>
              <a:t>Kno</a:t>
            </a:r>
            <a:r>
              <a:rPr sz="1600" spc="75" dirty="0">
                <a:solidFill>
                  <a:srgbClr val="005F9E"/>
                </a:solidFill>
                <a:latin typeface="Arial MT"/>
                <a:cs typeface="Arial MT"/>
              </a:rPr>
              <a:t>w</a:t>
            </a:r>
            <a:r>
              <a:rPr sz="1600" spc="95" dirty="0">
                <a:solidFill>
                  <a:srgbClr val="005F9E"/>
                </a:solidFill>
                <a:latin typeface="Arial MT"/>
                <a:cs typeface="Arial MT"/>
              </a:rPr>
              <a:t>l</a:t>
            </a:r>
            <a:r>
              <a:rPr sz="1600" spc="90" dirty="0">
                <a:solidFill>
                  <a:srgbClr val="005F9E"/>
                </a:solidFill>
                <a:latin typeface="Arial MT"/>
                <a:cs typeface="Arial MT"/>
              </a:rPr>
              <a:t>edg</a:t>
            </a:r>
            <a:r>
              <a:rPr sz="1600" spc="-5" dirty="0">
                <a:solidFill>
                  <a:srgbClr val="005F9E"/>
                </a:solidFill>
                <a:latin typeface="Arial MT"/>
                <a:cs typeface="Arial MT"/>
              </a:rPr>
              <a:t>e</a:t>
            </a:r>
            <a:r>
              <a:rPr sz="1600" dirty="0">
                <a:solidFill>
                  <a:srgbClr val="005F9E"/>
                </a:solidFill>
                <a:latin typeface="Arial MT"/>
                <a:cs typeface="Arial MT"/>
              </a:rPr>
              <a:t>	</a:t>
            </a:r>
            <a:r>
              <a:rPr sz="1600" spc="-5" dirty="0">
                <a:solidFill>
                  <a:srgbClr val="005F9E"/>
                </a:solidFill>
                <a:latin typeface="Arial MT"/>
                <a:cs typeface="Arial MT"/>
              </a:rPr>
              <a:t>IS</a:t>
            </a:r>
            <a:r>
              <a:rPr sz="1600" dirty="0">
                <a:solidFill>
                  <a:srgbClr val="005F9E"/>
                </a:solidFill>
                <a:latin typeface="Arial MT"/>
                <a:cs typeface="Arial MT"/>
              </a:rPr>
              <a:t>P</a:t>
            </a:r>
            <a:r>
              <a:rPr sz="1600" spc="-5" dirty="0">
                <a:solidFill>
                  <a:srgbClr val="005F9E"/>
                </a:solidFill>
                <a:latin typeface="Arial MT"/>
                <a:cs typeface="Arial MT"/>
              </a:rPr>
              <a:t>E.org/singapore</a:t>
            </a:r>
            <a:r>
              <a:rPr sz="1600" spc="-10" dirty="0">
                <a:solidFill>
                  <a:srgbClr val="005F9E"/>
                </a:solidFill>
                <a:latin typeface="Arial MT"/>
                <a:cs typeface="Arial MT"/>
              </a:rPr>
              <a:t>-</a:t>
            </a:r>
            <a:r>
              <a:rPr sz="1600" spc="-5" dirty="0">
                <a:solidFill>
                  <a:srgbClr val="005F9E"/>
                </a:solidFill>
                <a:latin typeface="Arial MT"/>
                <a:cs typeface="Arial MT"/>
              </a:rPr>
              <a:t>a</a:t>
            </a:r>
            <a:r>
              <a:rPr sz="1600" spc="-30" dirty="0">
                <a:solidFill>
                  <a:srgbClr val="005F9E"/>
                </a:solidFill>
                <a:latin typeface="Arial MT"/>
                <a:cs typeface="Arial MT"/>
              </a:rPr>
              <a:t>f</a:t>
            </a:r>
            <a:r>
              <a:rPr sz="1600" spc="-5" dirty="0">
                <a:solidFill>
                  <a:srgbClr val="005F9E"/>
                </a:solidFill>
                <a:latin typeface="Arial MT"/>
                <a:cs typeface="Arial MT"/>
              </a:rPr>
              <a:t>filiate</a:t>
            </a:r>
            <a:endParaRPr sz="1600">
              <a:latin typeface="Arial MT"/>
              <a:cs typeface="Arial MT"/>
            </a:endParaRPr>
          </a:p>
        </p:txBody>
      </p:sp>
      <p:sp>
        <p:nvSpPr>
          <p:cNvPr id="4" name="object 4"/>
          <p:cNvSpPr/>
          <p:nvPr/>
        </p:nvSpPr>
        <p:spPr>
          <a:xfrm>
            <a:off x="13539215" y="7711440"/>
            <a:ext cx="0" cy="213995"/>
          </a:xfrm>
          <a:custGeom>
            <a:avLst/>
            <a:gdLst/>
            <a:ahLst/>
            <a:cxnLst/>
            <a:rect l="l" t="t" r="r" b="b"/>
            <a:pathLst>
              <a:path h="213995">
                <a:moveTo>
                  <a:pt x="0" y="0"/>
                </a:moveTo>
                <a:lnTo>
                  <a:pt x="0" y="213956"/>
                </a:lnTo>
              </a:path>
            </a:pathLst>
          </a:custGeom>
          <a:ln w="6350">
            <a:solidFill>
              <a:srgbClr val="00BBE7"/>
            </a:solidFill>
          </a:ln>
        </p:spPr>
        <p:txBody>
          <a:bodyPr wrap="square" lIns="0" tIns="0" rIns="0" bIns="0" rtlCol="0"/>
          <a:lstStyle/>
          <a:p>
            <a:endParaRPr/>
          </a:p>
        </p:txBody>
      </p:sp>
      <p:grpSp>
        <p:nvGrpSpPr>
          <p:cNvPr id="5" name="object 5"/>
          <p:cNvGrpSpPr/>
          <p:nvPr/>
        </p:nvGrpSpPr>
        <p:grpSpPr>
          <a:xfrm>
            <a:off x="0" y="0"/>
            <a:ext cx="14630400" cy="8229600"/>
            <a:chOff x="0" y="0"/>
            <a:chExt cx="14630400" cy="8229600"/>
          </a:xfrm>
        </p:grpSpPr>
        <p:pic>
          <p:nvPicPr>
            <p:cNvPr id="6" name="object 6"/>
            <p:cNvPicPr/>
            <p:nvPr/>
          </p:nvPicPr>
          <p:blipFill>
            <a:blip r:embed="rId3" cstate="print"/>
            <a:stretch>
              <a:fillRect/>
            </a:stretch>
          </p:blipFill>
          <p:spPr>
            <a:xfrm>
              <a:off x="446532" y="7586471"/>
              <a:ext cx="2249424" cy="542542"/>
            </a:xfrm>
            <a:prstGeom prst="rect">
              <a:avLst/>
            </a:prstGeom>
          </p:spPr>
        </p:pic>
        <p:pic>
          <p:nvPicPr>
            <p:cNvPr id="7" name="object 7"/>
            <p:cNvPicPr/>
            <p:nvPr/>
          </p:nvPicPr>
          <p:blipFill>
            <a:blip r:embed="rId4" cstate="print"/>
            <a:stretch>
              <a:fillRect/>
            </a:stretch>
          </p:blipFill>
          <p:spPr>
            <a:xfrm>
              <a:off x="0" y="0"/>
              <a:ext cx="14630399" cy="8229597"/>
            </a:xfrm>
            <a:prstGeom prst="rect">
              <a:avLst/>
            </a:prstGeom>
          </p:spPr>
        </p:pic>
      </p:grpSp>
      <p:sp>
        <p:nvSpPr>
          <p:cNvPr id="8" name="object 8"/>
          <p:cNvSpPr txBox="1">
            <a:spLocks noGrp="1"/>
          </p:cNvSpPr>
          <p:nvPr>
            <p:ph type="title"/>
          </p:nvPr>
        </p:nvSpPr>
        <p:spPr>
          <a:xfrm>
            <a:off x="535940" y="389000"/>
            <a:ext cx="9674860" cy="628377"/>
          </a:xfrm>
          <a:prstGeom prst="rect">
            <a:avLst/>
          </a:prstGeom>
        </p:spPr>
        <p:txBody>
          <a:bodyPr vert="horz" wrap="square" lIns="0" tIns="12700" rIns="0" bIns="0" rtlCol="0">
            <a:spAutoFit/>
          </a:bodyPr>
          <a:lstStyle/>
          <a:p>
            <a:pPr marL="12700">
              <a:lnSpc>
                <a:spcPct val="100000"/>
              </a:lnSpc>
              <a:spcBef>
                <a:spcPts val="100"/>
              </a:spcBef>
            </a:pPr>
            <a:r>
              <a:rPr lang="en-US" sz="4000" dirty="0" err="1"/>
              <a:t>Kỹ</a:t>
            </a:r>
            <a:r>
              <a:rPr lang="en-US" sz="4000" dirty="0"/>
              <a:t> </a:t>
            </a:r>
            <a:r>
              <a:rPr lang="en-US" sz="4000" dirty="0" err="1"/>
              <a:t>năng</a:t>
            </a:r>
            <a:r>
              <a:rPr lang="en-US" sz="4000" dirty="0"/>
              <a:t> </a:t>
            </a:r>
            <a:r>
              <a:rPr lang="en-US" sz="4000" dirty="0" err="1"/>
              <a:t>lắng</a:t>
            </a:r>
            <a:r>
              <a:rPr lang="en-US" sz="4000" dirty="0"/>
              <a:t> </a:t>
            </a:r>
            <a:r>
              <a:rPr lang="en-US" sz="4000" dirty="0" err="1"/>
              <a:t>nghe</a:t>
            </a:r>
            <a:r>
              <a:rPr lang="en-US" sz="4000" dirty="0"/>
              <a:t> - </a:t>
            </a:r>
            <a:r>
              <a:rPr lang="en-US" sz="4000" dirty="0" err="1"/>
              <a:t>Lời</a:t>
            </a:r>
            <a:r>
              <a:rPr lang="en-US" sz="4000" dirty="0"/>
              <a:t> </a:t>
            </a:r>
            <a:r>
              <a:rPr lang="en-US" sz="4000" dirty="0" err="1"/>
              <a:t>khuyên</a:t>
            </a:r>
            <a:endParaRPr sz="4000" spc="-25" dirty="0"/>
          </a:p>
        </p:txBody>
      </p:sp>
      <p:sp>
        <p:nvSpPr>
          <p:cNvPr id="9" name="object 9"/>
          <p:cNvSpPr/>
          <p:nvPr/>
        </p:nvSpPr>
        <p:spPr>
          <a:xfrm>
            <a:off x="731519" y="1612391"/>
            <a:ext cx="7101840" cy="5035550"/>
          </a:xfrm>
          <a:custGeom>
            <a:avLst/>
            <a:gdLst/>
            <a:ahLst/>
            <a:cxnLst/>
            <a:rect l="l" t="t" r="r" b="b"/>
            <a:pathLst>
              <a:path w="7101840" h="5035550">
                <a:moveTo>
                  <a:pt x="0" y="0"/>
                </a:moveTo>
                <a:lnTo>
                  <a:pt x="7101839" y="0"/>
                </a:lnTo>
              </a:path>
              <a:path w="7101840" h="5035550">
                <a:moveTo>
                  <a:pt x="0" y="1005839"/>
                </a:moveTo>
                <a:lnTo>
                  <a:pt x="7101839" y="1005839"/>
                </a:lnTo>
              </a:path>
              <a:path w="7101840" h="5035550">
                <a:moveTo>
                  <a:pt x="0" y="2013203"/>
                </a:moveTo>
                <a:lnTo>
                  <a:pt x="7101839" y="2013203"/>
                </a:lnTo>
              </a:path>
              <a:path w="7101840" h="5035550">
                <a:moveTo>
                  <a:pt x="0" y="3020567"/>
                </a:moveTo>
                <a:lnTo>
                  <a:pt x="7101839" y="3020567"/>
                </a:lnTo>
              </a:path>
              <a:path w="7101840" h="5035550">
                <a:moveTo>
                  <a:pt x="0" y="4027931"/>
                </a:moveTo>
                <a:lnTo>
                  <a:pt x="7101839" y="4027931"/>
                </a:lnTo>
              </a:path>
              <a:path w="7101840" h="5035550">
                <a:moveTo>
                  <a:pt x="0" y="5035295"/>
                </a:moveTo>
                <a:lnTo>
                  <a:pt x="7101839" y="5035295"/>
                </a:lnTo>
              </a:path>
            </a:pathLst>
          </a:custGeom>
          <a:ln w="12700">
            <a:solidFill>
              <a:srgbClr val="005F9E"/>
            </a:solidFill>
          </a:ln>
        </p:spPr>
        <p:txBody>
          <a:bodyPr wrap="square" lIns="0" tIns="0" rIns="0" bIns="0" rtlCol="0"/>
          <a:lstStyle/>
          <a:p>
            <a:endParaRPr/>
          </a:p>
        </p:txBody>
      </p:sp>
      <p:sp>
        <p:nvSpPr>
          <p:cNvPr id="10" name="object 10"/>
          <p:cNvSpPr txBox="1"/>
          <p:nvPr/>
        </p:nvSpPr>
        <p:spPr>
          <a:xfrm>
            <a:off x="304800" y="1644523"/>
            <a:ext cx="8229600" cy="5478423"/>
          </a:xfrm>
          <a:prstGeom prst="rect">
            <a:avLst/>
          </a:prstGeom>
        </p:spPr>
        <p:txBody>
          <a:bodyPr vert="horz" wrap="square" lIns="0" tIns="12700" rIns="0" bIns="0" rtlCol="0">
            <a:spAutoFit/>
          </a:bodyPr>
          <a:lstStyle/>
          <a:p>
            <a:pPr marL="12700">
              <a:lnSpc>
                <a:spcPct val="100000"/>
              </a:lnSpc>
              <a:spcBef>
                <a:spcPts val="100"/>
              </a:spcBef>
            </a:pPr>
            <a:r>
              <a:rPr lang="vi-VN" sz="2800" dirty="0">
                <a:latin typeface="Arial MT"/>
                <a:cs typeface="Arial MT"/>
              </a:rPr>
              <a:t>Nhìn vào người đang nói chuyện với bạn</a:t>
            </a:r>
            <a:endParaRPr sz="2800" dirty="0">
              <a:latin typeface="Arial MT"/>
              <a:cs typeface="Arial MT"/>
            </a:endParaRPr>
          </a:p>
          <a:p>
            <a:pPr>
              <a:lnSpc>
                <a:spcPct val="100000"/>
              </a:lnSpc>
              <a:spcBef>
                <a:spcPts val="10"/>
              </a:spcBef>
            </a:pPr>
            <a:endParaRPr sz="4000" dirty="0">
              <a:latin typeface="Arial MT"/>
              <a:cs typeface="Arial MT"/>
            </a:endParaRPr>
          </a:p>
          <a:p>
            <a:pPr marL="12700" marR="924560">
              <a:lnSpc>
                <a:spcPts val="3000"/>
              </a:lnSpc>
            </a:pPr>
            <a:r>
              <a:rPr lang="en-US" sz="2800" dirty="0" err="1">
                <a:latin typeface="Arial MT"/>
                <a:cs typeface="Arial MT"/>
              </a:rPr>
              <a:t>Gật</a:t>
            </a:r>
            <a:r>
              <a:rPr lang="en-US" sz="2800" dirty="0">
                <a:latin typeface="Arial MT"/>
                <a:cs typeface="Arial MT"/>
              </a:rPr>
              <a:t> </a:t>
            </a:r>
            <a:r>
              <a:rPr lang="en-US" sz="2800" dirty="0" err="1">
                <a:latin typeface="Arial MT"/>
                <a:cs typeface="Arial MT"/>
              </a:rPr>
              <a:t>đầu</a:t>
            </a:r>
            <a:r>
              <a:rPr lang="en-US" sz="2800" dirty="0">
                <a:latin typeface="Arial MT"/>
                <a:cs typeface="Arial MT"/>
              </a:rPr>
              <a:t> </a:t>
            </a:r>
            <a:r>
              <a:rPr lang="en-US" sz="2800" dirty="0" err="1">
                <a:latin typeface="Arial MT"/>
                <a:cs typeface="Arial MT"/>
              </a:rPr>
              <a:t>để</a:t>
            </a:r>
            <a:r>
              <a:rPr lang="en-US" sz="2800" dirty="0">
                <a:latin typeface="Arial MT"/>
                <a:cs typeface="Arial MT"/>
              </a:rPr>
              <a:t> </a:t>
            </a:r>
            <a:r>
              <a:rPr lang="en-US" sz="2800" dirty="0" err="1">
                <a:latin typeface="Arial MT"/>
                <a:cs typeface="Arial MT"/>
              </a:rPr>
              <a:t>thể</a:t>
            </a:r>
            <a:r>
              <a:rPr lang="en-US" sz="2800" dirty="0">
                <a:latin typeface="Arial MT"/>
                <a:cs typeface="Arial MT"/>
              </a:rPr>
              <a:t> </a:t>
            </a:r>
            <a:r>
              <a:rPr lang="en-US" sz="2800" dirty="0" err="1">
                <a:latin typeface="Arial MT"/>
                <a:cs typeface="Arial MT"/>
              </a:rPr>
              <a:t>hiện</a:t>
            </a:r>
            <a:r>
              <a:rPr lang="en-US" sz="2800" dirty="0">
                <a:latin typeface="Arial MT"/>
                <a:cs typeface="Arial MT"/>
              </a:rPr>
              <a:t> </a:t>
            </a:r>
            <a:r>
              <a:rPr lang="en-US" sz="2800" dirty="0" err="1">
                <a:latin typeface="Arial MT"/>
                <a:cs typeface="Arial MT"/>
              </a:rPr>
              <a:t>rằng</a:t>
            </a:r>
            <a:r>
              <a:rPr lang="en-US" sz="2800" dirty="0">
                <a:latin typeface="Arial MT"/>
                <a:cs typeface="Arial MT"/>
              </a:rPr>
              <a:t> </a:t>
            </a:r>
            <a:r>
              <a:rPr lang="en-US" sz="2800" dirty="0" err="1">
                <a:latin typeface="Arial MT"/>
                <a:cs typeface="Arial MT"/>
              </a:rPr>
              <a:t>bạn</a:t>
            </a:r>
            <a:r>
              <a:rPr lang="en-US" sz="2800" dirty="0">
                <a:latin typeface="Arial MT"/>
                <a:cs typeface="Arial MT"/>
              </a:rPr>
              <a:t> </a:t>
            </a:r>
            <a:r>
              <a:rPr lang="en-US" sz="2800" dirty="0" err="1">
                <a:latin typeface="Arial MT"/>
                <a:cs typeface="Arial MT"/>
              </a:rPr>
              <a:t>đang</a:t>
            </a:r>
            <a:r>
              <a:rPr lang="en-US" sz="2800" dirty="0">
                <a:latin typeface="Arial MT"/>
                <a:cs typeface="Arial MT"/>
              </a:rPr>
              <a:t> </a:t>
            </a:r>
            <a:r>
              <a:rPr lang="en-US" sz="2800" dirty="0" err="1">
                <a:latin typeface="Arial MT"/>
                <a:cs typeface="Arial MT"/>
              </a:rPr>
              <a:t>lắng</a:t>
            </a:r>
            <a:r>
              <a:rPr lang="en-US" sz="2800" dirty="0">
                <a:latin typeface="Arial MT"/>
                <a:cs typeface="Arial MT"/>
              </a:rPr>
              <a:t> </a:t>
            </a:r>
            <a:r>
              <a:rPr lang="en-US" sz="2800" dirty="0" err="1">
                <a:latin typeface="Arial MT"/>
                <a:cs typeface="Arial MT"/>
              </a:rPr>
              <a:t>nghe</a:t>
            </a:r>
            <a:endParaRPr sz="2800" dirty="0">
              <a:latin typeface="Arial MT"/>
              <a:cs typeface="Arial MT"/>
            </a:endParaRPr>
          </a:p>
          <a:p>
            <a:pPr marL="12700" marR="5080">
              <a:lnSpc>
                <a:spcPts val="3000"/>
              </a:lnSpc>
              <a:spcBef>
                <a:spcPts val="1930"/>
              </a:spcBef>
            </a:pPr>
            <a:r>
              <a:rPr lang="en-US" sz="2800" dirty="0" err="1">
                <a:latin typeface="Arial MT"/>
                <a:cs typeface="Arial MT"/>
              </a:rPr>
              <a:t>Tập</a:t>
            </a:r>
            <a:r>
              <a:rPr lang="en-US" sz="2800" dirty="0">
                <a:latin typeface="Arial MT"/>
                <a:cs typeface="Arial MT"/>
              </a:rPr>
              <a:t> </a:t>
            </a:r>
            <a:r>
              <a:rPr lang="en-US" sz="2800" dirty="0" err="1">
                <a:latin typeface="Arial MT"/>
                <a:cs typeface="Arial MT"/>
              </a:rPr>
              <a:t>trung</a:t>
            </a:r>
            <a:r>
              <a:rPr lang="en-US" sz="2800" dirty="0">
                <a:latin typeface="Arial MT"/>
                <a:cs typeface="Arial MT"/>
              </a:rPr>
              <a:t> </a:t>
            </a:r>
            <a:r>
              <a:rPr lang="en-US" sz="2800" dirty="0" err="1">
                <a:latin typeface="Arial MT"/>
                <a:cs typeface="Arial MT"/>
              </a:rPr>
              <a:t>vào</a:t>
            </a:r>
            <a:r>
              <a:rPr lang="en-US" sz="2800" dirty="0">
                <a:latin typeface="Arial MT"/>
                <a:cs typeface="Arial MT"/>
              </a:rPr>
              <a:t> </a:t>
            </a:r>
            <a:r>
              <a:rPr lang="en-US" sz="2800" dirty="0" err="1">
                <a:latin typeface="Arial MT"/>
                <a:cs typeface="Arial MT"/>
              </a:rPr>
              <a:t>những</a:t>
            </a:r>
            <a:r>
              <a:rPr lang="en-US" sz="2800" dirty="0">
                <a:latin typeface="Arial MT"/>
                <a:cs typeface="Arial MT"/>
              </a:rPr>
              <a:t> </a:t>
            </a:r>
            <a:r>
              <a:rPr lang="en-US" sz="2800" dirty="0" err="1">
                <a:latin typeface="Arial MT"/>
                <a:cs typeface="Arial MT"/>
              </a:rPr>
              <a:t>gì</a:t>
            </a:r>
            <a:r>
              <a:rPr lang="en-US" sz="2800" dirty="0">
                <a:latin typeface="Arial MT"/>
                <a:cs typeface="Arial MT"/>
              </a:rPr>
              <a:t> </a:t>
            </a:r>
            <a:r>
              <a:rPr lang="en-US" sz="2800" dirty="0" err="1">
                <a:latin typeface="Arial MT"/>
                <a:cs typeface="Arial MT"/>
              </a:rPr>
              <a:t>kiểm</a:t>
            </a:r>
            <a:r>
              <a:rPr lang="en-US" sz="2800" dirty="0">
                <a:latin typeface="Arial MT"/>
                <a:cs typeface="Arial MT"/>
              </a:rPr>
              <a:t> </a:t>
            </a:r>
            <a:r>
              <a:rPr lang="en-US" sz="2800" dirty="0" err="1">
                <a:latin typeface="Arial MT"/>
                <a:cs typeface="Arial MT"/>
              </a:rPr>
              <a:t>tra</a:t>
            </a:r>
            <a:r>
              <a:rPr lang="en-US" sz="2800" dirty="0">
                <a:latin typeface="Arial MT"/>
                <a:cs typeface="Arial MT"/>
              </a:rPr>
              <a:t> </a:t>
            </a:r>
            <a:r>
              <a:rPr lang="en-US" sz="2800" dirty="0" err="1">
                <a:latin typeface="Arial MT"/>
                <a:cs typeface="Arial MT"/>
              </a:rPr>
              <a:t>viên</a:t>
            </a:r>
            <a:r>
              <a:rPr lang="en-US" sz="2800" dirty="0">
                <a:latin typeface="Arial MT"/>
                <a:cs typeface="Arial MT"/>
              </a:rPr>
              <a:t> </a:t>
            </a:r>
            <a:r>
              <a:rPr lang="en-US" sz="2800" dirty="0" err="1">
                <a:latin typeface="Arial MT"/>
                <a:cs typeface="Arial MT"/>
              </a:rPr>
              <a:t>đang</a:t>
            </a:r>
            <a:r>
              <a:rPr lang="en-US" sz="2800" dirty="0">
                <a:latin typeface="Arial MT"/>
                <a:cs typeface="Arial MT"/>
              </a:rPr>
              <a:t> </a:t>
            </a:r>
            <a:r>
              <a:rPr lang="en-US" sz="2800" dirty="0" err="1">
                <a:latin typeface="Arial MT"/>
                <a:cs typeface="Arial MT"/>
              </a:rPr>
              <a:t>nói</a:t>
            </a:r>
            <a:r>
              <a:rPr lang="en-US" sz="2800" dirty="0">
                <a:latin typeface="Arial MT"/>
                <a:cs typeface="Arial MT"/>
              </a:rPr>
              <a:t>, KHÔNG </a:t>
            </a:r>
            <a:r>
              <a:rPr lang="en-US" sz="2800" dirty="0" err="1">
                <a:latin typeface="Arial MT"/>
                <a:cs typeface="Arial MT"/>
              </a:rPr>
              <a:t>tập</a:t>
            </a:r>
            <a:r>
              <a:rPr lang="en-US" sz="2800" dirty="0">
                <a:latin typeface="Arial MT"/>
                <a:cs typeface="Arial MT"/>
              </a:rPr>
              <a:t> </a:t>
            </a:r>
            <a:r>
              <a:rPr lang="en-US" sz="2800" dirty="0" err="1">
                <a:latin typeface="Arial MT"/>
                <a:cs typeface="Arial MT"/>
              </a:rPr>
              <a:t>trung</a:t>
            </a:r>
            <a:r>
              <a:rPr lang="en-US" sz="2800" dirty="0">
                <a:latin typeface="Arial MT"/>
                <a:cs typeface="Arial MT"/>
              </a:rPr>
              <a:t> </a:t>
            </a:r>
            <a:r>
              <a:rPr lang="en-US" sz="2800" dirty="0" err="1">
                <a:latin typeface="Arial MT"/>
                <a:cs typeface="Arial MT"/>
              </a:rPr>
              <a:t>vào</a:t>
            </a:r>
            <a:r>
              <a:rPr lang="en-US" sz="2800" dirty="0">
                <a:latin typeface="Arial MT"/>
                <a:cs typeface="Arial MT"/>
              </a:rPr>
              <a:t> </a:t>
            </a:r>
            <a:r>
              <a:rPr lang="en-US" sz="2800" dirty="0" err="1">
                <a:latin typeface="Arial MT"/>
                <a:cs typeface="Arial MT"/>
              </a:rPr>
              <a:t>những</a:t>
            </a:r>
            <a:r>
              <a:rPr lang="en-US" sz="2800" dirty="0">
                <a:latin typeface="Arial MT"/>
                <a:cs typeface="Arial MT"/>
              </a:rPr>
              <a:t> ý </a:t>
            </a:r>
            <a:r>
              <a:rPr lang="en-US" sz="2800" dirty="0" err="1">
                <a:latin typeface="Arial MT"/>
                <a:cs typeface="Arial MT"/>
              </a:rPr>
              <a:t>kiến</a:t>
            </a:r>
            <a:r>
              <a:rPr lang="en-US" sz="2800" dirty="0">
                <a:latin typeface="Arial MT"/>
                <a:cs typeface="Arial MT"/>
              </a:rPr>
              <a:t> </a:t>
            </a:r>
            <a:r>
              <a:rPr lang="en-US" sz="2800" dirty="0" err="1">
                <a:latin typeface="Arial MT"/>
                <a:cs typeface="Arial MT"/>
              </a:rPr>
              <a:t>tiếp</a:t>
            </a:r>
            <a:r>
              <a:rPr lang="en-US" sz="2800" dirty="0">
                <a:latin typeface="Arial MT"/>
                <a:cs typeface="Arial MT"/>
              </a:rPr>
              <a:t> </a:t>
            </a:r>
            <a:r>
              <a:rPr lang="en-US" sz="2800" dirty="0" err="1">
                <a:latin typeface="Arial MT"/>
                <a:cs typeface="Arial MT"/>
              </a:rPr>
              <a:t>theo</a:t>
            </a:r>
            <a:r>
              <a:rPr lang="en-US" sz="2800" dirty="0">
                <a:latin typeface="Arial MT"/>
                <a:cs typeface="Arial MT"/>
              </a:rPr>
              <a:t> </a:t>
            </a:r>
            <a:r>
              <a:rPr lang="en-US" sz="2800" dirty="0" err="1">
                <a:latin typeface="Arial MT"/>
                <a:cs typeface="Arial MT"/>
              </a:rPr>
              <a:t>của</a:t>
            </a:r>
            <a:r>
              <a:rPr lang="en-US" sz="2800" dirty="0">
                <a:latin typeface="Arial MT"/>
                <a:cs typeface="Arial MT"/>
              </a:rPr>
              <a:t> </a:t>
            </a:r>
            <a:r>
              <a:rPr lang="en-US" sz="2800" dirty="0" err="1">
                <a:latin typeface="Arial MT"/>
                <a:cs typeface="Arial MT"/>
              </a:rPr>
              <a:t>bạn</a:t>
            </a:r>
            <a:endParaRPr sz="2800" dirty="0">
              <a:latin typeface="Arial MT"/>
              <a:cs typeface="Arial MT"/>
            </a:endParaRPr>
          </a:p>
          <a:p>
            <a:pPr marL="12700" marR="676910">
              <a:lnSpc>
                <a:spcPts val="3000"/>
              </a:lnSpc>
              <a:spcBef>
                <a:spcPts val="1930"/>
              </a:spcBef>
            </a:pPr>
            <a:r>
              <a:rPr lang="en-US" sz="2800" dirty="0" err="1">
                <a:latin typeface="Arial MT"/>
                <a:cs typeface="Arial MT"/>
              </a:rPr>
              <a:t>Đừng</a:t>
            </a:r>
            <a:r>
              <a:rPr lang="en-US" sz="2800" dirty="0">
                <a:latin typeface="Arial MT"/>
                <a:cs typeface="Arial MT"/>
              </a:rPr>
              <a:t> </a:t>
            </a:r>
            <a:r>
              <a:rPr lang="en-US" sz="2800" dirty="0" err="1">
                <a:latin typeface="Arial MT"/>
                <a:cs typeface="Arial MT"/>
              </a:rPr>
              <a:t>nói</a:t>
            </a:r>
            <a:r>
              <a:rPr lang="en-US" sz="2800" dirty="0">
                <a:latin typeface="Arial MT"/>
                <a:cs typeface="Arial MT"/>
              </a:rPr>
              <a:t> </a:t>
            </a:r>
            <a:r>
              <a:rPr lang="en-US" sz="2800" dirty="0" err="1">
                <a:latin typeface="Arial MT"/>
                <a:cs typeface="Arial MT"/>
              </a:rPr>
              <a:t>chen</a:t>
            </a:r>
            <a:r>
              <a:rPr lang="en-US" sz="2800" dirty="0">
                <a:latin typeface="Arial MT"/>
                <a:cs typeface="Arial MT"/>
              </a:rPr>
              <a:t> </a:t>
            </a:r>
            <a:r>
              <a:rPr lang="en-US" sz="2800" dirty="0" err="1">
                <a:latin typeface="Arial MT"/>
                <a:cs typeface="Arial MT"/>
              </a:rPr>
              <a:t>ngang</a:t>
            </a:r>
            <a:r>
              <a:rPr lang="en-US" sz="2800" dirty="0">
                <a:latin typeface="Arial MT"/>
                <a:cs typeface="Arial MT"/>
              </a:rPr>
              <a:t> </a:t>
            </a:r>
            <a:r>
              <a:rPr lang="en-US" sz="2800" dirty="0" err="1">
                <a:latin typeface="Arial MT"/>
                <a:cs typeface="Arial MT"/>
              </a:rPr>
              <a:t>kiểm</a:t>
            </a:r>
            <a:r>
              <a:rPr lang="en-US" sz="2800" dirty="0">
                <a:latin typeface="Arial MT"/>
                <a:cs typeface="Arial MT"/>
              </a:rPr>
              <a:t> </a:t>
            </a:r>
            <a:r>
              <a:rPr lang="en-US" sz="2800" dirty="0" err="1">
                <a:latin typeface="Arial MT"/>
                <a:cs typeface="Arial MT"/>
              </a:rPr>
              <a:t>tra</a:t>
            </a:r>
            <a:r>
              <a:rPr lang="en-US" sz="2800" dirty="0">
                <a:latin typeface="Arial MT"/>
                <a:cs typeface="Arial MT"/>
              </a:rPr>
              <a:t> </a:t>
            </a:r>
            <a:r>
              <a:rPr lang="en-US" sz="2800" dirty="0" err="1">
                <a:latin typeface="Arial MT"/>
                <a:cs typeface="Arial MT"/>
              </a:rPr>
              <a:t>viên</a:t>
            </a:r>
            <a:r>
              <a:rPr lang="en-US" sz="2800" dirty="0">
                <a:latin typeface="Arial MT"/>
                <a:cs typeface="Arial MT"/>
              </a:rPr>
              <a:t> </a:t>
            </a:r>
            <a:r>
              <a:rPr lang="en-US" sz="2800" dirty="0" err="1">
                <a:latin typeface="Arial MT"/>
                <a:cs typeface="Arial MT"/>
              </a:rPr>
              <a:t>hoặc</a:t>
            </a:r>
            <a:r>
              <a:rPr lang="en-US" sz="2800" dirty="0">
                <a:latin typeface="Arial MT"/>
                <a:cs typeface="Arial MT"/>
              </a:rPr>
              <a:t> </a:t>
            </a:r>
            <a:r>
              <a:rPr lang="en-US" sz="2800" dirty="0" err="1">
                <a:latin typeface="Arial MT"/>
                <a:cs typeface="Arial MT"/>
              </a:rPr>
              <a:t>ngắt</a:t>
            </a:r>
            <a:r>
              <a:rPr lang="en-US" sz="2800" dirty="0">
                <a:latin typeface="Arial MT"/>
                <a:cs typeface="Arial MT"/>
              </a:rPr>
              <a:t> </a:t>
            </a:r>
            <a:r>
              <a:rPr lang="en-US" sz="2800" dirty="0" err="1">
                <a:latin typeface="Arial MT"/>
                <a:cs typeface="Arial MT"/>
              </a:rPr>
              <a:t>lời</a:t>
            </a:r>
            <a:r>
              <a:rPr lang="en-US" sz="2800" dirty="0">
                <a:latin typeface="Arial MT"/>
                <a:cs typeface="Arial MT"/>
              </a:rPr>
              <a:t> </a:t>
            </a:r>
            <a:r>
              <a:rPr lang="en-US" sz="2800" dirty="0" err="1">
                <a:latin typeface="Arial MT"/>
                <a:cs typeface="Arial MT"/>
              </a:rPr>
              <a:t>giữa</a:t>
            </a:r>
            <a:r>
              <a:rPr lang="en-US" sz="2800" dirty="0">
                <a:latin typeface="Arial MT"/>
                <a:cs typeface="Arial MT"/>
              </a:rPr>
              <a:t> </a:t>
            </a:r>
            <a:r>
              <a:rPr lang="en-US" sz="2800" dirty="0" err="1">
                <a:latin typeface="Arial MT"/>
                <a:cs typeface="Arial MT"/>
              </a:rPr>
              <a:t>câu</a:t>
            </a:r>
            <a:endParaRPr sz="2800" dirty="0">
              <a:latin typeface="Arial MT"/>
              <a:cs typeface="Arial MT"/>
            </a:endParaRPr>
          </a:p>
          <a:p>
            <a:pPr marL="12700" marR="161925">
              <a:lnSpc>
                <a:spcPts val="3000"/>
              </a:lnSpc>
              <a:spcBef>
                <a:spcPts val="1930"/>
              </a:spcBef>
            </a:pPr>
            <a:r>
              <a:rPr lang="en-US" sz="2800" spc="-10" dirty="0" err="1">
                <a:latin typeface="Arial MT"/>
                <a:cs typeface="Arial MT"/>
              </a:rPr>
              <a:t>Tránh</a:t>
            </a:r>
            <a:r>
              <a:rPr lang="en-US" sz="2800" spc="-10" dirty="0">
                <a:latin typeface="Arial MT"/>
                <a:cs typeface="Arial MT"/>
              </a:rPr>
              <a:t> bị </a:t>
            </a:r>
            <a:r>
              <a:rPr lang="en-US" sz="2800" spc="-10" dirty="0" err="1">
                <a:latin typeface="Arial MT"/>
                <a:cs typeface="Arial MT"/>
              </a:rPr>
              <a:t>phân</a:t>
            </a:r>
            <a:r>
              <a:rPr lang="en-US" sz="2800" spc="-10" dirty="0">
                <a:latin typeface="Arial MT"/>
                <a:cs typeface="Arial MT"/>
              </a:rPr>
              <a:t> </a:t>
            </a:r>
            <a:r>
              <a:rPr lang="en-US" sz="2800" spc="-10" dirty="0" err="1">
                <a:latin typeface="Arial MT"/>
                <a:cs typeface="Arial MT"/>
              </a:rPr>
              <a:t>tâm</a:t>
            </a:r>
            <a:r>
              <a:rPr lang="en-US" sz="2800" spc="-10" dirty="0">
                <a:latin typeface="Arial MT"/>
                <a:cs typeface="Arial MT"/>
              </a:rPr>
              <a:t> (</a:t>
            </a:r>
            <a:r>
              <a:rPr lang="en-US" sz="2800" spc="-10" dirty="0" err="1">
                <a:latin typeface="Arial MT"/>
                <a:cs typeface="Arial MT"/>
              </a:rPr>
              <a:t>tắt</a:t>
            </a:r>
            <a:r>
              <a:rPr lang="en-US" sz="2800" spc="-10" dirty="0">
                <a:latin typeface="Arial MT"/>
                <a:cs typeface="Arial MT"/>
              </a:rPr>
              <a:t> </a:t>
            </a:r>
            <a:r>
              <a:rPr lang="en-US" sz="2800" spc="-10" dirty="0" err="1">
                <a:latin typeface="Arial MT"/>
                <a:cs typeface="Arial MT"/>
              </a:rPr>
              <a:t>điện</a:t>
            </a:r>
            <a:r>
              <a:rPr lang="en-US" sz="2800" spc="-10" dirty="0">
                <a:latin typeface="Arial MT"/>
                <a:cs typeface="Arial MT"/>
              </a:rPr>
              <a:t> </a:t>
            </a:r>
            <a:r>
              <a:rPr lang="en-US" sz="2800" spc="-10" dirty="0" err="1">
                <a:latin typeface="Arial MT"/>
                <a:cs typeface="Arial MT"/>
              </a:rPr>
              <a:t>thoại</a:t>
            </a:r>
            <a:r>
              <a:rPr lang="en-US" sz="2800" spc="-10" dirty="0">
                <a:latin typeface="Arial MT"/>
                <a:cs typeface="Arial MT"/>
              </a:rPr>
              <a:t>, </a:t>
            </a:r>
            <a:r>
              <a:rPr lang="en-US" sz="2800" spc="-10" dirty="0" err="1">
                <a:latin typeface="Arial MT"/>
                <a:cs typeface="Arial MT"/>
              </a:rPr>
              <a:t>đặt</a:t>
            </a:r>
            <a:r>
              <a:rPr lang="en-US" sz="2800" spc="-10" dirty="0">
                <a:latin typeface="Arial MT"/>
                <a:cs typeface="Arial MT"/>
              </a:rPr>
              <a:t> </a:t>
            </a:r>
            <a:r>
              <a:rPr lang="en-US" sz="2800" spc="-10" dirty="0" err="1">
                <a:latin typeface="Arial MT"/>
                <a:cs typeface="Arial MT"/>
              </a:rPr>
              <a:t>chế</a:t>
            </a:r>
            <a:r>
              <a:rPr lang="en-US" sz="2800" spc="-10" dirty="0">
                <a:latin typeface="Arial MT"/>
                <a:cs typeface="Arial MT"/>
              </a:rPr>
              <a:t> </a:t>
            </a:r>
            <a:r>
              <a:rPr lang="en-US" sz="2800" spc="-10" dirty="0" err="1">
                <a:latin typeface="Arial MT"/>
                <a:cs typeface="Arial MT"/>
              </a:rPr>
              <a:t>độ</a:t>
            </a:r>
            <a:r>
              <a:rPr lang="en-US" sz="2800" spc="-10" dirty="0">
                <a:latin typeface="Arial MT"/>
                <a:cs typeface="Arial MT"/>
              </a:rPr>
              <a:t> </a:t>
            </a:r>
            <a:r>
              <a:rPr lang="en-US" sz="2800" spc="-10" dirty="0" err="1">
                <a:latin typeface="Arial MT"/>
                <a:cs typeface="Arial MT"/>
              </a:rPr>
              <a:t>im</a:t>
            </a:r>
            <a:r>
              <a:rPr lang="en-US" sz="2800" spc="-10" dirty="0">
                <a:latin typeface="Arial MT"/>
                <a:cs typeface="Arial MT"/>
              </a:rPr>
              <a:t> </a:t>
            </a:r>
            <a:r>
              <a:rPr lang="en-US" sz="2800" spc="-10" dirty="0" err="1">
                <a:latin typeface="Arial MT"/>
                <a:cs typeface="Arial MT"/>
              </a:rPr>
              <a:t>lặng</a:t>
            </a:r>
            <a:endParaRPr sz="2800" dirty="0">
              <a:latin typeface="Arial MT"/>
              <a:cs typeface="Arial MT"/>
            </a:endParaRPr>
          </a:p>
          <a:p>
            <a:pPr marL="12700">
              <a:lnSpc>
                <a:spcPct val="100000"/>
              </a:lnSpc>
              <a:spcBef>
                <a:spcPts val="1430"/>
              </a:spcBef>
            </a:pPr>
            <a:r>
              <a:rPr lang="vi-VN" sz="2800" dirty="0">
                <a:latin typeface="Arial MT"/>
                <a:cs typeface="Arial MT"/>
              </a:rPr>
              <a:t>Xác nhận </a:t>
            </a:r>
            <a:r>
              <a:rPr lang="en-US" sz="2800" dirty="0" err="1">
                <a:latin typeface="Arial MT"/>
                <a:cs typeface="Arial MT"/>
              </a:rPr>
              <a:t>bạn</a:t>
            </a:r>
            <a:r>
              <a:rPr lang="en-US" sz="2800" dirty="0">
                <a:latin typeface="Arial MT"/>
                <a:cs typeface="Arial MT"/>
              </a:rPr>
              <a:t> </a:t>
            </a:r>
            <a:r>
              <a:rPr lang="vi-VN" sz="2800" dirty="0">
                <a:latin typeface="Arial MT"/>
                <a:cs typeface="Arial MT"/>
              </a:rPr>
              <a:t>đã hiểu</a:t>
            </a:r>
            <a:r>
              <a:rPr lang="en-US" sz="2800" dirty="0">
                <a:latin typeface="Arial MT"/>
                <a:cs typeface="Arial MT"/>
              </a:rPr>
              <a:t> </a:t>
            </a:r>
            <a:r>
              <a:rPr lang="en-US" sz="2800" dirty="0" err="1">
                <a:latin typeface="Arial MT"/>
                <a:cs typeface="Arial MT"/>
              </a:rPr>
              <a:t>câu</a:t>
            </a:r>
            <a:r>
              <a:rPr lang="en-US" sz="2800" dirty="0">
                <a:latin typeface="Arial MT"/>
                <a:cs typeface="Arial MT"/>
              </a:rPr>
              <a:t> </a:t>
            </a:r>
            <a:r>
              <a:rPr lang="en-US" sz="2800" dirty="0" err="1">
                <a:latin typeface="Arial MT"/>
                <a:cs typeface="Arial MT"/>
              </a:rPr>
              <a:t>hỏi</a:t>
            </a:r>
            <a:endParaRPr sz="2900" dirty="0">
              <a:latin typeface="Arial MT"/>
              <a:cs typeface="Arial M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389000"/>
            <a:ext cx="14325600" cy="536044"/>
          </a:xfrm>
          <a:prstGeom prst="rect">
            <a:avLst/>
          </a:prstGeom>
        </p:spPr>
        <p:txBody>
          <a:bodyPr vert="horz" wrap="square" lIns="0" tIns="12700" rIns="0" bIns="0" rtlCol="0">
            <a:spAutoFit/>
          </a:bodyPr>
          <a:lstStyle/>
          <a:p>
            <a:pPr marL="12700">
              <a:lnSpc>
                <a:spcPct val="100000"/>
              </a:lnSpc>
              <a:spcBef>
                <a:spcPts val="100"/>
              </a:spcBef>
            </a:pPr>
            <a:r>
              <a:rPr lang="vi-VN" sz="3400" dirty="0"/>
              <a:t>Tiến hành các chuyến tham quan cơ sở/đi </a:t>
            </a:r>
            <a:r>
              <a:rPr lang="en-US" sz="3400" dirty="0" err="1"/>
              <a:t>thăm</a:t>
            </a:r>
            <a:r>
              <a:rPr lang="vi-VN" sz="3400" dirty="0"/>
              <a:t> khu vực sản xuất</a:t>
            </a:r>
            <a:endParaRPr sz="3400" dirty="0"/>
          </a:p>
        </p:txBody>
      </p:sp>
      <p:sp>
        <p:nvSpPr>
          <p:cNvPr id="3" name="object 3"/>
          <p:cNvSpPr txBox="1"/>
          <p:nvPr/>
        </p:nvSpPr>
        <p:spPr>
          <a:xfrm>
            <a:off x="810259" y="1024670"/>
            <a:ext cx="6733541" cy="4705134"/>
          </a:xfrm>
          <a:prstGeom prst="rect">
            <a:avLst/>
          </a:prstGeom>
        </p:spPr>
        <p:txBody>
          <a:bodyPr vert="horz" wrap="square" lIns="0" tIns="148590" rIns="0" bIns="0" rtlCol="0">
            <a:spAutoFit/>
          </a:bodyPr>
          <a:lstStyle/>
          <a:p>
            <a:pPr marL="12700">
              <a:lnSpc>
                <a:spcPct val="100000"/>
              </a:lnSpc>
              <a:spcBef>
                <a:spcPts val="1170"/>
              </a:spcBef>
            </a:pPr>
            <a:r>
              <a:rPr lang="en-US" sz="2850" b="1" spc="10" dirty="0" err="1">
                <a:solidFill>
                  <a:srgbClr val="58585B"/>
                </a:solidFill>
                <a:latin typeface="Arial"/>
                <a:cs typeface="Arial"/>
              </a:rPr>
              <a:t>Chuẩn</a:t>
            </a:r>
            <a:r>
              <a:rPr lang="en-US" sz="2850" b="1" spc="10" dirty="0">
                <a:solidFill>
                  <a:srgbClr val="58585B"/>
                </a:solidFill>
                <a:latin typeface="Arial"/>
                <a:cs typeface="Arial"/>
              </a:rPr>
              <a:t> </a:t>
            </a:r>
            <a:r>
              <a:rPr lang="en-US" sz="2850" b="1" spc="10" dirty="0" err="1">
                <a:solidFill>
                  <a:srgbClr val="58585B"/>
                </a:solidFill>
                <a:latin typeface="Arial"/>
                <a:cs typeface="Arial"/>
              </a:rPr>
              <a:t>bị</a:t>
            </a:r>
            <a:endParaRPr lang="en-US" sz="2850" dirty="0">
              <a:latin typeface="Arial"/>
              <a:cs typeface="Arial"/>
            </a:endParaRPr>
          </a:p>
          <a:p>
            <a:pPr marL="12700" marR="5080">
              <a:lnSpc>
                <a:spcPts val="3120"/>
              </a:lnSpc>
              <a:spcBef>
                <a:spcPts val="1435"/>
              </a:spcBef>
            </a:pPr>
            <a:r>
              <a:rPr lang="vi-VN" sz="2850" spc="5" dirty="0">
                <a:solidFill>
                  <a:srgbClr val="58585B"/>
                </a:solidFill>
                <a:latin typeface="Arial MT"/>
                <a:cs typeface="Arial MT"/>
              </a:rPr>
              <a:t>Sẽ rất hữu ích khi xác định đường di chuyển qua cơ sở cho ‘chuyến tham quan kiểm tra’.</a:t>
            </a:r>
          </a:p>
          <a:p>
            <a:pPr marL="12700" marR="5080">
              <a:lnSpc>
                <a:spcPts val="3120"/>
              </a:lnSpc>
              <a:spcBef>
                <a:spcPts val="1435"/>
              </a:spcBef>
            </a:pPr>
            <a:r>
              <a:rPr lang="vi-VN" sz="2850" spc="5" dirty="0">
                <a:solidFill>
                  <a:srgbClr val="58585B"/>
                </a:solidFill>
                <a:latin typeface="Arial MT"/>
                <a:cs typeface="Arial MT"/>
              </a:rPr>
              <a:t>Đảm bảo rằng bạn đã bố trí sẵn 'người tổ chức' tại mỗi khu vực có khả năng trả lời các câu hỏi của kiểm tra viên.</a:t>
            </a:r>
          </a:p>
          <a:p>
            <a:pPr marL="12700" marR="5080">
              <a:lnSpc>
                <a:spcPts val="3120"/>
              </a:lnSpc>
              <a:spcBef>
                <a:spcPts val="1435"/>
              </a:spcBef>
            </a:pPr>
            <a:r>
              <a:rPr lang="vi-VN" sz="2850" spc="5" dirty="0">
                <a:solidFill>
                  <a:srgbClr val="58585B"/>
                </a:solidFill>
                <a:latin typeface="Arial MT"/>
                <a:cs typeface="Arial MT"/>
              </a:rPr>
              <a:t>Để chuẩn bị cho người tổ chức, bạn có thể muốn thực hành một số câu hỏi và câu trả lời mô phỏng</a:t>
            </a:r>
            <a:endParaRPr sz="2850" dirty="0">
              <a:latin typeface="Arial MT"/>
              <a:cs typeface="Arial MT"/>
            </a:endParaRPr>
          </a:p>
        </p:txBody>
      </p:sp>
      <p:pic>
        <p:nvPicPr>
          <p:cNvPr id="4" name="object 4"/>
          <p:cNvPicPr/>
          <p:nvPr/>
        </p:nvPicPr>
        <p:blipFill>
          <a:blip r:embed="rId2" cstate="print"/>
          <a:stretch>
            <a:fillRect/>
          </a:stretch>
        </p:blipFill>
        <p:spPr>
          <a:xfrm>
            <a:off x="7746492" y="1149096"/>
            <a:ext cx="6883908" cy="5161787"/>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389000"/>
            <a:ext cx="14249400" cy="505267"/>
          </a:xfrm>
          <a:prstGeom prst="rect">
            <a:avLst/>
          </a:prstGeom>
        </p:spPr>
        <p:txBody>
          <a:bodyPr vert="horz" wrap="square" lIns="0" tIns="12700" rIns="0" bIns="0" rtlCol="0">
            <a:spAutoFit/>
          </a:bodyPr>
          <a:lstStyle/>
          <a:p>
            <a:pPr marL="12700">
              <a:lnSpc>
                <a:spcPct val="100000"/>
              </a:lnSpc>
              <a:spcBef>
                <a:spcPts val="100"/>
              </a:spcBef>
            </a:pPr>
            <a:r>
              <a:rPr lang="vi-VN" sz="3200" dirty="0"/>
              <a:t>Tiến hành các chuyến tham quan cơ sở/đi </a:t>
            </a:r>
            <a:r>
              <a:rPr lang="en-US" sz="3200" dirty="0" err="1"/>
              <a:t>thăm</a:t>
            </a:r>
            <a:r>
              <a:rPr lang="vi-VN" sz="3200" dirty="0"/>
              <a:t> khu vực sản xuất</a:t>
            </a:r>
            <a:endParaRPr sz="3200" dirty="0"/>
          </a:p>
        </p:txBody>
      </p:sp>
      <p:sp>
        <p:nvSpPr>
          <p:cNvPr id="3" name="object 3"/>
          <p:cNvSpPr txBox="1"/>
          <p:nvPr/>
        </p:nvSpPr>
        <p:spPr>
          <a:xfrm>
            <a:off x="7740142" y="1196848"/>
            <a:ext cx="6661658" cy="4320542"/>
          </a:xfrm>
          <a:prstGeom prst="rect">
            <a:avLst/>
          </a:prstGeom>
        </p:spPr>
        <p:txBody>
          <a:bodyPr vert="horz" wrap="square" lIns="0" tIns="149225" rIns="0" bIns="0" rtlCol="0">
            <a:spAutoFit/>
          </a:bodyPr>
          <a:lstStyle/>
          <a:p>
            <a:pPr marL="12700">
              <a:lnSpc>
                <a:spcPct val="100000"/>
              </a:lnSpc>
              <a:spcBef>
                <a:spcPts val="1175"/>
              </a:spcBef>
            </a:pPr>
            <a:r>
              <a:rPr lang="en-US" sz="2850" b="1" spc="20" dirty="0" err="1">
                <a:solidFill>
                  <a:srgbClr val="58585B"/>
                </a:solidFill>
                <a:latin typeface="Arial"/>
                <a:cs typeface="Arial"/>
              </a:rPr>
              <a:t>Trong</a:t>
            </a:r>
            <a:r>
              <a:rPr lang="en-US" sz="2850" b="1" spc="20" dirty="0">
                <a:solidFill>
                  <a:srgbClr val="58585B"/>
                </a:solidFill>
                <a:latin typeface="Arial"/>
                <a:cs typeface="Arial"/>
              </a:rPr>
              <a:t> </a:t>
            </a:r>
            <a:r>
              <a:rPr lang="en-US" sz="2850" b="1" spc="20" dirty="0" err="1">
                <a:solidFill>
                  <a:srgbClr val="58585B"/>
                </a:solidFill>
                <a:latin typeface="Arial"/>
                <a:cs typeface="Arial"/>
              </a:rPr>
              <a:t>ngày</a:t>
            </a:r>
            <a:r>
              <a:rPr lang="en-US" sz="2850" b="1" spc="20" dirty="0">
                <a:solidFill>
                  <a:srgbClr val="58585B"/>
                </a:solidFill>
                <a:latin typeface="Arial"/>
                <a:cs typeface="Arial"/>
              </a:rPr>
              <a:t> </a:t>
            </a:r>
            <a:r>
              <a:rPr lang="en-US" sz="2850" b="1" spc="20" dirty="0" err="1">
                <a:solidFill>
                  <a:srgbClr val="58585B"/>
                </a:solidFill>
                <a:latin typeface="Arial"/>
                <a:cs typeface="Arial"/>
              </a:rPr>
              <a:t>kiểm</a:t>
            </a:r>
            <a:r>
              <a:rPr lang="en-US" sz="2850" b="1" spc="20" dirty="0">
                <a:solidFill>
                  <a:srgbClr val="58585B"/>
                </a:solidFill>
                <a:latin typeface="Arial"/>
                <a:cs typeface="Arial"/>
              </a:rPr>
              <a:t> </a:t>
            </a:r>
            <a:r>
              <a:rPr lang="en-US" sz="2850" b="1" spc="20" dirty="0" err="1">
                <a:solidFill>
                  <a:srgbClr val="58585B"/>
                </a:solidFill>
                <a:latin typeface="Arial"/>
                <a:cs typeface="Arial"/>
              </a:rPr>
              <a:t>tra</a:t>
            </a:r>
            <a:endParaRPr sz="2850" dirty="0">
              <a:latin typeface="Arial"/>
              <a:cs typeface="Arial"/>
            </a:endParaRPr>
          </a:p>
          <a:p>
            <a:pPr marL="12700" marR="253365">
              <a:lnSpc>
                <a:spcPct val="91100"/>
              </a:lnSpc>
              <a:spcBef>
                <a:spcPts val="1385"/>
              </a:spcBef>
            </a:pPr>
            <a:r>
              <a:rPr lang="vi-VN" sz="2850" spc="10" dirty="0">
                <a:solidFill>
                  <a:srgbClr val="58585B"/>
                </a:solidFill>
                <a:latin typeface="Arial MT"/>
                <a:cs typeface="Arial MT"/>
              </a:rPr>
              <a:t>Hãy cho khu vực biết khi nào họ có thể đón đoàn kiểm tra tới tham quan (thông báo kế hoạch kiểm tra)</a:t>
            </a:r>
          </a:p>
          <a:p>
            <a:pPr marL="12700" marR="253365">
              <a:lnSpc>
                <a:spcPct val="91100"/>
              </a:lnSpc>
              <a:spcBef>
                <a:spcPts val="1385"/>
              </a:spcBef>
            </a:pPr>
            <a:r>
              <a:rPr lang="vi-VN" sz="2850" spc="10" dirty="0">
                <a:solidFill>
                  <a:srgbClr val="58585B"/>
                </a:solidFill>
                <a:latin typeface="Arial MT"/>
                <a:cs typeface="Arial MT"/>
              </a:rPr>
              <a:t>Gọi cho khu vực đó để thông báo cho họ biết chuyến thăm cơ sở đã bắt đầu</a:t>
            </a:r>
          </a:p>
          <a:p>
            <a:pPr marL="12700" marR="253365">
              <a:lnSpc>
                <a:spcPct val="91100"/>
              </a:lnSpc>
              <a:spcBef>
                <a:spcPts val="1385"/>
              </a:spcBef>
            </a:pPr>
            <a:r>
              <a:rPr lang="vi-VN" sz="2850" spc="10" dirty="0">
                <a:solidFill>
                  <a:srgbClr val="58585B"/>
                </a:solidFill>
                <a:latin typeface="Arial MT"/>
                <a:cs typeface="Arial MT"/>
              </a:rPr>
              <a:t>Có mặt ở khu vực của bạn (bây giờ không phải là lúc để lao vào phòng tắm, uống cà phê hoặc biến mất)</a:t>
            </a:r>
            <a:endParaRPr sz="2850" dirty="0">
              <a:latin typeface="Arial MT"/>
              <a:cs typeface="Arial MT"/>
            </a:endParaRPr>
          </a:p>
        </p:txBody>
      </p:sp>
      <p:pic>
        <p:nvPicPr>
          <p:cNvPr id="4" name="object 4"/>
          <p:cNvPicPr/>
          <p:nvPr/>
        </p:nvPicPr>
        <p:blipFill>
          <a:blip r:embed="rId3" cstate="print"/>
          <a:stretch>
            <a:fillRect/>
          </a:stretch>
        </p:blipFill>
        <p:spPr>
          <a:xfrm>
            <a:off x="0" y="1435608"/>
            <a:ext cx="7386827" cy="4925568"/>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9979660" cy="689932"/>
          </a:xfrm>
          <a:prstGeom prst="rect">
            <a:avLst/>
          </a:prstGeom>
        </p:spPr>
        <p:txBody>
          <a:bodyPr vert="horz" wrap="square" lIns="0" tIns="12700" rIns="0" bIns="0" rtlCol="0">
            <a:spAutoFit/>
          </a:bodyPr>
          <a:lstStyle/>
          <a:p>
            <a:pPr marL="12700">
              <a:lnSpc>
                <a:spcPct val="100000"/>
              </a:lnSpc>
              <a:spcBef>
                <a:spcPts val="100"/>
              </a:spcBef>
            </a:pPr>
            <a:r>
              <a:rPr lang="en-US" dirty="0" err="1"/>
              <a:t>Quản</a:t>
            </a:r>
            <a:r>
              <a:rPr lang="en-US" dirty="0"/>
              <a:t> </a:t>
            </a:r>
            <a:r>
              <a:rPr lang="en-US" dirty="0" err="1"/>
              <a:t>lý</a:t>
            </a:r>
            <a:r>
              <a:rPr lang="en-US" dirty="0"/>
              <a:t> </a:t>
            </a:r>
            <a:r>
              <a:rPr lang="en-US" dirty="0" err="1"/>
              <a:t>các</a:t>
            </a:r>
            <a:r>
              <a:rPr lang="en-US" dirty="0"/>
              <a:t> </a:t>
            </a:r>
            <a:r>
              <a:rPr lang="en-US" dirty="0" err="1"/>
              <a:t>yêu</a:t>
            </a:r>
            <a:r>
              <a:rPr lang="en-US" dirty="0"/>
              <a:t> </a:t>
            </a:r>
            <a:r>
              <a:rPr lang="en-US" dirty="0" err="1"/>
              <a:t>cầu</a:t>
            </a:r>
            <a:r>
              <a:rPr lang="en-US" dirty="0"/>
              <a:t> </a:t>
            </a:r>
            <a:r>
              <a:rPr lang="en-US" dirty="0" err="1"/>
              <a:t>kiểm</a:t>
            </a:r>
            <a:r>
              <a:rPr lang="en-US" dirty="0"/>
              <a:t> </a:t>
            </a:r>
            <a:r>
              <a:rPr lang="en-US" dirty="0" err="1"/>
              <a:t>tra</a:t>
            </a:r>
            <a:endParaRPr spc="-5" dirty="0"/>
          </a:p>
        </p:txBody>
      </p:sp>
      <p:sp>
        <p:nvSpPr>
          <p:cNvPr id="3" name="object 3"/>
          <p:cNvSpPr/>
          <p:nvPr/>
        </p:nvSpPr>
        <p:spPr>
          <a:xfrm>
            <a:off x="457200" y="1676400"/>
            <a:ext cx="13716000" cy="0"/>
          </a:xfrm>
          <a:custGeom>
            <a:avLst/>
            <a:gdLst/>
            <a:ahLst/>
            <a:cxnLst/>
            <a:rect l="l" t="t" r="r" b="b"/>
            <a:pathLst>
              <a:path w="13716000">
                <a:moveTo>
                  <a:pt x="0" y="0"/>
                </a:moveTo>
                <a:lnTo>
                  <a:pt x="13716000" y="0"/>
                </a:lnTo>
              </a:path>
            </a:pathLst>
          </a:custGeom>
          <a:ln w="12700">
            <a:solidFill>
              <a:srgbClr val="005F9E"/>
            </a:solidFill>
          </a:ln>
        </p:spPr>
        <p:txBody>
          <a:bodyPr wrap="square" lIns="0" tIns="0" rIns="0" bIns="0" rtlCol="0"/>
          <a:lstStyle/>
          <a:p>
            <a:endParaRPr/>
          </a:p>
        </p:txBody>
      </p:sp>
      <p:sp>
        <p:nvSpPr>
          <p:cNvPr id="4" name="object 4"/>
          <p:cNvSpPr/>
          <p:nvPr/>
        </p:nvSpPr>
        <p:spPr>
          <a:xfrm>
            <a:off x="457200" y="2645664"/>
            <a:ext cx="13716000" cy="0"/>
          </a:xfrm>
          <a:custGeom>
            <a:avLst/>
            <a:gdLst/>
            <a:ahLst/>
            <a:cxnLst/>
            <a:rect l="l" t="t" r="r" b="b"/>
            <a:pathLst>
              <a:path w="13716000">
                <a:moveTo>
                  <a:pt x="0" y="0"/>
                </a:moveTo>
                <a:lnTo>
                  <a:pt x="13716000" y="0"/>
                </a:lnTo>
              </a:path>
            </a:pathLst>
          </a:custGeom>
          <a:ln w="12700">
            <a:solidFill>
              <a:srgbClr val="005F9E"/>
            </a:solidFill>
          </a:ln>
        </p:spPr>
        <p:txBody>
          <a:bodyPr wrap="square" lIns="0" tIns="0" rIns="0" bIns="0" rtlCol="0"/>
          <a:lstStyle/>
          <a:p>
            <a:endParaRPr/>
          </a:p>
        </p:txBody>
      </p:sp>
      <p:sp>
        <p:nvSpPr>
          <p:cNvPr id="5" name="object 5"/>
          <p:cNvSpPr/>
          <p:nvPr/>
        </p:nvSpPr>
        <p:spPr>
          <a:xfrm>
            <a:off x="457200" y="3614928"/>
            <a:ext cx="13716000" cy="0"/>
          </a:xfrm>
          <a:custGeom>
            <a:avLst/>
            <a:gdLst/>
            <a:ahLst/>
            <a:cxnLst/>
            <a:rect l="l" t="t" r="r" b="b"/>
            <a:pathLst>
              <a:path w="13716000">
                <a:moveTo>
                  <a:pt x="0" y="0"/>
                </a:moveTo>
                <a:lnTo>
                  <a:pt x="13716000" y="0"/>
                </a:lnTo>
              </a:path>
            </a:pathLst>
          </a:custGeom>
          <a:ln w="12700">
            <a:solidFill>
              <a:srgbClr val="005F9E"/>
            </a:solidFill>
          </a:ln>
        </p:spPr>
        <p:txBody>
          <a:bodyPr wrap="square" lIns="0" tIns="0" rIns="0" bIns="0" rtlCol="0"/>
          <a:lstStyle/>
          <a:p>
            <a:endParaRPr/>
          </a:p>
        </p:txBody>
      </p:sp>
      <p:sp>
        <p:nvSpPr>
          <p:cNvPr id="6" name="object 6"/>
          <p:cNvSpPr/>
          <p:nvPr/>
        </p:nvSpPr>
        <p:spPr>
          <a:xfrm>
            <a:off x="457200" y="4585715"/>
            <a:ext cx="13716000" cy="0"/>
          </a:xfrm>
          <a:custGeom>
            <a:avLst/>
            <a:gdLst/>
            <a:ahLst/>
            <a:cxnLst/>
            <a:rect l="l" t="t" r="r" b="b"/>
            <a:pathLst>
              <a:path w="13716000">
                <a:moveTo>
                  <a:pt x="0" y="0"/>
                </a:moveTo>
                <a:lnTo>
                  <a:pt x="13716000" y="0"/>
                </a:lnTo>
              </a:path>
            </a:pathLst>
          </a:custGeom>
          <a:ln w="12700">
            <a:solidFill>
              <a:srgbClr val="005F9E"/>
            </a:solidFill>
          </a:ln>
        </p:spPr>
        <p:txBody>
          <a:bodyPr wrap="square" lIns="0" tIns="0" rIns="0" bIns="0" rtlCol="0"/>
          <a:lstStyle/>
          <a:p>
            <a:endParaRPr/>
          </a:p>
        </p:txBody>
      </p:sp>
      <p:grpSp>
        <p:nvGrpSpPr>
          <p:cNvPr id="7" name="object 7"/>
          <p:cNvGrpSpPr/>
          <p:nvPr/>
        </p:nvGrpSpPr>
        <p:grpSpPr>
          <a:xfrm>
            <a:off x="0" y="5548629"/>
            <a:ext cx="14630400" cy="1435100"/>
            <a:chOff x="0" y="5548629"/>
            <a:chExt cx="14630400" cy="1435100"/>
          </a:xfrm>
        </p:grpSpPr>
        <p:sp>
          <p:nvSpPr>
            <p:cNvPr id="8" name="object 8"/>
            <p:cNvSpPr/>
            <p:nvPr/>
          </p:nvSpPr>
          <p:spPr>
            <a:xfrm>
              <a:off x="0" y="5554979"/>
              <a:ext cx="14630400" cy="1422400"/>
            </a:xfrm>
            <a:custGeom>
              <a:avLst/>
              <a:gdLst/>
              <a:ahLst/>
              <a:cxnLst/>
              <a:rect l="l" t="t" r="r" b="b"/>
              <a:pathLst>
                <a:path w="14630400" h="1422400">
                  <a:moveTo>
                    <a:pt x="0" y="0"/>
                  </a:moveTo>
                  <a:lnTo>
                    <a:pt x="0" y="1421892"/>
                  </a:lnTo>
                  <a:lnTo>
                    <a:pt x="14630399" y="1421892"/>
                  </a:lnTo>
                  <a:lnTo>
                    <a:pt x="14630399" y="0"/>
                  </a:lnTo>
                  <a:lnTo>
                    <a:pt x="0" y="0"/>
                  </a:lnTo>
                  <a:close/>
                </a:path>
              </a:pathLst>
            </a:custGeom>
            <a:solidFill>
              <a:srgbClr val="FFFFFF"/>
            </a:solidFill>
          </p:spPr>
          <p:txBody>
            <a:bodyPr wrap="square" lIns="0" tIns="0" rIns="0" bIns="0" rtlCol="0"/>
            <a:lstStyle/>
            <a:p>
              <a:endParaRPr/>
            </a:p>
          </p:txBody>
        </p:sp>
        <p:sp>
          <p:nvSpPr>
            <p:cNvPr id="9" name="object 9"/>
            <p:cNvSpPr/>
            <p:nvPr/>
          </p:nvSpPr>
          <p:spPr>
            <a:xfrm>
              <a:off x="0" y="5548629"/>
              <a:ext cx="14630400" cy="1435100"/>
            </a:xfrm>
            <a:custGeom>
              <a:avLst/>
              <a:gdLst/>
              <a:ahLst/>
              <a:cxnLst/>
              <a:rect l="l" t="t" r="r" b="b"/>
              <a:pathLst>
                <a:path w="14630400" h="1435100">
                  <a:moveTo>
                    <a:pt x="14630387" y="1421892"/>
                  </a:moveTo>
                  <a:lnTo>
                    <a:pt x="0" y="1421892"/>
                  </a:lnTo>
                  <a:lnTo>
                    <a:pt x="0" y="1434592"/>
                  </a:lnTo>
                  <a:lnTo>
                    <a:pt x="14630387" y="1434592"/>
                  </a:lnTo>
                  <a:lnTo>
                    <a:pt x="14630387" y="1421892"/>
                  </a:lnTo>
                  <a:close/>
                </a:path>
                <a:path w="14630400" h="1435100">
                  <a:moveTo>
                    <a:pt x="14630387" y="0"/>
                  </a:moveTo>
                  <a:lnTo>
                    <a:pt x="0" y="0"/>
                  </a:lnTo>
                  <a:lnTo>
                    <a:pt x="0" y="12700"/>
                  </a:lnTo>
                  <a:lnTo>
                    <a:pt x="14630387" y="12700"/>
                  </a:lnTo>
                  <a:lnTo>
                    <a:pt x="14630387" y="0"/>
                  </a:lnTo>
                  <a:close/>
                </a:path>
              </a:pathLst>
            </a:custGeom>
            <a:solidFill>
              <a:srgbClr val="BED22B"/>
            </a:solidFill>
          </p:spPr>
          <p:txBody>
            <a:bodyPr wrap="square" lIns="0" tIns="0" rIns="0" bIns="0" rtlCol="0"/>
            <a:lstStyle/>
            <a:p>
              <a:endParaRPr/>
            </a:p>
          </p:txBody>
        </p:sp>
      </p:grpSp>
      <p:sp>
        <p:nvSpPr>
          <p:cNvPr id="10" name="object 10"/>
          <p:cNvSpPr txBox="1"/>
          <p:nvPr/>
        </p:nvSpPr>
        <p:spPr>
          <a:xfrm>
            <a:off x="543559" y="1703577"/>
            <a:ext cx="14086841" cy="5214248"/>
          </a:xfrm>
          <a:prstGeom prst="rect">
            <a:avLst/>
          </a:prstGeom>
        </p:spPr>
        <p:txBody>
          <a:bodyPr vert="horz" wrap="square" lIns="0" tIns="12700" rIns="0" bIns="0" rtlCol="0">
            <a:spAutoFit/>
          </a:bodyPr>
          <a:lstStyle/>
          <a:p>
            <a:pPr>
              <a:spcBef>
                <a:spcPts val="600"/>
              </a:spcBef>
            </a:pPr>
            <a:r>
              <a:rPr lang="vi-VN" sz="2400" dirty="0">
                <a:latin typeface="Arial MT"/>
                <a:cs typeface="Arial MT"/>
              </a:rPr>
              <a:t>Người có nhiệm vụ ghi chép cần viết ra tất cả các yêu cầu (bạn có thể muốn có một biểu mẫu cho nhiệm vụ này)</a:t>
            </a:r>
            <a:endParaRPr sz="2400" dirty="0">
              <a:latin typeface="Arial MT"/>
              <a:cs typeface="Arial MT"/>
            </a:endParaRPr>
          </a:p>
          <a:p>
            <a:pPr>
              <a:spcBef>
                <a:spcPts val="600"/>
              </a:spcBef>
            </a:pPr>
            <a:endParaRPr lang="en-US" sz="2400" dirty="0">
              <a:latin typeface="Arial MT"/>
              <a:cs typeface="Arial MT"/>
            </a:endParaRPr>
          </a:p>
          <a:p>
            <a:pPr>
              <a:spcBef>
                <a:spcPts val="600"/>
              </a:spcBef>
            </a:pPr>
            <a:r>
              <a:rPr lang="vi-VN" sz="2400" dirty="0">
                <a:latin typeface="Arial MT"/>
                <a:cs typeface="Arial MT"/>
              </a:rPr>
              <a:t>Chân chạy sẽ đưa các yêu cầu ra hậu phòng để hành động</a:t>
            </a:r>
            <a:endParaRPr sz="2400" dirty="0">
              <a:latin typeface="Arial MT"/>
              <a:cs typeface="Arial MT"/>
            </a:endParaRPr>
          </a:p>
          <a:p>
            <a:pPr marR="5080">
              <a:spcBef>
                <a:spcPts val="600"/>
              </a:spcBef>
            </a:pPr>
            <a:r>
              <a:rPr lang="vi-VN" sz="2400" dirty="0">
                <a:latin typeface="Arial MT"/>
                <a:cs typeface="Arial MT"/>
              </a:rPr>
              <a:t>Đảm bảo rằng tất cả các bản sao cung cấp cho kiểm tra viên để xem xét đều được đánh dấu là 'không kiểm soát' hoặc 'tin tưởng trong giao dịch' nếu cần thiết và cung cấp phiên bản chính xác</a:t>
            </a:r>
            <a:r>
              <a:rPr sz="2400" dirty="0">
                <a:latin typeface="Arial MT"/>
                <a:cs typeface="Arial MT"/>
              </a:rPr>
              <a:t>.</a:t>
            </a:r>
          </a:p>
          <a:p>
            <a:pPr marR="745490">
              <a:spcBef>
                <a:spcPts val="600"/>
              </a:spcBef>
            </a:pPr>
            <a:r>
              <a:rPr lang="vi-VN" sz="2400" dirty="0">
                <a:latin typeface="Arial MT"/>
                <a:cs typeface="Arial MT"/>
              </a:rPr>
              <a:t>Tất cả tài liệu (quy trình, hồ sơ, dữ liệu thô, v.v.) cung cấp cho kiển tra viên phải tuân thủ các tiêu chuẩn GMP – không có dán giấy ghi chú, không có những phần chưa hoàn thiện hoặc dữ liệu chưa được kiểm tra</a:t>
            </a:r>
            <a:r>
              <a:rPr sz="2400" dirty="0">
                <a:latin typeface="Arial MT"/>
                <a:cs typeface="Arial MT"/>
              </a:rPr>
              <a:t>.</a:t>
            </a:r>
          </a:p>
          <a:p>
            <a:pPr algn="ctr">
              <a:spcBef>
                <a:spcPts val="600"/>
              </a:spcBef>
            </a:pPr>
            <a:r>
              <a:rPr lang="vi-VN" sz="2850" spc="15" dirty="0">
                <a:latin typeface="Arial MT"/>
                <a:cs typeface="Arial MT"/>
              </a:rPr>
              <a:t>Nhưng…..bây giờ không phải là lúc để sửa chữa vào phút cuối</a:t>
            </a:r>
            <a:r>
              <a:rPr sz="2850" spc="10" dirty="0">
                <a:latin typeface="Arial MT"/>
                <a:cs typeface="Arial MT"/>
              </a:rPr>
              <a:t>.</a:t>
            </a:r>
            <a:endParaRPr sz="2850" dirty="0">
              <a:latin typeface="Arial MT"/>
              <a:cs typeface="Arial MT"/>
            </a:endParaRPr>
          </a:p>
          <a:p>
            <a:pPr>
              <a:spcBef>
                <a:spcPts val="600"/>
              </a:spcBef>
            </a:pPr>
            <a:endParaRPr sz="3000" dirty="0">
              <a:latin typeface="Arial MT"/>
              <a:cs typeface="Arial MT"/>
            </a:endParaRPr>
          </a:p>
          <a:p>
            <a:pPr algn="ctr">
              <a:spcBef>
                <a:spcPts val="600"/>
              </a:spcBef>
            </a:pPr>
            <a:r>
              <a:rPr lang="en-US" sz="2850" spc="15" dirty="0" err="1">
                <a:latin typeface="Arial MT"/>
                <a:cs typeface="Arial MT"/>
              </a:rPr>
              <a:t>Ghi</a:t>
            </a:r>
            <a:r>
              <a:rPr lang="en-US" sz="2850" spc="15" dirty="0">
                <a:latin typeface="Arial MT"/>
                <a:cs typeface="Arial MT"/>
              </a:rPr>
              <a:t> </a:t>
            </a:r>
            <a:r>
              <a:rPr lang="en-US" sz="2850" spc="15" dirty="0" err="1">
                <a:latin typeface="Arial MT"/>
                <a:cs typeface="Arial MT"/>
              </a:rPr>
              <a:t>nhớ</a:t>
            </a:r>
            <a:r>
              <a:rPr lang="en-US" sz="2850" spc="15" dirty="0">
                <a:latin typeface="Arial MT"/>
                <a:cs typeface="Arial MT"/>
              </a:rPr>
              <a:t> </a:t>
            </a:r>
            <a:r>
              <a:rPr lang="en-US" sz="2850" spc="15" dirty="0" err="1">
                <a:latin typeface="Arial MT"/>
                <a:cs typeface="Arial MT"/>
              </a:rPr>
              <a:t>tính</a:t>
            </a:r>
            <a:r>
              <a:rPr lang="en-US" sz="2850" spc="15" dirty="0">
                <a:latin typeface="Arial MT"/>
                <a:cs typeface="Arial MT"/>
              </a:rPr>
              <a:t> </a:t>
            </a:r>
            <a:r>
              <a:rPr lang="en-US" sz="2850" spc="15" dirty="0" err="1">
                <a:latin typeface="Arial MT"/>
                <a:cs typeface="Arial MT"/>
              </a:rPr>
              <a:t>toàn</a:t>
            </a:r>
            <a:r>
              <a:rPr lang="en-US" sz="2850" spc="15" dirty="0">
                <a:latin typeface="Arial MT"/>
                <a:cs typeface="Arial MT"/>
              </a:rPr>
              <a:t> </a:t>
            </a:r>
            <a:r>
              <a:rPr lang="en-US" sz="2850" spc="15" dirty="0" err="1">
                <a:latin typeface="Arial MT"/>
                <a:cs typeface="Arial MT"/>
              </a:rPr>
              <a:t>vẹn</a:t>
            </a:r>
            <a:r>
              <a:rPr lang="en-US" sz="2850" spc="15" dirty="0">
                <a:latin typeface="Arial MT"/>
                <a:cs typeface="Arial MT"/>
              </a:rPr>
              <a:t> </a:t>
            </a:r>
            <a:r>
              <a:rPr lang="en-US" sz="2850" spc="15" dirty="0" err="1">
                <a:latin typeface="Arial MT"/>
                <a:cs typeface="Arial MT"/>
              </a:rPr>
              <a:t>của</a:t>
            </a:r>
            <a:r>
              <a:rPr lang="en-US" sz="2850" spc="15" dirty="0">
                <a:latin typeface="Arial MT"/>
                <a:cs typeface="Arial MT"/>
              </a:rPr>
              <a:t> </a:t>
            </a:r>
            <a:r>
              <a:rPr lang="en-US" sz="2850" spc="15" dirty="0" err="1">
                <a:latin typeface="Arial MT"/>
                <a:cs typeface="Arial MT"/>
              </a:rPr>
              <a:t>dữ</a:t>
            </a:r>
            <a:r>
              <a:rPr lang="en-US" sz="2850" spc="15" dirty="0">
                <a:latin typeface="Arial MT"/>
                <a:cs typeface="Arial MT"/>
              </a:rPr>
              <a:t> </a:t>
            </a:r>
            <a:r>
              <a:rPr lang="en-US" sz="2850" spc="15" dirty="0" err="1">
                <a:latin typeface="Arial MT"/>
                <a:cs typeface="Arial MT"/>
              </a:rPr>
              <a:t>liệu</a:t>
            </a:r>
            <a:r>
              <a:rPr sz="2850" spc="10" dirty="0">
                <a:latin typeface="Arial MT"/>
                <a:cs typeface="Arial MT"/>
              </a:rPr>
              <a:t>!</a:t>
            </a:r>
            <a:endParaRPr sz="2850" dirty="0">
              <a:latin typeface="Arial MT"/>
              <a:cs typeface="Arial MT"/>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7451090" cy="696595"/>
          </a:xfrm>
          <a:prstGeom prst="rect">
            <a:avLst/>
          </a:prstGeom>
        </p:spPr>
        <p:txBody>
          <a:bodyPr vert="horz" wrap="square" lIns="0" tIns="12700" rIns="0" bIns="0" rtlCol="0">
            <a:spAutoFit/>
          </a:bodyPr>
          <a:lstStyle/>
          <a:p>
            <a:pPr marL="12700">
              <a:lnSpc>
                <a:spcPct val="100000"/>
              </a:lnSpc>
              <a:spcBef>
                <a:spcPts val="100"/>
              </a:spcBef>
            </a:pPr>
            <a:r>
              <a:rPr lang="en-US" spc="-5" dirty="0" err="1"/>
              <a:t>Quản</a:t>
            </a:r>
            <a:r>
              <a:rPr lang="en-US" spc="-5" dirty="0"/>
              <a:t> </a:t>
            </a:r>
            <a:r>
              <a:rPr lang="en-US" spc="-5" dirty="0" err="1"/>
              <a:t>lý</a:t>
            </a:r>
            <a:r>
              <a:rPr lang="en-US" spc="-5" dirty="0"/>
              <a:t> “</a:t>
            </a:r>
            <a:r>
              <a:rPr lang="en-US" spc="-5" dirty="0" err="1"/>
              <a:t>Hậu</a:t>
            </a:r>
            <a:r>
              <a:rPr lang="en-US" spc="-5" dirty="0"/>
              <a:t> </a:t>
            </a:r>
            <a:r>
              <a:rPr lang="en-US" spc="-5" dirty="0" err="1"/>
              <a:t>phòng</a:t>
            </a:r>
            <a:r>
              <a:rPr dirty="0"/>
              <a:t>”</a:t>
            </a:r>
          </a:p>
        </p:txBody>
      </p:sp>
      <p:sp>
        <p:nvSpPr>
          <p:cNvPr id="3" name="object 3"/>
          <p:cNvSpPr/>
          <p:nvPr/>
        </p:nvSpPr>
        <p:spPr>
          <a:xfrm>
            <a:off x="457200" y="1676400"/>
            <a:ext cx="13716000" cy="0"/>
          </a:xfrm>
          <a:custGeom>
            <a:avLst/>
            <a:gdLst/>
            <a:ahLst/>
            <a:cxnLst/>
            <a:rect l="l" t="t" r="r" b="b"/>
            <a:pathLst>
              <a:path w="13716000">
                <a:moveTo>
                  <a:pt x="0" y="0"/>
                </a:moveTo>
                <a:lnTo>
                  <a:pt x="13716000" y="0"/>
                </a:lnTo>
              </a:path>
            </a:pathLst>
          </a:custGeom>
          <a:ln w="12700">
            <a:solidFill>
              <a:srgbClr val="005F9E"/>
            </a:solidFill>
          </a:ln>
        </p:spPr>
        <p:txBody>
          <a:bodyPr wrap="square" lIns="0" tIns="0" rIns="0" bIns="0" rtlCol="0"/>
          <a:lstStyle/>
          <a:p>
            <a:endParaRPr/>
          </a:p>
        </p:txBody>
      </p:sp>
      <p:sp>
        <p:nvSpPr>
          <p:cNvPr id="4" name="object 4"/>
          <p:cNvSpPr/>
          <p:nvPr/>
        </p:nvSpPr>
        <p:spPr>
          <a:xfrm>
            <a:off x="457200" y="2314955"/>
            <a:ext cx="13716000" cy="0"/>
          </a:xfrm>
          <a:custGeom>
            <a:avLst/>
            <a:gdLst/>
            <a:ahLst/>
            <a:cxnLst/>
            <a:rect l="l" t="t" r="r" b="b"/>
            <a:pathLst>
              <a:path w="13716000">
                <a:moveTo>
                  <a:pt x="0" y="0"/>
                </a:moveTo>
                <a:lnTo>
                  <a:pt x="13716000" y="0"/>
                </a:lnTo>
              </a:path>
            </a:pathLst>
          </a:custGeom>
          <a:ln w="12700">
            <a:solidFill>
              <a:srgbClr val="005F9E"/>
            </a:solidFill>
          </a:ln>
        </p:spPr>
        <p:txBody>
          <a:bodyPr wrap="square" lIns="0" tIns="0" rIns="0" bIns="0" rtlCol="0"/>
          <a:lstStyle/>
          <a:p>
            <a:endParaRPr/>
          </a:p>
        </p:txBody>
      </p:sp>
      <p:sp>
        <p:nvSpPr>
          <p:cNvPr id="5" name="object 5"/>
          <p:cNvSpPr/>
          <p:nvPr/>
        </p:nvSpPr>
        <p:spPr>
          <a:xfrm>
            <a:off x="457200" y="2951988"/>
            <a:ext cx="13716000" cy="0"/>
          </a:xfrm>
          <a:custGeom>
            <a:avLst/>
            <a:gdLst/>
            <a:ahLst/>
            <a:cxnLst/>
            <a:rect l="l" t="t" r="r" b="b"/>
            <a:pathLst>
              <a:path w="13716000">
                <a:moveTo>
                  <a:pt x="0" y="0"/>
                </a:moveTo>
                <a:lnTo>
                  <a:pt x="13716000" y="0"/>
                </a:lnTo>
              </a:path>
            </a:pathLst>
          </a:custGeom>
          <a:ln w="12700">
            <a:solidFill>
              <a:srgbClr val="005F9E"/>
            </a:solidFill>
          </a:ln>
        </p:spPr>
        <p:txBody>
          <a:bodyPr wrap="square" lIns="0" tIns="0" rIns="0" bIns="0" rtlCol="0"/>
          <a:lstStyle/>
          <a:p>
            <a:endParaRPr/>
          </a:p>
        </p:txBody>
      </p:sp>
      <p:sp>
        <p:nvSpPr>
          <p:cNvPr id="6" name="object 6"/>
          <p:cNvSpPr/>
          <p:nvPr/>
        </p:nvSpPr>
        <p:spPr>
          <a:xfrm>
            <a:off x="457200" y="3589020"/>
            <a:ext cx="13716000" cy="0"/>
          </a:xfrm>
          <a:custGeom>
            <a:avLst/>
            <a:gdLst/>
            <a:ahLst/>
            <a:cxnLst/>
            <a:rect l="l" t="t" r="r" b="b"/>
            <a:pathLst>
              <a:path w="13716000">
                <a:moveTo>
                  <a:pt x="0" y="0"/>
                </a:moveTo>
                <a:lnTo>
                  <a:pt x="13716000" y="0"/>
                </a:lnTo>
              </a:path>
            </a:pathLst>
          </a:custGeom>
          <a:ln w="12700">
            <a:solidFill>
              <a:srgbClr val="005F9E"/>
            </a:solidFill>
          </a:ln>
        </p:spPr>
        <p:txBody>
          <a:bodyPr wrap="square" lIns="0" tIns="0" rIns="0" bIns="0" rtlCol="0"/>
          <a:lstStyle/>
          <a:p>
            <a:endParaRPr/>
          </a:p>
        </p:txBody>
      </p:sp>
      <p:sp>
        <p:nvSpPr>
          <p:cNvPr id="7" name="object 7"/>
          <p:cNvSpPr/>
          <p:nvPr/>
        </p:nvSpPr>
        <p:spPr>
          <a:xfrm>
            <a:off x="457200" y="4226052"/>
            <a:ext cx="13716000" cy="0"/>
          </a:xfrm>
          <a:custGeom>
            <a:avLst/>
            <a:gdLst/>
            <a:ahLst/>
            <a:cxnLst/>
            <a:rect l="l" t="t" r="r" b="b"/>
            <a:pathLst>
              <a:path w="13716000">
                <a:moveTo>
                  <a:pt x="0" y="0"/>
                </a:moveTo>
                <a:lnTo>
                  <a:pt x="13716000" y="0"/>
                </a:lnTo>
              </a:path>
            </a:pathLst>
          </a:custGeom>
          <a:ln w="12700">
            <a:solidFill>
              <a:srgbClr val="005F9E"/>
            </a:solidFill>
          </a:ln>
        </p:spPr>
        <p:txBody>
          <a:bodyPr wrap="square" lIns="0" tIns="0" rIns="0" bIns="0" rtlCol="0"/>
          <a:lstStyle/>
          <a:p>
            <a:endParaRPr/>
          </a:p>
        </p:txBody>
      </p:sp>
      <p:sp>
        <p:nvSpPr>
          <p:cNvPr id="8" name="object 8"/>
          <p:cNvSpPr/>
          <p:nvPr/>
        </p:nvSpPr>
        <p:spPr>
          <a:xfrm>
            <a:off x="457200" y="4863084"/>
            <a:ext cx="13716000" cy="0"/>
          </a:xfrm>
          <a:custGeom>
            <a:avLst/>
            <a:gdLst/>
            <a:ahLst/>
            <a:cxnLst/>
            <a:rect l="l" t="t" r="r" b="b"/>
            <a:pathLst>
              <a:path w="13716000">
                <a:moveTo>
                  <a:pt x="0" y="0"/>
                </a:moveTo>
                <a:lnTo>
                  <a:pt x="13716000" y="0"/>
                </a:lnTo>
              </a:path>
            </a:pathLst>
          </a:custGeom>
          <a:ln w="12700">
            <a:solidFill>
              <a:srgbClr val="005F9E"/>
            </a:solidFill>
          </a:ln>
        </p:spPr>
        <p:txBody>
          <a:bodyPr wrap="square" lIns="0" tIns="0" rIns="0" bIns="0" rtlCol="0"/>
          <a:lstStyle/>
          <a:p>
            <a:endParaRPr/>
          </a:p>
        </p:txBody>
      </p:sp>
      <p:sp>
        <p:nvSpPr>
          <p:cNvPr id="9" name="object 9"/>
          <p:cNvSpPr/>
          <p:nvPr/>
        </p:nvSpPr>
        <p:spPr>
          <a:xfrm>
            <a:off x="457200" y="5500115"/>
            <a:ext cx="13716000" cy="0"/>
          </a:xfrm>
          <a:custGeom>
            <a:avLst/>
            <a:gdLst/>
            <a:ahLst/>
            <a:cxnLst/>
            <a:rect l="l" t="t" r="r" b="b"/>
            <a:pathLst>
              <a:path w="13716000">
                <a:moveTo>
                  <a:pt x="0" y="0"/>
                </a:moveTo>
                <a:lnTo>
                  <a:pt x="13716000" y="0"/>
                </a:lnTo>
              </a:path>
            </a:pathLst>
          </a:custGeom>
          <a:ln w="12700">
            <a:solidFill>
              <a:srgbClr val="005F9E"/>
            </a:solidFill>
          </a:ln>
        </p:spPr>
        <p:txBody>
          <a:bodyPr wrap="square" lIns="0" tIns="0" rIns="0" bIns="0" rtlCol="0"/>
          <a:lstStyle/>
          <a:p>
            <a:endParaRPr/>
          </a:p>
        </p:txBody>
      </p:sp>
      <p:sp>
        <p:nvSpPr>
          <p:cNvPr id="10" name="object 10"/>
          <p:cNvSpPr/>
          <p:nvPr/>
        </p:nvSpPr>
        <p:spPr>
          <a:xfrm>
            <a:off x="457200" y="6137147"/>
            <a:ext cx="13716000" cy="0"/>
          </a:xfrm>
          <a:custGeom>
            <a:avLst/>
            <a:gdLst/>
            <a:ahLst/>
            <a:cxnLst/>
            <a:rect l="l" t="t" r="r" b="b"/>
            <a:pathLst>
              <a:path w="13716000">
                <a:moveTo>
                  <a:pt x="0" y="0"/>
                </a:moveTo>
                <a:lnTo>
                  <a:pt x="13716000" y="0"/>
                </a:lnTo>
              </a:path>
            </a:pathLst>
          </a:custGeom>
          <a:ln w="12700">
            <a:solidFill>
              <a:srgbClr val="005F9E"/>
            </a:solidFill>
          </a:ln>
        </p:spPr>
        <p:txBody>
          <a:bodyPr wrap="square" lIns="0" tIns="0" rIns="0" bIns="0" rtlCol="0"/>
          <a:lstStyle/>
          <a:p>
            <a:endParaRPr/>
          </a:p>
        </p:txBody>
      </p:sp>
      <p:sp>
        <p:nvSpPr>
          <p:cNvPr id="11" name="object 11"/>
          <p:cNvSpPr/>
          <p:nvPr/>
        </p:nvSpPr>
        <p:spPr>
          <a:xfrm>
            <a:off x="457200" y="6774180"/>
            <a:ext cx="13716000" cy="0"/>
          </a:xfrm>
          <a:custGeom>
            <a:avLst/>
            <a:gdLst/>
            <a:ahLst/>
            <a:cxnLst/>
            <a:rect l="l" t="t" r="r" b="b"/>
            <a:pathLst>
              <a:path w="13716000">
                <a:moveTo>
                  <a:pt x="0" y="0"/>
                </a:moveTo>
                <a:lnTo>
                  <a:pt x="13716000" y="0"/>
                </a:lnTo>
              </a:path>
            </a:pathLst>
          </a:custGeom>
          <a:ln w="12700">
            <a:solidFill>
              <a:srgbClr val="005F9E"/>
            </a:solidFill>
          </a:ln>
        </p:spPr>
        <p:txBody>
          <a:bodyPr wrap="square" lIns="0" tIns="0" rIns="0" bIns="0" rtlCol="0"/>
          <a:lstStyle/>
          <a:p>
            <a:endParaRPr/>
          </a:p>
        </p:txBody>
      </p:sp>
      <p:sp>
        <p:nvSpPr>
          <p:cNvPr id="12" name="object 12"/>
          <p:cNvSpPr txBox="1"/>
          <p:nvPr/>
        </p:nvSpPr>
        <p:spPr>
          <a:xfrm>
            <a:off x="528319" y="1700022"/>
            <a:ext cx="13716000" cy="5370060"/>
          </a:xfrm>
          <a:prstGeom prst="rect">
            <a:avLst/>
          </a:prstGeom>
        </p:spPr>
        <p:txBody>
          <a:bodyPr vert="horz" wrap="square" lIns="0" tIns="12065" rIns="0" bIns="0" rtlCol="0">
            <a:spAutoFit/>
          </a:bodyPr>
          <a:lstStyle/>
          <a:p>
            <a:pPr marL="12700">
              <a:lnSpc>
                <a:spcPct val="100000"/>
              </a:lnSpc>
              <a:spcBef>
                <a:spcPts val="95"/>
              </a:spcBef>
            </a:pPr>
            <a:r>
              <a:rPr lang="en-US" sz="2200" spc="-5" dirty="0" err="1">
                <a:latin typeface="Arial MT"/>
                <a:cs typeface="Arial MT"/>
              </a:rPr>
              <a:t>Hậu</a:t>
            </a:r>
            <a:r>
              <a:rPr lang="en-US" sz="2200" spc="-5" dirty="0">
                <a:latin typeface="Arial MT"/>
                <a:cs typeface="Arial MT"/>
              </a:rPr>
              <a:t> </a:t>
            </a:r>
            <a:r>
              <a:rPr lang="en-US" sz="2200" spc="-5" dirty="0" err="1">
                <a:latin typeface="Arial MT"/>
                <a:cs typeface="Arial MT"/>
              </a:rPr>
              <a:t>phòng</a:t>
            </a:r>
            <a:r>
              <a:rPr lang="en-US" sz="2200" spc="-5" dirty="0">
                <a:latin typeface="Arial MT"/>
                <a:cs typeface="Arial MT"/>
              </a:rPr>
              <a:t> </a:t>
            </a:r>
            <a:r>
              <a:rPr lang="en-US" sz="2200" spc="-5" dirty="0" err="1">
                <a:latin typeface="Arial MT"/>
                <a:cs typeface="Arial MT"/>
              </a:rPr>
              <a:t>hỗ</a:t>
            </a:r>
            <a:r>
              <a:rPr lang="en-US" sz="2200" spc="-5" dirty="0">
                <a:latin typeface="Arial MT"/>
                <a:cs typeface="Arial MT"/>
              </a:rPr>
              <a:t> </a:t>
            </a:r>
            <a:r>
              <a:rPr lang="en-US" sz="2200" spc="-5" dirty="0" err="1">
                <a:latin typeface="Arial MT"/>
                <a:cs typeface="Arial MT"/>
              </a:rPr>
              <a:t>trợ</a:t>
            </a:r>
            <a:r>
              <a:rPr lang="en-US" sz="2200" spc="-5" dirty="0">
                <a:latin typeface="Arial MT"/>
                <a:cs typeface="Arial MT"/>
              </a:rPr>
              <a:t> </a:t>
            </a:r>
            <a:r>
              <a:rPr lang="en-US" sz="2200" spc="-5" dirty="0" err="1">
                <a:latin typeface="Arial MT"/>
                <a:cs typeface="Arial MT"/>
              </a:rPr>
              <a:t>cho</a:t>
            </a:r>
            <a:r>
              <a:rPr lang="en-US" sz="2200" spc="-5" dirty="0">
                <a:latin typeface="Arial MT"/>
                <a:cs typeface="Arial MT"/>
              </a:rPr>
              <a:t> </a:t>
            </a:r>
            <a:r>
              <a:rPr lang="en-US" sz="2200" spc="-5" dirty="0" err="1">
                <a:latin typeface="Arial MT"/>
                <a:cs typeface="Arial MT"/>
              </a:rPr>
              <a:t>nhân</a:t>
            </a:r>
            <a:r>
              <a:rPr lang="en-US" sz="2200" spc="-5" dirty="0">
                <a:latin typeface="Arial MT"/>
                <a:cs typeface="Arial MT"/>
              </a:rPr>
              <a:t> </a:t>
            </a:r>
            <a:r>
              <a:rPr lang="en-US" sz="2200" spc="-5" dirty="0" err="1">
                <a:latin typeface="Arial MT"/>
                <a:cs typeface="Arial MT"/>
              </a:rPr>
              <a:t>sự</a:t>
            </a:r>
            <a:r>
              <a:rPr lang="en-US" sz="2200" spc="-5" dirty="0">
                <a:latin typeface="Arial MT"/>
                <a:cs typeface="Arial MT"/>
              </a:rPr>
              <a:t> ở </a:t>
            </a:r>
            <a:r>
              <a:rPr lang="en-US" sz="2200" spc="-5" dirty="0" err="1">
                <a:latin typeface="Arial MT"/>
                <a:cs typeface="Arial MT"/>
              </a:rPr>
              <a:t>tiền</a:t>
            </a:r>
            <a:r>
              <a:rPr lang="en-US" sz="2200" spc="-5" dirty="0">
                <a:latin typeface="Arial MT"/>
                <a:cs typeface="Arial MT"/>
              </a:rPr>
              <a:t> </a:t>
            </a:r>
            <a:r>
              <a:rPr lang="en-US" sz="2200" spc="-5" dirty="0" err="1">
                <a:latin typeface="Arial MT"/>
                <a:cs typeface="Arial MT"/>
              </a:rPr>
              <a:t>phòng</a:t>
            </a:r>
            <a:r>
              <a:rPr lang="en-US" sz="2200" spc="-5" dirty="0">
                <a:latin typeface="Arial MT"/>
                <a:cs typeface="Arial MT"/>
              </a:rPr>
              <a:t>. </a:t>
            </a:r>
            <a:r>
              <a:rPr lang="en-US" sz="2200" spc="-5" dirty="0" err="1">
                <a:latin typeface="Arial MT"/>
                <a:cs typeface="Arial MT"/>
              </a:rPr>
              <a:t>Vai</a:t>
            </a:r>
            <a:r>
              <a:rPr lang="en-US" sz="2200" spc="-5" dirty="0">
                <a:latin typeface="Arial MT"/>
                <a:cs typeface="Arial MT"/>
              </a:rPr>
              <a:t> </a:t>
            </a:r>
            <a:r>
              <a:rPr lang="en-US" sz="2200" spc="-5" dirty="0" err="1">
                <a:latin typeface="Arial MT"/>
                <a:cs typeface="Arial MT"/>
              </a:rPr>
              <a:t>trò</a:t>
            </a:r>
            <a:r>
              <a:rPr lang="en-US" sz="2200" spc="-5" dirty="0">
                <a:latin typeface="Arial MT"/>
                <a:cs typeface="Arial MT"/>
              </a:rPr>
              <a:t> </a:t>
            </a:r>
            <a:r>
              <a:rPr lang="en-US" sz="2200" spc="-5" dirty="0" err="1">
                <a:latin typeface="Arial MT"/>
                <a:cs typeface="Arial MT"/>
              </a:rPr>
              <a:t>của</a:t>
            </a:r>
            <a:r>
              <a:rPr lang="en-US" sz="2200" spc="-5" dirty="0">
                <a:latin typeface="Arial MT"/>
                <a:cs typeface="Arial MT"/>
              </a:rPr>
              <a:t> </a:t>
            </a:r>
            <a:r>
              <a:rPr lang="en-US" sz="2200" spc="-5" dirty="0" err="1">
                <a:latin typeface="Arial MT"/>
                <a:cs typeface="Arial MT"/>
              </a:rPr>
              <a:t>hậu</a:t>
            </a:r>
            <a:r>
              <a:rPr lang="en-US" sz="2200" spc="-5" dirty="0">
                <a:latin typeface="Arial MT"/>
                <a:cs typeface="Arial MT"/>
              </a:rPr>
              <a:t> </a:t>
            </a:r>
            <a:r>
              <a:rPr lang="en-US" sz="2200" spc="-5" dirty="0" err="1">
                <a:latin typeface="Arial MT"/>
                <a:cs typeface="Arial MT"/>
              </a:rPr>
              <a:t>phòng</a:t>
            </a:r>
            <a:r>
              <a:rPr lang="en-US" sz="2200" spc="-5" dirty="0">
                <a:latin typeface="Arial MT"/>
                <a:cs typeface="Arial MT"/>
              </a:rPr>
              <a:t> </a:t>
            </a:r>
            <a:r>
              <a:rPr lang="en-US" sz="2200" spc="-5" dirty="0" err="1">
                <a:latin typeface="Arial MT"/>
                <a:cs typeface="Arial MT"/>
              </a:rPr>
              <a:t>là</a:t>
            </a:r>
            <a:r>
              <a:rPr sz="2200" spc="-5" dirty="0">
                <a:latin typeface="Arial MT"/>
                <a:cs typeface="Arial MT"/>
              </a:rPr>
              <a:t>:</a:t>
            </a:r>
            <a:endParaRPr sz="2200" dirty="0">
              <a:latin typeface="Arial MT"/>
              <a:cs typeface="Arial MT"/>
            </a:endParaRPr>
          </a:p>
          <a:p>
            <a:pPr marL="12700" marR="8858250">
              <a:lnSpc>
                <a:spcPts val="5020"/>
              </a:lnSpc>
              <a:spcBef>
                <a:spcPts val="560"/>
              </a:spcBef>
            </a:pPr>
            <a:r>
              <a:rPr lang="vi-VN" sz="2200" spc="-5" dirty="0">
                <a:latin typeface="Arial MT"/>
                <a:cs typeface="Arial MT"/>
              </a:rPr>
              <a:t>theo dõi vị trí của các kiểm tra viên</a:t>
            </a:r>
            <a:r>
              <a:rPr lang="en-US" sz="2200" spc="-5" dirty="0">
                <a:latin typeface="Arial MT"/>
                <a:cs typeface="Arial MT"/>
              </a:rPr>
              <a:t> </a:t>
            </a:r>
            <a:r>
              <a:rPr lang="en-US" sz="2200" spc="-5" dirty="0" err="1">
                <a:latin typeface="Arial MT"/>
                <a:cs typeface="Arial MT"/>
              </a:rPr>
              <a:t>giữ</a:t>
            </a:r>
            <a:r>
              <a:rPr lang="en-US" sz="2200" spc="-5" dirty="0">
                <a:latin typeface="Arial MT"/>
                <a:cs typeface="Arial MT"/>
              </a:rPr>
              <a:t> </a:t>
            </a:r>
            <a:r>
              <a:rPr lang="en-US" sz="2200" spc="-5" dirty="0" err="1">
                <a:latin typeface="Arial MT"/>
                <a:cs typeface="Arial MT"/>
              </a:rPr>
              <a:t>đúng</a:t>
            </a:r>
            <a:r>
              <a:rPr lang="en-US" sz="2200" spc="-5" dirty="0">
                <a:latin typeface="Arial MT"/>
                <a:cs typeface="Arial MT"/>
              </a:rPr>
              <a:t> </a:t>
            </a:r>
            <a:r>
              <a:rPr lang="en-US" sz="2200" spc="-5" dirty="0" err="1">
                <a:latin typeface="Arial MT"/>
                <a:cs typeface="Arial MT"/>
              </a:rPr>
              <a:t>lịch</a:t>
            </a:r>
            <a:r>
              <a:rPr lang="en-US" sz="2200" spc="-5" dirty="0">
                <a:latin typeface="Arial MT"/>
                <a:cs typeface="Arial MT"/>
              </a:rPr>
              <a:t> </a:t>
            </a:r>
            <a:r>
              <a:rPr lang="en-US" sz="2200" spc="-5" dirty="0" err="1">
                <a:latin typeface="Arial MT"/>
                <a:cs typeface="Arial MT"/>
              </a:rPr>
              <a:t>trình</a:t>
            </a:r>
            <a:r>
              <a:rPr lang="en-US" sz="2200" spc="-5" dirty="0">
                <a:latin typeface="Arial MT"/>
                <a:cs typeface="Arial MT"/>
              </a:rPr>
              <a:t> </a:t>
            </a:r>
          </a:p>
          <a:p>
            <a:pPr marL="12700" marR="8858250">
              <a:lnSpc>
                <a:spcPts val="5020"/>
              </a:lnSpc>
              <a:spcBef>
                <a:spcPts val="560"/>
              </a:spcBef>
            </a:pPr>
            <a:r>
              <a:rPr lang="vi-VN" sz="2200" spc="-5" dirty="0">
                <a:latin typeface="Arial MT"/>
                <a:cs typeface="Arial MT"/>
              </a:rPr>
              <a:t>bố trí một khu vực để chứa các tài liệu có thể được kiểm tra viên yêu cầu</a:t>
            </a:r>
            <a:endParaRPr lang="en-US" sz="2200" spc="-5" dirty="0">
              <a:latin typeface="Arial MT"/>
              <a:cs typeface="Arial MT"/>
            </a:endParaRPr>
          </a:p>
          <a:p>
            <a:pPr>
              <a:lnSpc>
                <a:spcPct val="100000"/>
              </a:lnSpc>
              <a:spcBef>
                <a:spcPts val="20"/>
              </a:spcBef>
            </a:pPr>
            <a:endParaRPr sz="2050" dirty="0">
              <a:latin typeface="Arial MT"/>
              <a:cs typeface="Arial MT"/>
            </a:endParaRPr>
          </a:p>
          <a:p>
            <a:pPr marL="12700">
              <a:lnSpc>
                <a:spcPct val="100000"/>
              </a:lnSpc>
            </a:pPr>
            <a:r>
              <a:rPr lang="en-US" sz="2200" spc="-5" dirty="0" err="1">
                <a:latin typeface="Arial MT"/>
                <a:cs typeface="Arial MT"/>
              </a:rPr>
              <a:t>bô</a:t>
            </a:r>
            <a:r>
              <a:rPr lang="en-US" sz="2200" spc="-5" dirty="0">
                <a:latin typeface="Arial MT"/>
                <a:cs typeface="Arial MT"/>
              </a:rPr>
              <a:t>́ trí </a:t>
            </a:r>
            <a:r>
              <a:rPr lang="en-US" sz="2200" spc="-5" dirty="0" err="1">
                <a:latin typeface="Arial MT"/>
                <a:cs typeface="Arial MT"/>
              </a:rPr>
              <a:t>các</a:t>
            </a:r>
            <a:r>
              <a:rPr lang="en-US" sz="2200" spc="-5" dirty="0">
                <a:latin typeface="Arial MT"/>
                <a:cs typeface="Arial MT"/>
              </a:rPr>
              <a:t> </a:t>
            </a:r>
            <a:r>
              <a:rPr lang="en-US" sz="2200" spc="-5" dirty="0" err="1">
                <a:latin typeface="Arial MT"/>
                <a:cs typeface="Arial MT"/>
              </a:rPr>
              <a:t>chuyên</a:t>
            </a:r>
            <a:r>
              <a:rPr lang="en-US" sz="2200" spc="-5" dirty="0">
                <a:latin typeface="Arial MT"/>
                <a:cs typeface="Arial MT"/>
              </a:rPr>
              <a:t> </a:t>
            </a:r>
            <a:r>
              <a:rPr lang="en-US" sz="2200" spc="-5" dirty="0" err="1">
                <a:latin typeface="Arial MT"/>
                <a:cs typeface="Arial MT"/>
              </a:rPr>
              <a:t>gia</a:t>
            </a:r>
            <a:r>
              <a:rPr lang="en-US" sz="2200" spc="-5" dirty="0">
                <a:latin typeface="Arial MT"/>
                <a:cs typeface="Arial MT"/>
              </a:rPr>
              <a:t> </a:t>
            </a:r>
            <a:r>
              <a:rPr sz="2200" spc="-10" dirty="0">
                <a:latin typeface="Arial MT"/>
                <a:cs typeface="Arial MT"/>
              </a:rPr>
              <a:t>(SME’s)</a:t>
            </a:r>
            <a:r>
              <a:rPr lang="en-US" sz="2200" spc="-10" dirty="0">
                <a:latin typeface="Arial MT"/>
                <a:cs typeface="Arial MT"/>
              </a:rPr>
              <a:t> </a:t>
            </a:r>
            <a:r>
              <a:rPr lang="en-US" sz="2200" spc="-10" dirty="0" err="1">
                <a:latin typeface="Arial MT"/>
                <a:cs typeface="Arial MT"/>
              </a:rPr>
              <a:t>hành</a:t>
            </a:r>
            <a:r>
              <a:rPr lang="en-US" sz="2200" spc="-10" dirty="0">
                <a:latin typeface="Arial MT"/>
                <a:cs typeface="Arial MT"/>
              </a:rPr>
              <a:t> </a:t>
            </a:r>
            <a:r>
              <a:rPr lang="en-US" sz="2200" spc="-10" dirty="0" err="1">
                <a:latin typeface="Arial MT"/>
                <a:cs typeface="Arial MT"/>
              </a:rPr>
              <a:t>động</a:t>
            </a:r>
            <a:r>
              <a:rPr lang="en-US" sz="2200" spc="-10" dirty="0">
                <a:latin typeface="Arial MT"/>
                <a:cs typeface="Arial MT"/>
              </a:rPr>
              <a:t> </a:t>
            </a:r>
            <a:r>
              <a:rPr lang="en-US" sz="2200" spc="-10" dirty="0" err="1">
                <a:latin typeface="Arial MT"/>
                <a:cs typeface="Arial MT"/>
              </a:rPr>
              <a:t>khi</a:t>
            </a:r>
            <a:r>
              <a:rPr lang="en-US" sz="2200" spc="-10" dirty="0">
                <a:latin typeface="Arial MT"/>
                <a:cs typeface="Arial MT"/>
              </a:rPr>
              <a:t> </a:t>
            </a:r>
            <a:r>
              <a:rPr lang="en-US" sz="2200" spc="-10" dirty="0" err="1">
                <a:latin typeface="Arial MT"/>
                <a:cs typeface="Arial MT"/>
              </a:rPr>
              <a:t>kiểm</a:t>
            </a:r>
            <a:r>
              <a:rPr lang="en-US" sz="2200" spc="-10" dirty="0">
                <a:latin typeface="Arial MT"/>
                <a:cs typeface="Arial MT"/>
              </a:rPr>
              <a:t> </a:t>
            </a:r>
            <a:r>
              <a:rPr lang="en-US" sz="2200" spc="-10" dirty="0" err="1">
                <a:latin typeface="Arial MT"/>
                <a:cs typeface="Arial MT"/>
              </a:rPr>
              <a:t>toán</a:t>
            </a:r>
            <a:r>
              <a:rPr lang="en-US" sz="2200" spc="-10" dirty="0">
                <a:latin typeface="Arial MT"/>
                <a:cs typeface="Arial MT"/>
              </a:rPr>
              <a:t> </a:t>
            </a:r>
            <a:r>
              <a:rPr lang="en-US" sz="2200" spc="-10" dirty="0" err="1">
                <a:latin typeface="Arial MT"/>
                <a:cs typeface="Arial MT"/>
              </a:rPr>
              <a:t>viên</a:t>
            </a:r>
            <a:r>
              <a:rPr lang="en-US" sz="2200" spc="-10" dirty="0">
                <a:latin typeface="Arial MT"/>
                <a:cs typeface="Arial MT"/>
              </a:rPr>
              <a:t> </a:t>
            </a:r>
            <a:r>
              <a:rPr lang="en-US" sz="2200" spc="-10" dirty="0" err="1">
                <a:latin typeface="Arial MT"/>
                <a:cs typeface="Arial MT"/>
              </a:rPr>
              <a:t>yêu</a:t>
            </a:r>
            <a:r>
              <a:rPr lang="en-US" sz="2200" spc="-10" dirty="0">
                <a:latin typeface="Arial MT"/>
                <a:cs typeface="Arial MT"/>
              </a:rPr>
              <a:t> </a:t>
            </a:r>
            <a:r>
              <a:rPr lang="en-US" sz="2200" spc="-10" dirty="0" err="1">
                <a:latin typeface="Arial MT"/>
                <a:cs typeface="Arial MT"/>
              </a:rPr>
              <a:t>cầu</a:t>
            </a:r>
            <a:r>
              <a:rPr lang="en-US" sz="2200" spc="-10" dirty="0">
                <a:latin typeface="Arial MT"/>
                <a:cs typeface="Arial MT"/>
              </a:rPr>
              <a:t> </a:t>
            </a:r>
            <a:r>
              <a:rPr lang="en-US" sz="2200" spc="-10" dirty="0" err="1">
                <a:latin typeface="Arial MT"/>
                <a:cs typeface="Arial MT"/>
              </a:rPr>
              <a:t>cung</a:t>
            </a:r>
            <a:r>
              <a:rPr lang="en-US" sz="2200" spc="-10" dirty="0">
                <a:latin typeface="Arial MT"/>
                <a:cs typeface="Arial MT"/>
              </a:rPr>
              <a:t> </a:t>
            </a:r>
            <a:r>
              <a:rPr lang="en-US" sz="2200" spc="-10" dirty="0" err="1">
                <a:latin typeface="Arial MT"/>
                <a:cs typeface="Arial MT"/>
              </a:rPr>
              <a:t>cấp</a:t>
            </a:r>
            <a:r>
              <a:rPr lang="en-US" sz="2200" spc="-10" dirty="0">
                <a:latin typeface="Arial MT"/>
                <a:cs typeface="Arial MT"/>
              </a:rPr>
              <a:t> </a:t>
            </a:r>
            <a:r>
              <a:rPr lang="en-US" sz="2200" spc="-10" dirty="0" err="1">
                <a:latin typeface="Arial MT"/>
                <a:cs typeface="Arial MT"/>
              </a:rPr>
              <a:t>thông</a:t>
            </a:r>
            <a:r>
              <a:rPr lang="en-US" sz="2200" spc="-10" dirty="0">
                <a:latin typeface="Arial MT"/>
                <a:cs typeface="Arial MT"/>
              </a:rPr>
              <a:t> tin​</a:t>
            </a:r>
            <a:endParaRPr sz="2200" dirty="0">
              <a:latin typeface="Arial MT"/>
              <a:cs typeface="Arial MT"/>
            </a:endParaRPr>
          </a:p>
          <a:p>
            <a:pPr>
              <a:lnSpc>
                <a:spcPct val="100000"/>
              </a:lnSpc>
              <a:spcBef>
                <a:spcPts val="20"/>
              </a:spcBef>
            </a:pPr>
            <a:endParaRPr sz="2050" dirty="0">
              <a:latin typeface="Arial MT"/>
              <a:cs typeface="Arial MT"/>
            </a:endParaRPr>
          </a:p>
          <a:p>
            <a:pPr marL="12700">
              <a:lnSpc>
                <a:spcPct val="100000"/>
              </a:lnSpc>
              <a:spcBef>
                <a:spcPts val="5"/>
              </a:spcBef>
            </a:pPr>
            <a:r>
              <a:rPr lang="en-US" sz="2200" spc="-5" dirty="0" err="1">
                <a:latin typeface="Arial MT"/>
                <a:cs typeface="Arial MT"/>
              </a:rPr>
              <a:t>những</a:t>
            </a:r>
            <a:r>
              <a:rPr lang="en-US" sz="2200" spc="-5" dirty="0">
                <a:latin typeface="Arial MT"/>
                <a:cs typeface="Arial MT"/>
              </a:rPr>
              <a:t> </a:t>
            </a:r>
            <a:r>
              <a:rPr lang="en-US" sz="2200" spc="-5" dirty="0" err="1">
                <a:latin typeface="Arial MT"/>
                <a:cs typeface="Arial MT"/>
              </a:rPr>
              <a:t>câu</a:t>
            </a:r>
            <a:r>
              <a:rPr lang="en-US" sz="2200" spc="-5" dirty="0">
                <a:latin typeface="Arial MT"/>
                <a:cs typeface="Arial MT"/>
              </a:rPr>
              <a:t> </a:t>
            </a:r>
            <a:r>
              <a:rPr lang="en-US" sz="2200" spc="-5" dirty="0" err="1">
                <a:latin typeface="Arial MT"/>
                <a:cs typeface="Arial MT"/>
              </a:rPr>
              <a:t>hỏi</a:t>
            </a:r>
            <a:r>
              <a:rPr lang="en-US" sz="2200" spc="-5" dirty="0">
                <a:latin typeface="Arial MT"/>
                <a:cs typeface="Arial MT"/>
              </a:rPr>
              <a:t> </a:t>
            </a:r>
            <a:r>
              <a:rPr lang="en-US" sz="2200" spc="-5" dirty="0" err="1">
                <a:latin typeface="Arial MT"/>
                <a:cs typeface="Arial MT"/>
              </a:rPr>
              <a:t>tiếp</a:t>
            </a:r>
            <a:r>
              <a:rPr lang="en-US" sz="2200" spc="-5" dirty="0">
                <a:latin typeface="Arial MT"/>
                <a:cs typeface="Arial MT"/>
              </a:rPr>
              <a:t> </a:t>
            </a:r>
            <a:r>
              <a:rPr lang="en-US" sz="2200" spc="-5" dirty="0" err="1">
                <a:latin typeface="Arial MT"/>
                <a:cs typeface="Arial MT"/>
              </a:rPr>
              <a:t>theo</a:t>
            </a:r>
            <a:r>
              <a:rPr lang="en-US" sz="2200" spc="-5" dirty="0">
                <a:latin typeface="Arial MT"/>
                <a:cs typeface="Arial MT"/>
              </a:rPr>
              <a:t> </a:t>
            </a:r>
            <a:r>
              <a:rPr lang="en-US" sz="2200" spc="-5" dirty="0" err="1">
                <a:latin typeface="Arial MT"/>
                <a:cs typeface="Arial MT"/>
              </a:rPr>
              <a:t>không</a:t>
            </a:r>
            <a:r>
              <a:rPr lang="en-US" sz="2200" spc="-5" dirty="0">
                <a:latin typeface="Arial MT"/>
                <a:cs typeface="Arial MT"/>
              </a:rPr>
              <a:t> </a:t>
            </a:r>
            <a:r>
              <a:rPr lang="en-US" sz="2200" spc="-5" dirty="0" err="1">
                <a:latin typeface="Arial MT"/>
                <a:cs typeface="Arial MT"/>
              </a:rPr>
              <a:t>thể</a:t>
            </a:r>
            <a:r>
              <a:rPr lang="en-US" sz="2200" spc="-5" dirty="0">
                <a:latin typeface="Arial MT"/>
                <a:cs typeface="Arial MT"/>
              </a:rPr>
              <a:t> </a:t>
            </a:r>
            <a:r>
              <a:rPr lang="en-US" sz="2200" spc="-5" dirty="0" err="1">
                <a:latin typeface="Arial MT"/>
                <a:cs typeface="Arial MT"/>
              </a:rPr>
              <a:t>trả</a:t>
            </a:r>
            <a:r>
              <a:rPr lang="en-US" sz="2200" spc="-5" dirty="0">
                <a:latin typeface="Arial MT"/>
                <a:cs typeface="Arial MT"/>
              </a:rPr>
              <a:t> </a:t>
            </a:r>
            <a:r>
              <a:rPr lang="en-US" sz="2200" spc="-5" dirty="0" err="1">
                <a:latin typeface="Arial MT"/>
                <a:cs typeface="Arial MT"/>
              </a:rPr>
              <a:t>lời</a:t>
            </a:r>
            <a:r>
              <a:rPr lang="en-US" sz="2200" spc="-5" dirty="0">
                <a:latin typeface="Arial MT"/>
                <a:cs typeface="Arial MT"/>
              </a:rPr>
              <a:t> </a:t>
            </a:r>
            <a:r>
              <a:rPr lang="en-US" sz="2200" spc="-5" dirty="0" err="1">
                <a:latin typeface="Arial MT"/>
                <a:cs typeface="Arial MT"/>
              </a:rPr>
              <a:t>ngay</a:t>
            </a:r>
            <a:r>
              <a:rPr lang="en-US" sz="2200" spc="-5" dirty="0">
                <a:latin typeface="Arial MT"/>
                <a:cs typeface="Arial MT"/>
              </a:rPr>
              <a:t> </a:t>
            </a:r>
            <a:r>
              <a:rPr lang="en-US" sz="2200" spc="-5" dirty="0" err="1">
                <a:latin typeface="Arial MT"/>
                <a:cs typeface="Arial MT"/>
              </a:rPr>
              <a:t>lập</a:t>
            </a:r>
            <a:r>
              <a:rPr lang="en-US" sz="2200" spc="-5" dirty="0">
                <a:latin typeface="Arial MT"/>
                <a:cs typeface="Arial MT"/>
              </a:rPr>
              <a:t> </a:t>
            </a:r>
            <a:r>
              <a:rPr lang="en-US" sz="2200" spc="-5" dirty="0" err="1">
                <a:latin typeface="Arial MT"/>
                <a:cs typeface="Arial MT"/>
              </a:rPr>
              <a:t>tức</a:t>
            </a:r>
            <a:endParaRPr sz="2050" dirty="0">
              <a:latin typeface="Arial MT"/>
              <a:cs typeface="Arial MT"/>
            </a:endParaRPr>
          </a:p>
          <a:p>
            <a:pPr marL="12700">
              <a:lnSpc>
                <a:spcPct val="100000"/>
              </a:lnSpc>
            </a:pPr>
            <a:r>
              <a:rPr lang="vi-VN" sz="2200" spc="-5" dirty="0">
                <a:latin typeface="Arial MT"/>
                <a:cs typeface="Arial MT"/>
              </a:rPr>
              <a:t>bố trí một khu vực để rà soát các tài liệu trước khi chúng được trao cho kiểm tra viên</a:t>
            </a:r>
            <a:endParaRPr sz="2200" dirty="0">
              <a:latin typeface="Arial MT"/>
              <a:cs typeface="Arial MT"/>
            </a:endParaRPr>
          </a:p>
          <a:p>
            <a:pPr>
              <a:lnSpc>
                <a:spcPct val="100000"/>
              </a:lnSpc>
              <a:spcBef>
                <a:spcPts val="15"/>
              </a:spcBef>
            </a:pPr>
            <a:endParaRPr sz="2050" dirty="0">
              <a:latin typeface="Arial MT"/>
              <a:cs typeface="Arial MT"/>
            </a:endParaRPr>
          </a:p>
          <a:p>
            <a:pPr marL="12700">
              <a:lnSpc>
                <a:spcPct val="100000"/>
              </a:lnSpc>
              <a:spcBef>
                <a:spcPts val="5"/>
              </a:spcBef>
            </a:pPr>
            <a:r>
              <a:rPr lang="en-US" sz="2200" spc="-5" dirty="0" err="1">
                <a:latin typeface="Arial MT"/>
                <a:cs typeface="Arial MT"/>
              </a:rPr>
              <a:t>báo</a:t>
            </a:r>
            <a:r>
              <a:rPr lang="en-US" sz="2200" spc="-5" dirty="0">
                <a:latin typeface="Arial MT"/>
                <a:cs typeface="Arial MT"/>
              </a:rPr>
              <a:t> </a:t>
            </a:r>
            <a:r>
              <a:rPr lang="en-US" sz="2200" spc="-5" dirty="0" err="1">
                <a:latin typeface="Arial MT"/>
                <a:cs typeface="Arial MT"/>
              </a:rPr>
              <a:t>cáo</a:t>
            </a:r>
            <a:r>
              <a:rPr lang="en-US" sz="2200" spc="-5" dirty="0">
                <a:latin typeface="Arial MT"/>
                <a:cs typeface="Arial MT"/>
              </a:rPr>
              <a:t> </a:t>
            </a:r>
            <a:r>
              <a:rPr lang="en-US" sz="2200" spc="-5" dirty="0" err="1">
                <a:latin typeface="Arial MT"/>
                <a:cs typeface="Arial MT"/>
              </a:rPr>
              <a:t>cho</a:t>
            </a:r>
            <a:r>
              <a:rPr lang="en-US" sz="2200" spc="-5" dirty="0">
                <a:latin typeface="Arial MT"/>
                <a:cs typeface="Arial MT"/>
              </a:rPr>
              <a:t> </a:t>
            </a:r>
            <a:r>
              <a:rPr lang="en-US" sz="2200" spc="-5" dirty="0" err="1">
                <a:latin typeface="Arial MT"/>
                <a:cs typeface="Arial MT"/>
              </a:rPr>
              <a:t>quản</a:t>
            </a:r>
            <a:r>
              <a:rPr lang="en-US" sz="2200" spc="-5" dirty="0">
                <a:latin typeface="Arial MT"/>
                <a:cs typeface="Arial MT"/>
              </a:rPr>
              <a:t> </a:t>
            </a:r>
            <a:r>
              <a:rPr lang="en-US" sz="2200" spc="-5" dirty="0" err="1">
                <a:latin typeface="Arial MT"/>
                <a:cs typeface="Arial MT"/>
              </a:rPr>
              <a:t>lý</a:t>
            </a:r>
            <a:r>
              <a:rPr lang="en-US" sz="2200" spc="-5" dirty="0">
                <a:latin typeface="Arial MT"/>
                <a:cs typeface="Arial MT"/>
              </a:rPr>
              <a:t> </a:t>
            </a:r>
            <a:r>
              <a:rPr lang="en-US" sz="2200" spc="-5" dirty="0" err="1">
                <a:latin typeface="Arial MT"/>
                <a:cs typeface="Arial MT"/>
              </a:rPr>
              <a:t>cấp</a:t>
            </a:r>
            <a:r>
              <a:rPr lang="en-US" sz="2200" spc="-5" dirty="0">
                <a:latin typeface="Arial MT"/>
                <a:cs typeface="Arial MT"/>
              </a:rPr>
              <a:t> </a:t>
            </a:r>
            <a:r>
              <a:rPr lang="en-US" sz="2200" spc="-5" dirty="0" err="1">
                <a:latin typeface="Arial MT"/>
                <a:cs typeface="Arial MT"/>
              </a:rPr>
              <a:t>cao</a:t>
            </a:r>
            <a:r>
              <a:rPr lang="en-US" sz="2200" spc="-5" dirty="0">
                <a:latin typeface="Arial MT"/>
                <a:cs typeface="Arial MT"/>
              </a:rPr>
              <a:t> </a:t>
            </a:r>
            <a:r>
              <a:rPr lang="en-US" sz="2200" spc="-5" dirty="0" err="1">
                <a:latin typeface="Arial MT"/>
                <a:cs typeface="Arial MT"/>
              </a:rPr>
              <a:t>về</a:t>
            </a:r>
            <a:r>
              <a:rPr lang="en-US" sz="2200" spc="-5" dirty="0">
                <a:latin typeface="Arial MT"/>
                <a:cs typeface="Arial MT"/>
              </a:rPr>
              <a:t> </a:t>
            </a:r>
            <a:r>
              <a:rPr lang="en-US" sz="2200" spc="-5" dirty="0" err="1">
                <a:latin typeface="Arial MT"/>
                <a:cs typeface="Arial MT"/>
              </a:rPr>
              <a:t>tiến</a:t>
            </a:r>
            <a:r>
              <a:rPr lang="en-US" sz="2200" spc="-5" dirty="0">
                <a:latin typeface="Arial MT"/>
                <a:cs typeface="Arial MT"/>
              </a:rPr>
              <a:t> </a:t>
            </a:r>
            <a:r>
              <a:rPr lang="en-US" sz="2200" spc="-5" dirty="0" err="1">
                <a:latin typeface="Arial MT"/>
                <a:cs typeface="Arial MT"/>
              </a:rPr>
              <a:t>độ</a:t>
            </a:r>
            <a:r>
              <a:rPr lang="en-US" sz="2200" spc="-5" dirty="0">
                <a:latin typeface="Arial MT"/>
                <a:cs typeface="Arial MT"/>
              </a:rPr>
              <a:t> </a:t>
            </a:r>
            <a:r>
              <a:rPr lang="en-US" sz="2200" spc="-5" dirty="0" err="1">
                <a:latin typeface="Arial MT"/>
                <a:cs typeface="Arial MT"/>
              </a:rPr>
              <a:t>của</a:t>
            </a:r>
            <a:r>
              <a:rPr lang="en-US" sz="2200" spc="-5" dirty="0">
                <a:latin typeface="Arial MT"/>
                <a:cs typeface="Arial MT"/>
              </a:rPr>
              <a:t> </a:t>
            </a:r>
            <a:r>
              <a:rPr lang="en-US" sz="2200" spc="-5" dirty="0" err="1">
                <a:latin typeface="Arial MT"/>
                <a:cs typeface="Arial MT"/>
              </a:rPr>
              <a:t>cuộc</a:t>
            </a:r>
            <a:r>
              <a:rPr lang="en-US" sz="2200" spc="-5" dirty="0">
                <a:latin typeface="Arial MT"/>
                <a:cs typeface="Arial MT"/>
              </a:rPr>
              <a:t> </a:t>
            </a:r>
            <a:r>
              <a:rPr lang="en-US" sz="2200" spc="-5" dirty="0" err="1">
                <a:latin typeface="Arial MT"/>
                <a:cs typeface="Arial MT"/>
              </a:rPr>
              <a:t>kiểm</a:t>
            </a:r>
            <a:r>
              <a:rPr lang="en-US" sz="2200" spc="-5" dirty="0">
                <a:latin typeface="Arial MT"/>
                <a:cs typeface="Arial MT"/>
              </a:rPr>
              <a:t> </a:t>
            </a:r>
            <a:r>
              <a:rPr lang="en-US" sz="2200" spc="-5" dirty="0" err="1">
                <a:latin typeface="Arial MT"/>
                <a:cs typeface="Arial MT"/>
              </a:rPr>
              <a:t>tra</a:t>
            </a:r>
            <a:r>
              <a:rPr lang="en-US" sz="2200" spc="-5" dirty="0">
                <a:latin typeface="Arial MT"/>
                <a:cs typeface="Arial MT"/>
              </a:rPr>
              <a:t> </a:t>
            </a:r>
            <a:r>
              <a:rPr lang="en-US" sz="2200" spc="-5" dirty="0" err="1">
                <a:latin typeface="Arial MT"/>
                <a:cs typeface="Arial MT"/>
              </a:rPr>
              <a:t>và</a:t>
            </a:r>
            <a:r>
              <a:rPr lang="en-US" sz="2200" spc="-5" dirty="0">
                <a:latin typeface="Arial MT"/>
                <a:cs typeface="Arial MT"/>
              </a:rPr>
              <a:t> </a:t>
            </a:r>
            <a:r>
              <a:rPr lang="en-US" sz="2200" spc="-5" dirty="0" err="1">
                <a:latin typeface="Arial MT"/>
                <a:cs typeface="Arial MT"/>
              </a:rPr>
              <a:t>bất</a:t>
            </a:r>
            <a:r>
              <a:rPr lang="en-US" sz="2200" spc="-5" dirty="0">
                <a:latin typeface="Arial MT"/>
                <a:cs typeface="Arial MT"/>
              </a:rPr>
              <a:t> </a:t>
            </a:r>
            <a:r>
              <a:rPr lang="en-US" sz="2200" spc="-5" dirty="0" err="1">
                <a:latin typeface="Arial MT"/>
                <a:cs typeface="Arial MT"/>
              </a:rPr>
              <a:t>kỳ</a:t>
            </a:r>
            <a:r>
              <a:rPr lang="en-US" sz="2200" spc="-5" dirty="0">
                <a:latin typeface="Arial MT"/>
                <a:cs typeface="Arial MT"/>
              </a:rPr>
              <a:t> </a:t>
            </a:r>
            <a:r>
              <a:rPr lang="en-US" sz="2200" spc="-5" dirty="0" err="1">
                <a:latin typeface="Arial MT"/>
                <a:cs typeface="Arial MT"/>
              </a:rPr>
              <a:t>lĩnh</a:t>
            </a:r>
            <a:r>
              <a:rPr lang="en-US" sz="2200" spc="-5" dirty="0">
                <a:latin typeface="Arial MT"/>
                <a:cs typeface="Arial MT"/>
              </a:rPr>
              <a:t> </a:t>
            </a:r>
            <a:r>
              <a:rPr lang="en-US" sz="2200" spc="-5" dirty="0" err="1">
                <a:latin typeface="Arial MT"/>
                <a:cs typeface="Arial MT"/>
              </a:rPr>
              <a:t>vực</a:t>
            </a:r>
            <a:r>
              <a:rPr lang="en-US" sz="2200" spc="-5" dirty="0">
                <a:latin typeface="Arial MT"/>
                <a:cs typeface="Arial MT"/>
              </a:rPr>
              <a:t> </a:t>
            </a:r>
            <a:r>
              <a:rPr lang="en-US" sz="2200" spc="-5" dirty="0" err="1">
                <a:latin typeface="Arial MT"/>
                <a:cs typeface="Arial MT"/>
              </a:rPr>
              <a:t>nào</a:t>
            </a:r>
            <a:r>
              <a:rPr lang="en-US" sz="2200" spc="-5" dirty="0">
                <a:latin typeface="Arial MT"/>
                <a:cs typeface="Arial MT"/>
              </a:rPr>
              <a:t> </a:t>
            </a:r>
            <a:r>
              <a:rPr lang="en-US" sz="2200" spc="-5" dirty="0" err="1">
                <a:latin typeface="Arial MT"/>
                <a:cs typeface="Arial MT"/>
              </a:rPr>
              <a:t>cần</a:t>
            </a:r>
            <a:r>
              <a:rPr lang="en-US" sz="2200" spc="-5" dirty="0">
                <a:latin typeface="Arial MT"/>
                <a:cs typeface="Arial MT"/>
              </a:rPr>
              <a:t> </a:t>
            </a:r>
            <a:r>
              <a:rPr lang="en-US" sz="2200" spc="-5" dirty="0" err="1">
                <a:latin typeface="Arial MT"/>
                <a:cs typeface="Arial MT"/>
              </a:rPr>
              <a:t>chú</a:t>
            </a:r>
            <a:r>
              <a:rPr lang="en-US" sz="2200" spc="-5" dirty="0">
                <a:latin typeface="Arial MT"/>
                <a:cs typeface="Arial MT"/>
              </a:rPr>
              <a:t> ý </a:t>
            </a:r>
            <a:r>
              <a:rPr lang="en-US" sz="2200" spc="-5" dirty="0" err="1">
                <a:latin typeface="Arial MT"/>
                <a:cs typeface="Arial MT"/>
              </a:rPr>
              <a:t>hoặc</a:t>
            </a:r>
            <a:r>
              <a:rPr lang="en-US" sz="2200" spc="-5" dirty="0">
                <a:latin typeface="Arial MT"/>
                <a:cs typeface="Arial MT"/>
              </a:rPr>
              <a:t> </a:t>
            </a:r>
            <a:r>
              <a:rPr lang="en-US" sz="2200" spc="-5" dirty="0" err="1">
                <a:latin typeface="Arial MT"/>
                <a:cs typeface="Arial MT"/>
              </a:rPr>
              <a:t>lỗi</a:t>
            </a:r>
            <a:r>
              <a:rPr lang="en-US" sz="2200" spc="-5" dirty="0">
                <a:latin typeface="Arial MT"/>
                <a:cs typeface="Arial MT"/>
              </a:rPr>
              <a:t> </a:t>
            </a:r>
            <a:r>
              <a:rPr lang="en-US" sz="2200" spc="-5" dirty="0" err="1">
                <a:latin typeface="Arial MT"/>
                <a:cs typeface="Arial MT"/>
              </a:rPr>
              <a:t>đáng</a:t>
            </a:r>
            <a:r>
              <a:rPr lang="en-US" sz="2200" spc="-5" dirty="0">
                <a:latin typeface="Arial MT"/>
                <a:cs typeface="Arial MT"/>
              </a:rPr>
              <a:t> </a:t>
            </a:r>
            <a:r>
              <a:rPr lang="en-US" sz="2200" spc="-5" dirty="0" err="1">
                <a:latin typeface="Arial MT"/>
                <a:cs typeface="Arial MT"/>
              </a:rPr>
              <a:t>kể</a:t>
            </a:r>
            <a:endParaRPr sz="2200" dirty="0">
              <a:latin typeface="Arial MT"/>
              <a:cs typeface="Arial MT"/>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4" name="object 14"/>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4343400" cy="696595"/>
          </a:xfrm>
          <a:prstGeom prst="rect">
            <a:avLst/>
          </a:prstGeom>
        </p:spPr>
        <p:txBody>
          <a:bodyPr vert="horz" wrap="square" lIns="0" tIns="12700" rIns="0" bIns="0" rtlCol="0">
            <a:spAutoFit/>
          </a:bodyPr>
          <a:lstStyle/>
          <a:p>
            <a:pPr marL="12700">
              <a:lnSpc>
                <a:spcPct val="100000"/>
              </a:lnSpc>
              <a:spcBef>
                <a:spcPts val="100"/>
              </a:spcBef>
            </a:pPr>
            <a:r>
              <a:rPr lang="en-US" dirty="0" err="1"/>
              <a:t>Họp</a:t>
            </a:r>
            <a:r>
              <a:rPr lang="en-US" dirty="0"/>
              <a:t> </a:t>
            </a:r>
            <a:r>
              <a:rPr lang="en-US" dirty="0" err="1"/>
              <a:t>bế</a:t>
            </a:r>
            <a:r>
              <a:rPr lang="en-US" dirty="0"/>
              <a:t> </a:t>
            </a:r>
            <a:r>
              <a:rPr lang="en-US" dirty="0" err="1"/>
              <a:t>mạc</a:t>
            </a:r>
            <a:endParaRPr dirty="0"/>
          </a:p>
        </p:txBody>
      </p:sp>
      <p:grpSp>
        <p:nvGrpSpPr>
          <p:cNvPr id="3" name="object 3"/>
          <p:cNvGrpSpPr/>
          <p:nvPr/>
        </p:nvGrpSpPr>
        <p:grpSpPr>
          <a:xfrm>
            <a:off x="450850" y="1991614"/>
            <a:ext cx="13728700" cy="811530"/>
            <a:chOff x="450850" y="1991614"/>
            <a:chExt cx="13728700" cy="811530"/>
          </a:xfrm>
        </p:grpSpPr>
        <p:sp>
          <p:nvSpPr>
            <p:cNvPr id="4" name="object 4"/>
            <p:cNvSpPr/>
            <p:nvPr/>
          </p:nvSpPr>
          <p:spPr>
            <a:xfrm>
              <a:off x="457200" y="1997964"/>
              <a:ext cx="13716000" cy="798830"/>
            </a:xfrm>
            <a:custGeom>
              <a:avLst/>
              <a:gdLst/>
              <a:ahLst/>
              <a:cxnLst/>
              <a:rect l="l" t="t" r="r" b="b"/>
              <a:pathLst>
                <a:path w="13716000" h="798830">
                  <a:moveTo>
                    <a:pt x="13582904" y="0"/>
                  </a:moveTo>
                  <a:lnTo>
                    <a:pt x="133095" y="0"/>
                  </a:lnTo>
                  <a:lnTo>
                    <a:pt x="91027" y="6782"/>
                  </a:lnTo>
                  <a:lnTo>
                    <a:pt x="54490" y="25672"/>
                  </a:lnTo>
                  <a:lnTo>
                    <a:pt x="25679" y="54479"/>
                  </a:lnTo>
                  <a:lnTo>
                    <a:pt x="6785" y="91017"/>
                  </a:lnTo>
                  <a:lnTo>
                    <a:pt x="0" y="133096"/>
                  </a:lnTo>
                  <a:lnTo>
                    <a:pt x="0" y="665480"/>
                  </a:lnTo>
                  <a:lnTo>
                    <a:pt x="6785" y="707558"/>
                  </a:lnTo>
                  <a:lnTo>
                    <a:pt x="25679" y="744096"/>
                  </a:lnTo>
                  <a:lnTo>
                    <a:pt x="54490" y="772903"/>
                  </a:lnTo>
                  <a:lnTo>
                    <a:pt x="91027" y="791793"/>
                  </a:lnTo>
                  <a:lnTo>
                    <a:pt x="133095" y="798576"/>
                  </a:lnTo>
                  <a:lnTo>
                    <a:pt x="13582904" y="798576"/>
                  </a:lnTo>
                  <a:lnTo>
                    <a:pt x="13624982" y="791793"/>
                  </a:lnTo>
                  <a:lnTo>
                    <a:pt x="13661520" y="772903"/>
                  </a:lnTo>
                  <a:lnTo>
                    <a:pt x="13690327" y="744096"/>
                  </a:lnTo>
                  <a:lnTo>
                    <a:pt x="13709217" y="707558"/>
                  </a:lnTo>
                  <a:lnTo>
                    <a:pt x="13716000" y="665480"/>
                  </a:lnTo>
                  <a:lnTo>
                    <a:pt x="13716000" y="133096"/>
                  </a:lnTo>
                  <a:lnTo>
                    <a:pt x="13709217" y="91017"/>
                  </a:lnTo>
                  <a:lnTo>
                    <a:pt x="13690327" y="54479"/>
                  </a:lnTo>
                  <a:lnTo>
                    <a:pt x="13661520" y="25672"/>
                  </a:lnTo>
                  <a:lnTo>
                    <a:pt x="13624982" y="6782"/>
                  </a:lnTo>
                  <a:lnTo>
                    <a:pt x="13582904" y="0"/>
                  </a:lnTo>
                  <a:close/>
                </a:path>
              </a:pathLst>
            </a:custGeom>
            <a:solidFill>
              <a:srgbClr val="005F9E"/>
            </a:solidFill>
          </p:spPr>
          <p:txBody>
            <a:bodyPr wrap="square" lIns="0" tIns="0" rIns="0" bIns="0" rtlCol="0"/>
            <a:lstStyle/>
            <a:p>
              <a:endParaRPr/>
            </a:p>
          </p:txBody>
        </p:sp>
        <p:sp>
          <p:nvSpPr>
            <p:cNvPr id="5" name="object 5"/>
            <p:cNvSpPr/>
            <p:nvPr/>
          </p:nvSpPr>
          <p:spPr>
            <a:xfrm>
              <a:off x="457200" y="1997964"/>
              <a:ext cx="13716000" cy="798830"/>
            </a:xfrm>
            <a:custGeom>
              <a:avLst/>
              <a:gdLst/>
              <a:ahLst/>
              <a:cxnLst/>
              <a:rect l="l" t="t" r="r" b="b"/>
              <a:pathLst>
                <a:path w="13716000" h="798830">
                  <a:moveTo>
                    <a:pt x="0" y="133096"/>
                  </a:moveTo>
                  <a:lnTo>
                    <a:pt x="6785" y="91017"/>
                  </a:lnTo>
                  <a:lnTo>
                    <a:pt x="25679" y="54479"/>
                  </a:lnTo>
                  <a:lnTo>
                    <a:pt x="54490" y="25672"/>
                  </a:lnTo>
                  <a:lnTo>
                    <a:pt x="91027" y="6782"/>
                  </a:lnTo>
                  <a:lnTo>
                    <a:pt x="133095" y="0"/>
                  </a:lnTo>
                  <a:lnTo>
                    <a:pt x="13582904" y="0"/>
                  </a:lnTo>
                  <a:lnTo>
                    <a:pt x="13624982" y="6782"/>
                  </a:lnTo>
                  <a:lnTo>
                    <a:pt x="13661520" y="25672"/>
                  </a:lnTo>
                  <a:lnTo>
                    <a:pt x="13690327" y="54479"/>
                  </a:lnTo>
                  <a:lnTo>
                    <a:pt x="13709217" y="91017"/>
                  </a:lnTo>
                  <a:lnTo>
                    <a:pt x="13716000" y="133096"/>
                  </a:lnTo>
                  <a:lnTo>
                    <a:pt x="13716000" y="665480"/>
                  </a:lnTo>
                  <a:lnTo>
                    <a:pt x="13709217" y="707558"/>
                  </a:lnTo>
                  <a:lnTo>
                    <a:pt x="13690327" y="744096"/>
                  </a:lnTo>
                  <a:lnTo>
                    <a:pt x="13661520" y="772903"/>
                  </a:lnTo>
                  <a:lnTo>
                    <a:pt x="13624982" y="791793"/>
                  </a:lnTo>
                  <a:lnTo>
                    <a:pt x="13582904" y="798576"/>
                  </a:lnTo>
                  <a:lnTo>
                    <a:pt x="133095" y="798576"/>
                  </a:lnTo>
                  <a:lnTo>
                    <a:pt x="91027" y="791793"/>
                  </a:lnTo>
                  <a:lnTo>
                    <a:pt x="54490" y="772903"/>
                  </a:lnTo>
                  <a:lnTo>
                    <a:pt x="25679" y="744096"/>
                  </a:lnTo>
                  <a:lnTo>
                    <a:pt x="6785" y="707558"/>
                  </a:lnTo>
                  <a:lnTo>
                    <a:pt x="0" y="665480"/>
                  </a:lnTo>
                  <a:lnTo>
                    <a:pt x="0" y="133096"/>
                  </a:lnTo>
                  <a:close/>
                </a:path>
              </a:pathLst>
            </a:custGeom>
            <a:ln w="12699">
              <a:solidFill>
                <a:srgbClr val="FFFFFF"/>
              </a:solidFill>
            </a:ln>
          </p:spPr>
          <p:txBody>
            <a:bodyPr wrap="square" lIns="0" tIns="0" rIns="0" bIns="0" rtlCol="0"/>
            <a:lstStyle/>
            <a:p>
              <a:endParaRPr/>
            </a:p>
          </p:txBody>
        </p:sp>
      </p:grpSp>
      <p:grpSp>
        <p:nvGrpSpPr>
          <p:cNvPr id="6" name="object 6"/>
          <p:cNvGrpSpPr/>
          <p:nvPr/>
        </p:nvGrpSpPr>
        <p:grpSpPr>
          <a:xfrm>
            <a:off x="450850" y="2849626"/>
            <a:ext cx="13728700" cy="811530"/>
            <a:chOff x="450850" y="2849626"/>
            <a:chExt cx="13728700" cy="811530"/>
          </a:xfrm>
        </p:grpSpPr>
        <p:sp>
          <p:nvSpPr>
            <p:cNvPr id="7" name="object 7"/>
            <p:cNvSpPr/>
            <p:nvPr/>
          </p:nvSpPr>
          <p:spPr>
            <a:xfrm>
              <a:off x="457200" y="2855976"/>
              <a:ext cx="13716000" cy="798830"/>
            </a:xfrm>
            <a:custGeom>
              <a:avLst/>
              <a:gdLst/>
              <a:ahLst/>
              <a:cxnLst/>
              <a:rect l="l" t="t" r="r" b="b"/>
              <a:pathLst>
                <a:path w="13716000" h="798829">
                  <a:moveTo>
                    <a:pt x="13582904" y="0"/>
                  </a:moveTo>
                  <a:lnTo>
                    <a:pt x="133095" y="0"/>
                  </a:lnTo>
                  <a:lnTo>
                    <a:pt x="91027" y="6782"/>
                  </a:lnTo>
                  <a:lnTo>
                    <a:pt x="54490" y="25672"/>
                  </a:lnTo>
                  <a:lnTo>
                    <a:pt x="25679" y="54479"/>
                  </a:lnTo>
                  <a:lnTo>
                    <a:pt x="6785" y="91017"/>
                  </a:lnTo>
                  <a:lnTo>
                    <a:pt x="0" y="133096"/>
                  </a:lnTo>
                  <a:lnTo>
                    <a:pt x="0" y="665479"/>
                  </a:lnTo>
                  <a:lnTo>
                    <a:pt x="6785" y="707558"/>
                  </a:lnTo>
                  <a:lnTo>
                    <a:pt x="25679" y="744096"/>
                  </a:lnTo>
                  <a:lnTo>
                    <a:pt x="54490" y="772903"/>
                  </a:lnTo>
                  <a:lnTo>
                    <a:pt x="91027" y="791793"/>
                  </a:lnTo>
                  <a:lnTo>
                    <a:pt x="133095" y="798576"/>
                  </a:lnTo>
                  <a:lnTo>
                    <a:pt x="13582904" y="798576"/>
                  </a:lnTo>
                  <a:lnTo>
                    <a:pt x="13624982" y="791793"/>
                  </a:lnTo>
                  <a:lnTo>
                    <a:pt x="13661520" y="772903"/>
                  </a:lnTo>
                  <a:lnTo>
                    <a:pt x="13690327" y="744096"/>
                  </a:lnTo>
                  <a:lnTo>
                    <a:pt x="13709217" y="707558"/>
                  </a:lnTo>
                  <a:lnTo>
                    <a:pt x="13716000" y="665479"/>
                  </a:lnTo>
                  <a:lnTo>
                    <a:pt x="13716000" y="133096"/>
                  </a:lnTo>
                  <a:lnTo>
                    <a:pt x="13709217" y="91017"/>
                  </a:lnTo>
                  <a:lnTo>
                    <a:pt x="13690327" y="54479"/>
                  </a:lnTo>
                  <a:lnTo>
                    <a:pt x="13661520" y="25672"/>
                  </a:lnTo>
                  <a:lnTo>
                    <a:pt x="13624982" y="6782"/>
                  </a:lnTo>
                  <a:lnTo>
                    <a:pt x="13582904" y="0"/>
                  </a:lnTo>
                  <a:close/>
                </a:path>
              </a:pathLst>
            </a:custGeom>
            <a:solidFill>
              <a:srgbClr val="005F9E"/>
            </a:solidFill>
          </p:spPr>
          <p:txBody>
            <a:bodyPr wrap="square" lIns="0" tIns="0" rIns="0" bIns="0" rtlCol="0"/>
            <a:lstStyle/>
            <a:p>
              <a:endParaRPr/>
            </a:p>
          </p:txBody>
        </p:sp>
        <p:sp>
          <p:nvSpPr>
            <p:cNvPr id="8" name="object 8"/>
            <p:cNvSpPr/>
            <p:nvPr/>
          </p:nvSpPr>
          <p:spPr>
            <a:xfrm>
              <a:off x="457200" y="2855976"/>
              <a:ext cx="13716000" cy="798830"/>
            </a:xfrm>
            <a:custGeom>
              <a:avLst/>
              <a:gdLst/>
              <a:ahLst/>
              <a:cxnLst/>
              <a:rect l="l" t="t" r="r" b="b"/>
              <a:pathLst>
                <a:path w="13716000" h="798829">
                  <a:moveTo>
                    <a:pt x="0" y="133096"/>
                  </a:moveTo>
                  <a:lnTo>
                    <a:pt x="6785" y="91017"/>
                  </a:lnTo>
                  <a:lnTo>
                    <a:pt x="25679" y="54479"/>
                  </a:lnTo>
                  <a:lnTo>
                    <a:pt x="54490" y="25672"/>
                  </a:lnTo>
                  <a:lnTo>
                    <a:pt x="91027" y="6782"/>
                  </a:lnTo>
                  <a:lnTo>
                    <a:pt x="133095" y="0"/>
                  </a:lnTo>
                  <a:lnTo>
                    <a:pt x="13582904" y="0"/>
                  </a:lnTo>
                  <a:lnTo>
                    <a:pt x="13624982" y="6782"/>
                  </a:lnTo>
                  <a:lnTo>
                    <a:pt x="13661520" y="25672"/>
                  </a:lnTo>
                  <a:lnTo>
                    <a:pt x="13690327" y="54479"/>
                  </a:lnTo>
                  <a:lnTo>
                    <a:pt x="13709217" y="91017"/>
                  </a:lnTo>
                  <a:lnTo>
                    <a:pt x="13716000" y="133096"/>
                  </a:lnTo>
                  <a:lnTo>
                    <a:pt x="13716000" y="665479"/>
                  </a:lnTo>
                  <a:lnTo>
                    <a:pt x="13709217" y="707558"/>
                  </a:lnTo>
                  <a:lnTo>
                    <a:pt x="13690327" y="744096"/>
                  </a:lnTo>
                  <a:lnTo>
                    <a:pt x="13661520" y="772903"/>
                  </a:lnTo>
                  <a:lnTo>
                    <a:pt x="13624982" y="791793"/>
                  </a:lnTo>
                  <a:lnTo>
                    <a:pt x="13582904" y="798576"/>
                  </a:lnTo>
                  <a:lnTo>
                    <a:pt x="133095" y="798576"/>
                  </a:lnTo>
                  <a:lnTo>
                    <a:pt x="91027" y="791793"/>
                  </a:lnTo>
                  <a:lnTo>
                    <a:pt x="54490" y="772903"/>
                  </a:lnTo>
                  <a:lnTo>
                    <a:pt x="25679" y="744096"/>
                  </a:lnTo>
                  <a:lnTo>
                    <a:pt x="6785" y="707558"/>
                  </a:lnTo>
                  <a:lnTo>
                    <a:pt x="0" y="665479"/>
                  </a:lnTo>
                  <a:lnTo>
                    <a:pt x="0" y="133096"/>
                  </a:lnTo>
                  <a:close/>
                </a:path>
              </a:pathLst>
            </a:custGeom>
            <a:ln w="12699">
              <a:solidFill>
                <a:srgbClr val="FFFFFF"/>
              </a:solidFill>
            </a:ln>
          </p:spPr>
          <p:txBody>
            <a:bodyPr wrap="square" lIns="0" tIns="0" rIns="0" bIns="0" rtlCol="0"/>
            <a:lstStyle/>
            <a:p>
              <a:endParaRPr/>
            </a:p>
          </p:txBody>
        </p:sp>
      </p:grpSp>
      <p:grpSp>
        <p:nvGrpSpPr>
          <p:cNvPr id="9" name="object 9"/>
          <p:cNvGrpSpPr/>
          <p:nvPr/>
        </p:nvGrpSpPr>
        <p:grpSpPr>
          <a:xfrm>
            <a:off x="450850" y="3709161"/>
            <a:ext cx="13728700" cy="811530"/>
            <a:chOff x="450850" y="3709161"/>
            <a:chExt cx="13728700" cy="811530"/>
          </a:xfrm>
        </p:grpSpPr>
        <p:sp>
          <p:nvSpPr>
            <p:cNvPr id="10" name="object 10"/>
            <p:cNvSpPr/>
            <p:nvPr/>
          </p:nvSpPr>
          <p:spPr>
            <a:xfrm>
              <a:off x="457200" y="3715511"/>
              <a:ext cx="13716000" cy="798830"/>
            </a:xfrm>
            <a:custGeom>
              <a:avLst/>
              <a:gdLst/>
              <a:ahLst/>
              <a:cxnLst/>
              <a:rect l="l" t="t" r="r" b="b"/>
              <a:pathLst>
                <a:path w="13716000" h="798829">
                  <a:moveTo>
                    <a:pt x="13582904" y="0"/>
                  </a:moveTo>
                  <a:lnTo>
                    <a:pt x="133095" y="0"/>
                  </a:lnTo>
                  <a:lnTo>
                    <a:pt x="91027" y="6782"/>
                  </a:lnTo>
                  <a:lnTo>
                    <a:pt x="54490" y="25672"/>
                  </a:lnTo>
                  <a:lnTo>
                    <a:pt x="25679" y="54479"/>
                  </a:lnTo>
                  <a:lnTo>
                    <a:pt x="6785" y="91017"/>
                  </a:lnTo>
                  <a:lnTo>
                    <a:pt x="0" y="133096"/>
                  </a:lnTo>
                  <a:lnTo>
                    <a:pt x="0" y="665479"/>
                  </a:lnTo>
                  <a:lnTo>
                    <a:pt x="6785" y="707558"/>
                  </a:lnTo>
                  <a:lnTo>
                    <a:pt x="25679" y="744096"/>
                  </a:lnTo>
                  <a:lnTo>
                    <a:pt x="54490" y="772903"/>
                  </a:lnTo>
                  <a:lnTo>
                    <a:pt x="91027" y="791793"/>
                  </a:lnTo>
                  <a:lnTo>
                    <a:pt x="133095" y="798576"/>
                  </a:lnTo>
                  <a:lnTo>
                    <a:pt x="13582904" y="798576"/>
                  </a:lnTo>
                  <a:lnTo>
                    <a:pt x="13624982" y="791793"/>
                  </a:lnTo>
                  <a:lnTo>
                    <a:pt x="13661520" y="772903"/>
                  </a:lnTo>
                  <a:lnTo>
                    <a:pt x="13690327" y="744096"/>
                  </a:lnTo>
                  <a:lnTo>
                    <a:pt x="13709217" y="707558"/>
                  </a:lnTo>
                  <a:lnTo>
                    <a:pt x="13716000" y="665479"/>
                  </a:lnTo>
                  <a:lnTo>
                    <a:pt x="13716000" y="133096"/>
                  </a:lnTo>
                  <a:lnTo>
                    <a:pt x="13709217" y="91017"/>
                  </a:lnTo>
                  <a:lnTo>
                    <a:pt x="13690327" y="54479"/>
                  </a:lnTo>
                  <a:lnTo>
                    <a:pt x="13661520" y="25672"/>
                  </a:lnTo>
                  <a:lnTo>
                    <a:pt x="13624982" y="6782"/>
                  </a:lnTo>
                  <a:lnTo>
                    <a:pt x="13582904" y="0"/>
                  </a:lnTo>
                  <a:close/>
                </a:path>
              </a:pathLst>
            </a:custGeom>
            <a:solidFill>
              <a:srgbClr val="005F9E"/>
            </a:solidFill>
          </p:spPr>
          <p:txBody>
            <a:bodyPr wrap="square" lIns="0" tIns="0" rIns="0" bIns="0" rtlCol="0"/>
            <a:lstStyle/>
            <a:p>
              <a:endParaRPr/>
            </a:p>
          </p:txBody>
        </p:sp>
        <p:sp>
          <p:nvSpPr>
            <p:cNvPr id="11" name="object 11"/>
            <p:cNvSpPr/>
            <p:nvPr/>
          </p:nvSpPr>
          <p:spPr>
            <a:xfrm>
              <a:off x="457200" y="3715511"/>
              <a:ext cx="13716000" cy="798830"/>
            </a:xfrm>
            <a:custGeom>
              <a:avLst/>
              <a:gdLst/>
              <a:ahLst/>
              <a:cxnLst/>
              <a:rect l="l" t="t" r="r" b="b"/>
              <a:pathLst>
                <a:path w="13716000" h="798829">
                  <a:moveTo>
                    <a:pt x="0" y="133096"/>
                  </a:moveTo>
                  <a:lnTo>
                    <a:pt x="6785" y="91017"/>
                  </a:lnTo>
                  <a:lnTo>
                    <a:pt x="25679" y="54479"/>
                  </a:lnTo>
                  <a:lnTo>
                    <a:pt x="54490" y="25672"/>
                  </a:lnTo>
                  <a:lnTo>
                    <a:pt x="91027" y="6782"/>
                  </a:lnTo>
                  <a:lnTo>
                    <a:pt x="133095" y="0"/>
                  </a:lnTo>
                  <a:lnTo>
                    <a:pt x="13582904" y="0"/>
                  </a:lnTo>
                  <a:lnTo>
                    <a:pt x="13624982" y="6782"/>
                  </a:lnTo>
                  <a:lnTo>
                    <a:pt x="13661520" y="25672"/>
                  </a:lnTo>
                  <a:lnTo>
                    <a:pt x="13690327" y="54479"/>
                  </a:lnTo>
                  <a:lnTo>
                    <a:pt x="13709217" y="91017"/>
                  </a:lnTo>
                  <a:lnTo>
                    <a:pt x="13716000" y="133096"/>
                  </a:lnTo>
                  <a:lnTo>
                    <a:pt x="13716000" y="665479"/>
                  </a:lnTo>
                  <a:lnTo>
                    <a:pt x="13709217" y="707558"/>
                  </a:lnTo>
                  <a:lnTo>
                    <a:pt x="13690327" y="744096"/>
                  </a:lnTo>
                  <a:lnTo>
                    <a:pt x="13661520" y="772903"/>
                  </a:lnTo>
                  <a:lnTo>
                    <a:pt x="13624982" y="791793"/>
                  </a:lnTo>
                  <a:lnTo>
                    <a:pt x="13582904" y="798576"/>
                  </a:lnTo>
                  <a:lnTo>
                    <a:pt x="133095" y="798576"/>
                  </a:lnTo>
                  <a:lnTo>
                    <a:pt x="91027" y="791793"/>
                  </a:lnTo>
                  <a:lnTo>
                    <a:pt x="54490" y="772903"/>
                  </a:lnTo>
                  <a:lnTo>
                    <a:pt x="25679" y="744096"/>
                  </a:lnTo>
                  <a:lnTo>
                    <a:pt x="6785" y="707558"/>
                  </a:lnTo>
                  <a:lnTo>
                    <a:pt x="0" y="665479"/>
                  </a:lnTo>
                  <a:lnTo>
                    <a:pt x="0" y="133096"/>
                  </a:lnTo>
                  <a:close/>
                </a:path>
              </a:pathLst>
            </a:custGeom>
            <a:ln w="12699">
              <a:solidFill>
                <a:srgbClr val="FFFFFF"/>
              </a:solidFill>
            </a:ln>
          </p:spPr>
          <p:txBody>
            <a:bodyPr wrap="square" lIns="0" tIns="0" rIns="0" bIns="0" rtlCol="0"/>
            <a:lstStyle/>
            <a:p>
              <a:endParaRPr/>
            </a:p>
          </p:txBody>
        </p:sp>
      </p:grpSp>
      <p:grpSp>
        <p:nvGrpSpPr>
          <p:cNvPr id="12" name="object 12"/>
          <p:cNvGrpSpPr/>
          <p:nvPr/>
        </p:nvGrpSpPr>
        <p:grpSpPr>
          <a:xfrm>
            <a:off x="450850" y="4568697"/>
            <a:ext cx="13728700" cy="811530"/>
            <a:chOff x="450850" y="4568697"/>
            <a:chExt cx="13728700" cy="811530"/>
          </a:xfrm>
        </p:grpSpPr>
        <p:sp>
          <p:nvSpPr>
            <p:cNvPr id="13" name="object 13"/>
            <p:cNvSpPr/>
            <p:nvPr/>
          </p:nvSpPr>
          <p:spPr>
            <a:xfrm>
              <a:off x="457200" y="4575047"/>
              <a:ext cx="13716000" cy="798830"/>
            </a:xfrm>
            <a:custGeom>
              <a:avLst/>
              <a:gdLst/>
              <a:ahLst/>
              <a:cxnLst/>
              <a:rect l="l" t="t" r="r" b="b"/>
              <a:pathLst>
                <a:path w="13716000" h="798829">
                  <a:moveTo>
                    <a:pt x="13582904" y="0"/>
                  </a:moveTo>
                  <a:lnTo>
                    <a:pt x="133095" y="0"/>
                  </a:lnTo>
                  <a:lnTo>
                    <a:pt x="91027" y="6782"/>
                  </a:lnTo>
                  <a:lnTo>
                    <a:pt x="54490" y="25672"/>
                  </a:lnTo>
                  <a:lnTo>
                    <a:pt x="25679" y="54479"/>
                  </a:lnTo>
                  <a:lnTo>
                    <a:pt x="6785" y="91017"/>
                  </a:lnTo>
                  <a:lnTo>
                    <a:pt x="0" y="133096"/>
                  </a:lnTo>
                  <a:lnTo>
                    <a:pt x="0" y="665479"/>
                  </a:lnTo>
                  <a:lnTo>
                    <a:pt x="6785" y="707558"/>
                  </a:lnTo>
                  <a:lnTo>
                    <a:pt x="25679" y="744096"/>
                  </a:lnTo>
                  <a:lnTo>
                    <a:pt x="54490" y="772903"/>
                  </a:lnTo>
                  <a:lnTo>
                    <a:pt x="91027" y="791793"/>
                  </a:lnTo>
                  <a:lnTo>
                    <a:pt x="133095" y="798576"/>
                  </a:lnTo>
                  <a:lnTo>
                    <a:pt x="13582904" y="798576"/>
                  </a:lnTo>
                  <a:lnTo>
                    <a:pt x="13624982" y="791793"/>
                  </a:lnTo>
                  <a:lnTo>
                    <a:pt x="13661520" y="772903"/>
                  </a:lnTo>
                  <a:lnTo>
                    <a:pt x="13690327" y="744096"/>
                  </a:lnTo>
                  <a:lnTo>
                    <a:pt x="13709217" y="707558"/>
                  </a:lnTo>
                  <a:lnTo>
                    <a:pt x="13716000" y="665479"/>
                  </a:lnTo>
                  <a:lnTo>
                    <a:pt x="13716000" y="133096"/>
                  </a:lnTo>
                  <a:lnTo>
                    <a:pt x="13709217" y="91017"/>
                  </a:lnTo>
                  <a:lnTo>
                    <a:pt x="13690327" y="54479"/>
                  </a:lnTo>
                  <a:lnTo>
                    <a:pt x="13661520" y="25672"/>
                  </a:lnTo>
                  <a:lnTo>
                    <a:pt x="13624982" y="6782"/>
                  </a:lnTo>
                  <a:lnTo>
                    <a:pt x="13582904" y="0"/>
                  </a:lnTo>
                  <a:close/>
                </a:path>
              </a:pathLst>
            </a:custGeom>
            <a:solidFill>
              <a:srgbClr val="005F9E"/>
            </a:solidFill>
          </p:spPr>
          <p:txBody>
            <a:bodyPr wrap="square" lIns="0" tIns="0" rIns="0" bIns="0" rtlCol="0"/>
            <a:lstStyle/>
            <a:p>
              <a:endParaRPr/>
            </a:p>
          </p:txBody>
        </p:sp>
        <p:sp>
          <p:nvSpPr>
            <p:cNvPr id="14" name="object 14"/>
            <p:cNvSpPr/>
            <p:nvPr/>
          </p:nvSpPr>
          <p:spPr>
            <a:xfrm>
              <a:off x="457200" y="4575047"/>
              <a:ext cx="13716000" cy="798830"/>
            </a:xfrm>
            <a:custGeom>
              <a:avLst/>
              <a:gdLst/>
              <a:ahLst/>
              <a:cxnLst/>
              <a:rect l="l" t="t" r="r" b="b"/>
              <a:pathLst>
                <a:path w="13716000" h="798829">
                  <a:moveTo>
                    <a:pt x="0" y="133096"/>
                  </a:moveTo>
                  <a:lnTo>
                    <a:pt x="6785" y="91017"/>
                  </a:lnTo>
                  <a:lnTo>
                    <a:pt x="25679" y="54479"/>
                  </a:lnTo>
                  <a:lnTo>
                    <a:pt x="54490" y="25672"/>
                  </a:lnTo>
                  <a:lnTo>
                    <a:pt x="91027" y="6782"/>
                  </a:lnTo>
                  <a:lnTo>
                    <a:pt x="133095" y="0"/>
                  </a:lnTo>
                  <a:lnTo>
                    <a:pt x="13582904" y="0"/>
                  </a:lnTo>
                  <a:lnTo>
                    <a:pt x="13624982" y="6782"/>
                  </a:lnTo>
                  <a:lnTo>
                    <a:pt x="13661520" y="25672"/>
                  </a:lnTo>
                  <a:lnTo>
                    <a:pt x="13690327" y="54479"/>
                  </a:lnTo>
                  <a:lnTo>
                    <a:pt x="13709217" y="91017"/>
                  </a:lnTo>
                  <a:lnTo>
                    <a:pt x="13716000" y="133096"/>
                  </a:lnTo>
                  <a:lnTo>
                    <a:pt x="13716000" y="665479"/>
                  </a:lnTo>
                  <a:lnTo>
                    <a:pt x="13709217" y="707558"/>
                  </a:lnTo>
                  <a:lnTo>
                    <a:pt x="13690327" y="744096"/>
                  </a:lnTo>
                  <a:lnTo>
                    <a:pt x="13661520" y="772903"/>
                  </a:lnTo>
                  <a:lnTo>
                    <a:pt x="13624982" y="791793"/>
                  </a:lnTo>
                  <a:lnTo>
                    <a:pt x="13582904" y="798576"/>
                  </a:lnTo>
                  <a:lnTo>
                    <a:pt x="133095" y="798576"/>
                  </a:lnTo>
                  <a:lnTo>
                    <a:pt x="91027" y="791793"/>
                  </a:lnTo>
                  <a:lnTo>
                    <a:pt x="54490" y="772903"/>
                  </a:lnTo>
                  <a:lnTo>
                    <a:pt x="25679" y="744096"/>
                  </a:lnTo>
                  <a:lnTo>
                    <a:pt x="6785" y="707558"/>
                  </a:lnTo>
                  <a:lnTo>
                    <a:pt x="0" y="665479"/>
                  </a:lnTo>
                  <a:lnTo>
                    <a:pt x="0" y="133096"/>
                  </a:lnTo>
                  <a:close/>
                </a:path>
              </a:pathLst>
            </a:custGeom>
            <a:ln w="12699">
              <a:solidFill>
                <a:srgbClr val="FFFFFF"/>
              </a:solidFill>
            </a:ln>
          </p:spPr>
          <p:txBody>
            <a:bodyPr wrap="square" lIns="0" tIns="0" rIns="0" bIns="0" rtlCol="0"/>
            <a:lstStyle/>
            <a:p>
              <a:endParaRPr/>
            </a:p>
          </p:txBody>
        </p:sp>
      </p:grpSp>
      <p:grpSp>
        <p:nvGrpSpPr>
          <p:cNvPr id="15" name="object 15"/>
          <p:cNvGrpSpPr/>
          <p:nvPr/>
        </p:nvGrpSpPr>
        <p:grpSpPr>
          <a:xfrm>
            <a:off x="450850" y="5426709"/>
            <a:ext cx="13728700" cy="811530"/>
            <a:chOff x="450850" y="5426709"/>
            <a:chExt cx="13728700" cy="811530"/>
          </a:xfrm>
        </p:grpSpPr>
        <p:sp>
          <p:nvSpPr>
            <p:cNvPr id="16" name="object 16"/>
            <p:cNvSpPr/>
            <p:nvPr/>
          </p:nvSpPr>
          <p:spPr>
            <a:xfrm>
              <a:off x="457200" y="5433059"/>
              <a:ext cx="13716000" cy="798830"/>
            </a:xfrm>
            <a:custGeom>
              <a:avLst/>
              <a:gdLst/>
              <a:ahLst/>
              <a:cxnLst/>
              <a:rect l="l" t="t" r="r" b="b"/>
              <a:pathLst>
                <a:path w="13716000" h="798829">
                  <a:moveTo>
                    <a:pt x="13582904" y="0"/>
                  </a:moveTo>
                  <a:lnTo>
                    <a:pt x="133095" y="0"/>
                  </a:lnTo>
                  <a:lnTo>
                    <a:pt x="91027" y="6782"/>
                  </a:lnTo>
                  <a:lnTo>
                    <a:pt x="54490" y="25672"/>
                  </a:lnTo>
                  <a:lnTo>
                    <a:pt x="25679" y="54479"/>
                  </a:lnTo>
                  <a:lnTo>
                    <a:pt x="6785" y="91017"/>
                  </a:lnTo>
                  <a:lnTo>
                    <a:pt x="0" y="133095"/>
                  </a:lnTo>
                  <a:lnTo>
                    <a:pt x="0" y="665479"/>
                  </a:lnTo>
                  <a:lnTo>
                    <a:pt x="6785" y="707558"/>
                  </a:lnTo>
                  <a:lnTo>
                    <a:pt x="25679" y="744096"/>
                  </a:lnTo>
                  <a:lnTo>
                    <a:pt x="54490" y="772903"/>
                  </a:lnTo>
                  <a:lnTo>
                    <a:pt x="91027" y="791793"/>
                  </a:lnTo>
                  <a:lnTo>
                    <a:pt x="133095" y="798576"/>
                  </a:lnTo>
                  <a:lnTo>
                    <a:pt x="13582904" y="798576"/>
                  </a:lnTo>
                  <a:lnTo>
                    <a:pt x="13624982" y="791793"/>
                  </a:lnTo>
                  <a:lnTo>
                    <a:pt x="13661520" y="772903"/>
                  </a:lnTo>
                  <a:lnTo>
                    <a:pt x="13690327" y="744096"/>
                  </a:lnTo>
                  <a:lnTo>
                    <a:pt x="13709217" y="707558"/>
                  </a:lnTo>
                  <a:lnTo>
                    <a:pt x="13716000" y="665479"/>
                  </a:lnTo>
                  <a:lnTo>
                    <a:pt x="13716000" y="133095"/>
                  </a:lnTo>
                  <a:lnTo>
                    <a:pt x="13709217" y="91017"/>
                  </a:lnTo>
                  <a:lnTo>
                    <a:pt x="13690327" y="54479"/>
                  </a:lnTo>
                  <a:lnTo>
                    <a:pt x="13661520" y="25672"/>
                  </a:lnTo>
                  <a:lnTo>
                    <a:pt x="13624982" y="6782"/>
                  </a:lnTo>
                  <a:lnTo>
                    <a:pt x="13582904" y="0"/>
                  </a:lnTo>
                  <a:close/>
                </a:path>
              </a:pathLst>
            </a:custGeom>
            <a:solidFill>
              <a:srgbClr val="005F9E"/>
            </a:solidFill>
          </p:spPr>
          <p:txBody>
            <a:bodyPr wrap="square" lIns="0" tIns="0" rIns="0" bIns="0" rtlCol="0"/>
            <a:lstStyle/>
            <a:p>
              <a:endParaRPr/>
            </a:p>
          </p:txBody>
        </p:sp>
        <p:sp>
          <p:nvSpPr>
            <p:cNvPr id="17" name="object 17"/>
            <p:cNvSpPr/>
            <p:nvPr/>
          </p:nvSpPr>
          <p:spPr>
            <a:xfrm>
              <a:off x="457200" y="5433059"/>
              <a:ext cx="13716000" cy="798830"/>
            </a:xfrm>
            <a:custGeom>
              <a:avLst/>
              <a:gdLst/>
              <a:ahLst/>
              <a:cxnLst/>
              <a:rect l="l" t="t" r="r" b="b"/>
              <a:pathLst>
                <a:path w="13716000" h="798829">
                  <a:moveTo>
                    <a:pt x="0" y="133095"/>
                  </a:moveTo>
                  <a:lnTo>
                    <a:pt x="6785" y="91017"/>
                  </a:lnTo>
                  <a:lnTo>
                    <a:pt x="25679" y="54479"/>
                  </a:lnTo>
                  <a:lnTo>
                    <a:pt x="54490" y="25672"/>
                  </a:lnTo>
                  <a:lnTo>
                    <a:pt x="91027" y="6782"/>
                  </a:lnTo>
                  <a:lnTo>
                    <a:pt x="133095" y="0"/>
                  </a:lnTo>
                  <a:lnTo>
                    <a:pt x="13582904" y="0"/>
                  </a:lnTo>
                  <a:lnTo>
                    <a:pt x="13624982" y="6782"/>
                  </a:lnTo>
                  <a:lnTo>
                    <a:pt x="13661520" y="25672"/>
                  </a:lnTo>
                  <a:lnTo>
                    <a:pt x="13690327" y="54479"/>
                  </a:lnTo>
                  <a:lnTo>
                    <a:pt x="13709217" y="91017"/>
                  </a:lnTo>
                  <a:lnTo>
                    <a:pt x="13716000" y="133095"/>
                  </a:lnTo>
                  <a:lnTo>
                    <a:pt x="13716000" y="665479"/>
                  </a:lnTo>
                  <a:lnTo>
                    <a:pt x="13709217" y="707558"/>
                  </a:lnTo>
                  <a:lnTo>
                    <a:pt x="13690327" y="744096"/>
                  </a:lnTo>
                  <a:lnTo>
                    <a:pt x="13661520" y="772903"/>
                  </a:lnTo>
                  <a:lnTo>
                    <a:pt x="13624982" y="791793"/>
                  </a:lnTo>
                  <a:lnTo>
                    <a:pt x="13582904" y="798576"/>
                  </a:lnTo>
                  <a:lnTo>
                    <a:pt x="133095" y="798576"/>
                  </a:lnTo>
                  <a:lnTo>
                    <a:pt x="91027" y="791793"/>
                  </a:lnTo>
                  <a:lnTo>
                    <a:pt x="54490" y="772903"/>
                  </a:lnTo>
                  <a:lnTo>
                    <a:pt x="25679" y="744096"/>
                  </a:lnTo>
                  <a:lnTo>
                    <a:pt x="6785" y="707558"/>
                  </a:lnTo>
                  <a:lnTo>
                    <a:pt x="0" y="665479"/>
                  </a:lnTo>
                  <a:lnTo>
                    <a:pt x="0" y="133095"/>
                  </a:lnTo>
                  <a:close/>
                </a:path>
              </a:pathLst>
            </a:custGeom>
            <a:ln w="12699">
              <a:solidFill>
                <a:srgbClr val="FFFFFF"/>
              </a:solidFill>
            </a:ln>
          </p:spPr>
          <p:txBody>
            <a:bodyPr wrap="square" lIns="0" tIns="0" rIns="0" bIns="0" rtlCol="0"/>
            <a:lstStyle/>
            <a:p>
              <a:endParaRPr/>
            </a:p>
          </p:txBody>
        </p:sp>
      </p:grpSp>
      <p:grpSp>
        <p:nvGrpSpPr>
          <p:cNvPr id="18" name="object 18"/>
          <p:cNvGrpSpPr/>
          <p:nvPr/>
        </p:nvGrpSpPr>
        <p:grpSpPr>
          <a:xfrm>
            <a:off x="450850" y="6286246"/>
            <a:ext cx="13728700" cy="811530"/>
            <a:chOff x="450850" y="6286246"/>
            <a:chExt cx="13728700" cy="811530"/>
          </a:xfrm>
        </p:grpSpPr>
        <p:sp>
          <p:nvSpPr>
            <p:cNvPr id="19" name="object 19"/>
            <p:cNvSpPr/>
            <p:nvPr/>
          </p:nvSpPr>
          <p:spPr>
            <a:xfrm>
              <a:off x="457200" y="6292596"/>
              <a:ext cx="13716000" cy="798830"/>
            </a:xfrm>
            <a:custGeom>
              <a:avLst/>
              <a:gdLst/>
              <a:ahLst/>
              <a:cxnLst/>
              <a:rect l="l" t="t" r="r" b="b"/>
              <a:pathLst>
                <a:path w="13716000" h="798829">
                  <a:moveTo>
                    <a:pt x="13582904" y="0"/>
                  </a:moveTo>
                  <a:lnTo>
                    <a:pt x="133095" y="0"/>
                  </a:lnTo>
                  <a:lnTo>
                    <a:pt x="91027" y="6782"/>
                  </a:lnTo>
                  <a:lnTo>
                    <a:pt x="54490" y="25672"/>
                  </a:lnTo>
                  <a:lnTo>
                    <a:pt x="25679" y="54479"/>
                  </a:lnTo>
                  <a:lnTo>
                    <a:pt x="6785" y="91017"/>
                  </a:lnTo>
                  <a:lnTo>
                    <a:pt x="0" y="133095"/>
                  </a:lnTo>
                  <a:lnTo>
                    <a:pt x="0" y="665479"/>
                  </a:lnTo>
                  <a:lnTo>
                    <a:pt x="6785" y="707548"/>
                  </a:lnTo>
                  <a:lnTo>
                    <a:pt x="25679" y="744085"/>
                  </a:lnTo>
                  <a:lnTo>
                    <a:pt x="54490" y="772896"/>
                  </a:lnTo>
                  <a:lnTo>
                    <a:pt x="91027" y="791790"/>
                  </a:lnTo>
                  <a:lnTo>
                    <a:pt x="133095" y="798575"/>
                  </a:lnTo>
                  <a:lnTo>
                    <a:pt x="13582904" y="798575"/>
                  </a:lnTo>
                  <a:lnTo>
                    <a:pt x="13624982" y="791790"/>
                  </a:lnTo>
                  <a:lnTo>
                    <a:pt x="13661520" y="772896"/>
                  </a:lnTo>
                  <a:lnTo>
                    <a:pt x="13690327" y="744085"/>
                  </a:lnTo>
                  <a:lnTo>
                    <a:pt x="13709217" y="707548"/>
                  </a:lnTo>
                  <a:lnTo>
                    <a:pt x="13716000" y="665479"/>
                  </a:lnTo>
                  <a:lnTo>
                    <a:pt x="13716000" y="133095"/>
                  </a:lnTo>
                  <a:lnTo>
                    <a:pt x="13709217" y="91017"/>
                  </a:lnTo>
                  <a:lnTo>
                    <a:pt x="13690327" y="54479"/>
                  </a:lnTo>
                  <a:lnTo>
                    <a:pt x="13661520" y="25672"/>
                  </a:lnTo>
                  <a:lnTo>
                    <a:pt x="13624982" y="6782"/>
                  </a:lnTo>
                  <a:lnTo>
                    <a:pt x="13582904" y="0"/>
                  </a:lnTo>
                  <a:close/>
                </a:path>
              </a:pathLst>
            </a:custGeom>
            <a:solidFill>
              <a:srgbClr val="005F9E"/>
            </a:solidFill>
          </p:spPr>
          <p:txBody>
            <a:bodyPr wrap="square" lIns="0" tIns="0" rIns="0" bIns="0" rtlCol="0"/>
            <a:lstStyle/>
            <a:p>
              <a:endParaRPr/>
            </a:p>
          </p:txBody>
        </p:sp>
        <p:sp>
          <p:nvSpPr>
            <p:cNvPr id="20" name="object 20"/>
            <p:cNvSpPr/>
            <p:nvPr/>
          </p:nvSpPr>
          <p:spPr>
            <a:xfrm>
              <a:off x="457200" y="6292596"/>
              <a:ext cx="13716000" cy="798830"/>
            </a:xfrm>
            <a:custGeom>
              <a:avLst/>
              <a:gdLst/>
              <a:ahLst/>
              <a:cxnLst/>
              <a:rect l="l" t="t" r="r" b="b"/>
              <a:pathLst>
                <a:path w="13716000" h="798829">
                  <a:moveTo>
                    <a:pt x="0" y="133095"/>
                  </a:moveTo>
                  <a:lnTo>
                    <a:pt x="6785" y="91017"/>
                  </a:lnTo>
                  <a:lnTo>
                    <a:pt x="25679" y="54479"/>
                  </a:lnTo>
                  <a:lnTo>
                    <a:pt x="54490" y="25672"/>
                  </a:lnTo>
                  <a:lnTo>
                    <a:pt x="91027" y="6782"/>
                  </a:lnTo>
                  <a:lnTo>
                    <a:pt x="133095" y="0"/>
                  </a:lnTo>
                  <a:lnTo>
                    <a:pt x="13582904" y="0"/>
                  </a:lnTo>
                  <a:lnTo>
                    <a:pt x="13624982" y="6782"/>
                  </a:lnTo>
                  <a:lnTo>
                    <a:pt x="13661520" y="25672"/>
                  </a:lnTo>
                  <a:lnTo>
                    <a:pt x="13690327" y="54479"/>
                  </a:lnTo>
                  <a:lnTo>
                    <a:pt x="13709217" y="91017"/>
                  </a:lnTo>
                  <a:lnTo>
                    <a:pt x="13716000" y="133095"/>
                  </a:lnTo>
                  <a:lnTo>
                    <a:pt x="13716000" y="665479"/>
                  </a:lnTo>
                  <a:lnTo>
                    <a:pt x="13709217" y="707548"/>
                  </a:lnTo>
                  <a:lnTo>
                    <a:pt x="13690327" y="744085"/>
                  </a:lnTo>
                  <a:lnTo>
                    <a:pt x="13661520" y="772896"/>
                  </a:lnTo>
                  <a:lnTo>
                    <a:pt x="13624982" y="791790"/>
                  </a:lnTo>
                  <a:lnTo>
                    <a:pt x="13582904" y="798575"/>
                  </a:lnTo>
                  <a:lnTo>
                    <a:pt x="133095" y="798575"/>
                  </a:lnTo>
                  <a:lnTo>
                    <a:pt x="91027" y="791790"/>
                  </a:lnTo>
                  <a:lnTo>
                    <a:pt x="54490" y="772896"/>
                  </a:lnTo>
                  <a:lnTo>
                    <a:pt x="25679" y="744085"/>
                  </a:lnTo>
                  <a:lnTo>
                    <a:pt x="6785" y="707548"/>
                  </a:lnTo>
                  <a:lnTo>
                    <a:pt x="0" y="665479"/>
                  </a:lnTo>
                  <a:lnTo>
                    <a:pt x="0" y="133095"/>
                  </a:lnTo>
                  <a:close/>
                </a:path>
              </a:pathLst>
            </a:custGeom>
            <a:ln w="12699">
              <a:solidFill>
                <a:srgbClr val="FFFFFF"/>
              </a:solidFill>
            </a:ln>
          </p:spPr>
          <p:txBody>
            <a:bodyPr wrap="square" lIns="0" tIns="0" rIns="0" bIns="0" rtlCol="0"/>
            <a:lstStyle/>
            <a:p>
              <a:endParaRPr/>
            </a:p>
          </p:txBody>
        </p:sp>
      </p:grpSp>
      <p:sp>
        <p:nvSpPr>
          <p:cNvPr id="21" name="object 21"/>
          <p:cNvSpPr txBox="1"/>
          <p:nvPr/>
        </p:nvSpPr>
        <p:spPr>
          <a:xfrm>
            <a:off x="563676" y="2199259"/>
            <a:ext cx="13609524" cy="4760278"/>
          </a:xfrm>
          <a:prstGeom prst="rect">
            <a:avLst/>
          </a:prstGeom>
        </p:spPr>
        <p:txBody>
          <a:bodyPr vert="horz" wrap="square" lIns="0" tIns="12700" rIns="0" bIns="0" rtlCol="0">
            <a:spAutoFit/>
          </a:bodyPr>
          <a:lstStyle/>
          <a:p>
            <a:pPr marL="12700">
              <a:lnSpc>
                <a:spcPct val="100000"/>
              </a:lnSpc>
              <a:spcBef>
                <a:spcPts val="100"/>
              </a:spcBef>
            </a:pPr>
            <a:r>
              <a:rPr lang="vi-VN" sz="2100" dirty="0">
                <a:solidFill>
                  <a:srgbClr val="FFFFFF"/>
                </a:solidFill>
                <a:latin typeface="Arial MT"/>
                <a:cs typeface="Arial MT"/>
              </a:rPr>
              <a:t>Tại cuộc họp kết thúc, trưởng đoàn kiểm tra sẽ trình bày tổng quan về cuộc kiểm tra và kết quả của cuộc kiểm tra</a:t>
            </a:r>
            <a:r>
              <a:rPr sz="2100" spc="-5" dirty="0">
                <a:solidFill>
                  <a:srgbClr val="FFFFFF"/>
                </a:solidFill>
                <a:latin typeface="Arial MT"/>
                <a:cs typeface="Arial MT"/>
              </a:rPr>
              <a:t>.</a:t>
            </a:r>
            <a:endParaRPr sz="2100" dirty="0">
              <a:latin typeface="Arial MT"/>
              <a:cs typeface="Arial MT"/>
            </a:endParaRPr>
          </a:p>
          <a:p>
            <a:pPr>
              <a:lnSpc>
                <a:spcPct val="100000"/>
              </a:lnSpc>
            </a:pPr>
            <a:endParaRPr sz="2300" dirty="0">
              <a:latin typeface="Arial MT"/>
              <a:cs typeface="Arial MT"/>
            </a:endParaRPr>
          </a:p>
          <a:p>
            <a:pPr marL="12700">
              <a:lnSpc>
                <a:spcPct val="100000"/>
              </a:lnSpc>
              <a:spcBef>
                <a:spcPts val="1600"/>
              </a:spcBef>
            </a:pPr>
            <a:r>
              <a:rPr lang="vi-VN" sz="2100" spc="-65" dirty="0">
                <a:solidFill>
                  <a:srgbClr val="FFFFFF"/>
                </a:solidFill>
                <a:latin typeface="Arial MT"/>
                <a:cs typeface="Arial MT"/>
              </a:rPr>
              <a:t>Trong báo cáo kiểm tra bạn sẽ được cung cấp một danh sách các quan sát có thể được coi là lỗi</a:t>
            </a:r>
            <a:r>
              <a:rPr sz="2100" spc="-5" dirty="0">
                <a:solidFill>
                  <a:srgbClr val="FFFFFF"/>
                </a:solidFill>
                <a:latin typeface="Arial MT"/>
                <a:cs typeface="Arial MT"/>
              </a:rPr>
              <a:t>.</a:t>
            </a:r>
            <a:endParaRPr sz="2100" dirty="0">
              <a:latin typeface="Arial MT"/>
              <a:cs typeface="Arial MT"/>
            </a:endParaRPr>
          </a:p>
          <a:p>
            <a:pPr>
              <a:lnSpc>
                <a:spcPct val="100000"/>
              </a:lnSpc>
              <a:spcBef>
                <a:spcPts val="15"/>
              </a:spcBef>
            </a:pPr>
            <a:endParaRPr sz="3050" dirty="0">
              <a:latin typeface="Arial MT"/>
              <a:cs typeface="Arial MT"/>
            </a:endParaRPr>
          </a:p>
          <a:p>
            <a:pPr marL="12700" marR="5080">
              <a:lnSpc>
                <a:spcPts val="2170"/>
              </a:lnSpc>
            </a:pPr>
            <a:r>
              <a:rPr lang="vi-VN" sz="2100" spc="-5" dirty="0">
                <a:solidFill>
                  <a:srgbClr val="FFFFFF"/>
                </a:solidFill>
                <a:latin typeface="Arial MT"/>
                <a:cs typeface="Arial MT"/>
              </a:rPr>
              <a:t>Người ghi chép phải tham dự cuộc họp kết thúc để so sánh các quan sát được trình bày bởi trưởng đoàn kiểm tra với những quan sát được ghi lại trong quá trình kiểm tra và thảo luận về bất kỳ sự khác biệt nào</a:t>
            </a:r>
            <a:r>
              <a:rPr sz="2100" spc="-5" dirty="0">
                <a:solidFill>
                  <a:srgbClr val="FFFFFF"/>
                </a:solidFill>
                <a:latin typeface="Arial MT"/>
                <a:cs typeface="Arial MT"/>
              </a:rPr>
              <a:t>.</a:t>
            </a:r>
            <a:endParaRPr sz="2100" dirty="0">
              <a:latin typeface="Arial MT"/>
              <a:cs typeface="Arial MT"/>
            </a:endParaRPr>
          </a:p>
          <a:p>
            <a:pPr>
              <a:lnSpc>
                <a:spcPct val="100000"/>
              </a:lnSpc>
              <a:spcBef>
                <a:spcPts val="10"/>
              </a:spcBef>
            </a:pPr>
            <a:endParaRPr sz="2100" dirty="0">
              <a:latin typeface="Arial MT"/>
              <a:cs typeface="Arial MT"/>
            </a:endParaRPr>
          </a:p>
          <a:p>
            <a:pPr marL="12700" marR="229235">
              <a:lnSpc>
                <a:spcPts val="2170"/>
              </a:lnSpc>
            </a:pPr>
            <a:r>
              <a:rPr lang="vi-VN" sz="2100" spc="-5" dirty="0">
                <a:solidFill>
                  <a:srgbClr val="FFFFFF"/>
                </a:solidFill>
                <a:latin typeface="Arial MT"/>
                <a:cs typeface="Arial MT"/>
              </a:rPr>
              <a:t>Trưởng đoàn kiểm tra sẽ dành một khoảng thời gian để làm rõ hơn các quan sát được ghi nhận trong quá trình kiểm tra, tuy nhiên hầu hết các quan sát đó đáng lẽ phải được thảo luận và chấp nhận tại thời điểm quan sát</a:t>
            </a:r>
            <a:r>
              <a:rPr sz="2100" spc="-5" dirty="0">
                <a:solidFill>
                  <a:srgbClr val="FFFFFF"/>
                </a:solidFill>
                <a:latin typeface="Arial MT"/>
                <a:cs typeface="Arial MT"/>
              </a:rPr>
              <a:t>.</a:t>
            </a:r>
            <a:endParaRPr sz="2100" dirty="0">
              <a:latin typeface="Arial MT"/>
              <a:cs typeface="Arial MT"/>
            </a:endParaRPr>
          </a:p>
          <a:p>
            <a:pPr>
              <a:lnSpc>
                <a:spcPct val="100000"/>
              </a:lnSpc>
              <a:spcBef>
                <a:spcPts val="40"/>
              </a:spcBef>
            </a:pPr>
            <a:endParaRPr sz="2700" dirty="0">
              <a:latin typeface="Arial MT"/>
              <a:cs typeface="Arial MT"/>
            </a:endParaRPr>
          </a:p>
          <a:p>
            <a:pPr marL="12700">
              <a:lnSpc>
                <a:spcPct val="100000"/>
              </a:lnSpc>
            </a:pPr>
            <a:r>
              <a:rPr lang="en-US" sz="2100" dirty="0" err="1">
                <a:solidFill>
                  <a:srgbClr val="FFFFFF"/>
                </a:solidFill>
                <a:latin typeface="Arial MT"/>
                <a:cs typeface="Arial MT"/>
              </a:rPr>
              <a:t>Nếu</a:t>
            </a:r>
            <a:r>
              <a:rPr lang="en-US" sz="2100" dirty="0">
                <a:solidFill>
                  <a:srgbClr val="FFFFFF"/>
                </a:solidFill>
                <a:latin typeface="Arial MT"/>
                <a:cs typeface="Arial MT"/>
              </a:rPr>
              <a:t> </a:t>
            </a:r>
            <a:r>
              <a:rPr lang="en-US" sz="2100" dirty="0" err="1">
                <a:solidFill>
                  <a:srgbClr val="FFFFFF"/>
                </a:solidFill>
                <a:latin typeface="Arial MT"/>
                <a:cs typeface="Arial MT"/>
              </a:rPr>
              <a:t>có</a:t>
            </a:r>
            <a:r>
              <a:rPr lang="en-US" sz="2100" dirty="0">
                <a:solidFill>
                  <a:srgbClr val="FFFFFF"/>
                </a:solidFill>
                <a:latin typeface="Arial MT"/>
                <a:cs typeface="Arial MT"/>
              </a:rPr>
              <a:t> </a:t>
            </a:r>
            <a:r>
              <a:rPr lang="en-US" sz="2100" dirty="0" err="1">
                <a:solidFill>
                  <a:srgbClr val="FFFFFF"/>
                </a:solidFill>
                <a:latin typeface="Arial MT"/>
                <a:cs typeface="Arial MT"/>
              </a:rPr>
              <a:t>bất</a:t>
            </a:r>
            <a:r>
              <a:rPr lang="en-US" sz="2100" dirty="0">
                <a:solidFill>
                  <a:srgbClr val="FFFFFF"/>
                </a:solidFill>
                <a:latin typeface="Arial MT"/>
                <a:cs typeface="Arial MT"/>
              </a:rPr>
              <a:t> </a:t>
            </a:r>
            <a:r>
              <a:rPr lang="en-US" sz="2100" dirty="0" err="1">
                <a:solidFill>
                  <a:srgbClr val="FFFFFF"/>
                </a:solidFill>
                <a:latin typeface="Arial MT"/>
                <a:cs typeface="Arial MT"/>
              </a:rPr>
              <a:t>kỳ</a:t>
            </a:r>
            <a:r>
              <a:rPr lang="en-US" sz="2100" dirty="0">
                <a:solidFill>
                  <a:srgbClr val="FFFFFF"/>
                </a:solidFill>
                <a:latin typeface="Arial MT"/>
                <a:cs typeface="Arial MT"/>
              </a:rPr>
              <a:t> </a:t>
            </a:r>
            <a:r>
              <a:rPr lang="en-US" sz="2100" dirty="0" err="1">
                <a:solidFill>
                  <a:srgbClr val="FFFFFF"/>
                </a:solidFill>
                <a:latin typeface="Arial MT"/>
                <a:cs typeface="Arial MT"/>
              </a:rPr>
              <a:t>lỗi</a:t>
            </a:r>
            <a:r>
              <a:rPr lang="en-US" sz="2100" dirty="0">
                <a:solidFill>
                  <a:srgbClr val="FFFFFF"/>
                </a:solidFill>
                <a:latin typeface="Arial MT"/>
                <a:cs typeface="Arial MT"/>
              </a:rPr>
              <a:t> </a:t>
            </a:r>
            <a:r>
              <a:rPr lang="en-US" sz="2100" dirty="0" err="1">
                <a:solidFill>
                  <a:srgbClr val="FFFFFF"/>
                </a:solidFill>
                <a:latin typeface="Arial MT"/>
                <a:cs typeface="Arial MT"/>
              </a:rPr>
              <a:t>nào</a:t>
            </a:r>
            <a:r>
              <a:rPr lang="en-US" sz="2100" dirty="0">
                <a:solidFill>
                  <a:srgbClr val="FFFFFF"/>
                </a:solidFill>
                <a:latin typeface="Arial MT"/>
                <a:cs typeface="Arial MT"/>
              </a:rPr>
              <a:t> </a:t>
            </a:r>
            <a:r>
              <a:rPr lang="en-US" sz="2100" dirty="0" err="1">
                <a:solidFill>
                  <a:srgbClr val="FFFFFF"/>
                </a:solidFill>
                <a:latin typeface="Arial MT"/>
                <a:cs typeface="Arial MT"/>
              </a:rPr>
              <a:t>rõ</a:t>
            </a:r>
            <a:r>
              <a:rPr lang="en-US" sz="2100" dirty="0">
                <a:solidFill>
                  <a:srgbClr val="FFFFFF"/>
                </a:solidFill>
                <a:latin typeface="Arial MT"/>
                <a:cs typeface="Arial MT"/>
              </a:rPr>
              <a:t> </a:t>
            </a:r>
            <a:r>
              <a:rPr lang="en-US" sz="2100" dirty="0" err="1">
                <a:solidFill>
                  <a:srgbClr val="FFFFFF"/>
                </a:solidFill>
                <a:latin typeface="Arial MT"/>
                <a:cs typeface="Arial MT"/>
              </a:rPr>
              <a:t>ràng</a:t>
            </a:r>
            <a:r>
              <a:rPr lang="en-US" sz="2100" dirty="0">
                <a:solidFill>
                  <a:srgbClr val="FFFFFF"/>
                </a:solidFill>
                <a:latin typeface="Arial MT"/>
                <a:cs typeface="Arial MT"/>
              </a:rPr>
              <a:t> </a:t>
            </a:r>
            <a:r>
              <a:rPr lang="en-US" sz="2100" dirty="0" err="1">
                <a:solidFill>
                  <a:srgbClr val="FFFFFF"/>
                </a:solidFill>
                <a:latin typeface="Arial MT"/>
                <a:cs typeface="Arial MT"/>
              </a:rPr>
              <a:t>là</a:t>
            </a:r>
            <a:r>
              <a:rPr lang="en-US" sz="2100" dirty="0">
                <a:solidFill>
                  <a:srgbClr val="FFFFFF"/>
                </a:solidFill>
                <a:latin typeface="Arial MT"/>
                <a:cs typeface="Arial MT"/>
              </a:rPr>
              <a:t> </a:t>
            </a:r>
            <a:r>
              <a:rPr lang="en-US" sz="2100" dirty="0" err="1">
                <a:solidFill>
                  <a:srgbClr val="FFFFFF"/>
                </a:solidFill>
                <a:latin typeface="Arial MT"/>
                <a:cs typeface="Arial MT"/>
              </a:rPr>
              <a:t>sai</a:t>
            </a:r>
            <a:r>
              <a:rPr lang="en-US" sz="2100" dirty="0">
                <a:solidFill>
                  <a:srgbClr val="FFFFFF"/>
                </a:solidFill>
                <a:latin typeface="Arial MT"/>
                <a:cs typeface="Arial MT"/>
              </a:rPr>
              <a:t>, </a:t>
            </a:r>
            <a:r>
              <a:rPr lang="en-US" sz="2100" dirty="0" err="1">
                <a:solidFill>
                  <a:srgbClr val="FFFFFF"/>
                </a:solidFill>
                <a:latin typeface="Arial MT"/>
                <a:cs typeface="Arial MT"/>
              </a:rPr>
              <a:t>bạn</a:t>
            </a:r>
            <a:r>
              <a:rPr lang="en-US" sz="2100" dirty="0">
                <a:solidFill>
                  <a:srgbClr val="FFFFFF"/>
                </a:solidFill>
                <a:latin typeface="Arial MT"/>
                <a:cs typeface="Arial MT"/>
              </a:rPr>
              <a:t> </a:t>
            </a:r>
            <a:r>
              <a:rPr lang="en-US" sz="2100" dirty="0" err="1">
                <a:solidFill>
                  <a:srgbClr val="FFFFFF"/>
                </a:solidFill>
                <a:latin typeface="Arial MT"/>
                <a:cs typeface="Arial MT"/>
              </a:rPr>
              <a:t>có</a:t>
            </a:r>
            <a:r>
              <a:rPr lang="en-US" sz="2100" dirty="0">
                <a:solidFill>
                  <a:srgbClr val="FFFFFF"/>
                </a:solidFill>
                <a:latin typeface="Arial MT"/>
                <a:cs typeface="Arial MT"/>
              </a:rPr>
              <a:t> </a:t>
            </a:r>
            <a:r>
              <a:rPr lang="en-US" sz="2100" dirty="0" err="1">
                <a:solidFill>
                  <a:srgbClr val="FFFFFF"/>
                </a:solidFill>
                <a:latin typeface="Arial MT"/>
                <a:cs typeface="Arial MT"/>
              </a:rPr>
              <a:t>thể</a:t>
            </a:r>
            <a:r>
              <a:rPr lang="en-US" sz="2100" dirty="0">
                <a:solidFill>
                  <a:srgbClr val="FFFFFF"/>
                </a:solidFill>
                <a:latin typeface="Arial MT"/>
                <a:cs typeface="Arial MT"/>
              </a:rPr>
              <a:t> </a:t>
            </a:r>
            <a:r>
              <a:rPr lang="en-US" sz="2100" dirty="0" err="1">
                <a:solidFill>
                  <a:srgbClr val="FFFFFF"/>
                </a:solidFill>
                <a:latin typeface="Arial MT"/>
                <a:cs typeface="Arial MT"/>
              </a:rPr>
              <a:t>đề</a:t>
            </a:r>
            <a:r>
              <a:rPr lang="en-US" sz="2100" dirty="0">
                <a:solidFill>
                  <a:srgbClr val="FFFFFF"/>
                </a:solidFill>
                <a:latin typeface="Arial MT"/>
                <a:cs typeface="Arial MT"/>
              </a:rPr>
              <a:t> </a:t>
            </a:r>
            <a:r>
              <a:rPr lang="en-US" sz="2100" dirty="0" err="1">
                <a:solidFill>
                  <a:srgbClr val="FFFFFF"/>
                </a:solidFill>
                <a:latin typeface="Arial MT"/>
                <a:cs typeface="Arial MT"/>
              </a:rPr>
              <a:t>nghị</a:t>
            </a:r>
            <a:r>
              <a:rPr lang="en-US" sz="2100" dirty="0">
                <a:solidFill>
                  <a:srgbClr val="FFFFFF"/>
                </a:solidFill>
                <a:latin typeface="Arial MT"/>
                <a:cs typeface="Arial MT"/>
              </a:rPr>
              <a:t> </a:t>
            </a:r>
            <a:r>
              <a:rPr lang="en-US" sz="2100" dirty="0" err="1">
                <a:solidFill>
                  <a:srgbClr val="FFFFFF"/>
                </a:solidFill>
                <a:latin typeface="Arial MT"/>
                <a:cs typeface="Arial MT"/>
              </a:rPr>
              <a:t>xem</a:t>
            </a:r>
            <a:r>
              <a:rPr lang="en-US" sz="2100" dirty="0">
                <a:solidFill>
                  <a:srgbClr val="FFFFFF"/>
                </a:solidFill>
                <a:latin typeface="Arial MT"/>
                <a:cs typeface="Arial MT"/>
              </a:rPr>
              <a:t> </a:t>
            </a:r>
            <a:r>
              <a:rPr lang="en-US" sz="2100" dirty="0" err="1">
                <a:solidFill>
                  <a:srgbClr val="FFFFFF"/>
                </a:solidFill>
                <a:latin typeface="Arial MT"/>
                <a:cs typeface="Arial MT"/>
              </a:rPr>
              <a:t>lại</a:t>
            </a:r>
            <a:r>
              <a:rPr lang="en-US" sz="2100" dirty="0">
                <a:solidFill>
                  <a:srgbClr val="FFFFFF"/>
                </a:solidFill>
                <a:latin typeface="Arial MT"/>
                <a:cs typeface="Arial MT"/>
              </a:rPr>
              <a:t> </a:t>
            </a:r>
            <a:r>
              <a:rPr lang="en-US" sz="2100" dirty="0" err="1">
                <a:solidFill>
                  <a:srgbClr val="FFFFFF"/>
                </a:solidFill>
                <a:latin typeface="Arial MT"/>
                <a:cs typeface="Arial MT"/>
              </a:rPr>
              <a:t>hoặc</a:t>
            </a:r>
            <a:r>
              <a:rPr lang="en-US" sz="2100" dirty="0">
                <a:solidFill>
                  <a:srgbClr val="FFFFFF"/>
                </a:solidFill>
                <a:latin typeface="Arial MT"/>
                <a:cs typeface="Arial MT"/>
              </a:rPr>
              <a:t> </a:t>
            </a:r>
            <a:r>
              <a:rPr lang="en-US" sz="2100" dirty="0" err="1">
                <a:solidFill>
                  <a:srgbClr val="FFFFFF"/>
                </a:solidFill>
                <a:latin typeface="Arial MT"/>
                <a:cs typeface="Arial MT"/>
              </a:rPr>
              <a:t>ghi</a:t>
            </a:r>
            <a:r>
              <a:rPr lang="en-US" sz="2100" dirty="0">
                <a:solidFill>
                  <a:srgbClr val="FFFFFF"/>
                </a:solidFill>
                <a:latin typeface="Arial MT"/>
                <a:cs typeface="Arial MT"/>
              </a:rPr>
              <a:t> </a:t>
            </a:r>
            <a:r>
              <a:rPr lang="en-US" sz="2100" dirty="0" err="1">
                <a:solidFill>
                  <a:srgbClr val="FFFFFF"/>
                </a:solidFill>
                <a:latin typeface="Arial MT"/>
                <a:cs typeface="Arial MT"/>
              </a:rPr>
              <a:t>lại</a:t>
            </a:r>
            <a:r>
              <a:rPr lang="en-US" sz="2100" dirty="0">
                <a:solidFill>
                  <a:srgbClr val="FFFFFF"/>
                </a:solidFill>
                <a:latin typeface="Arial MT"/>
                <a:cs typeface="Arial MT"/>
              </a:rPr>
              <a:t> </a:t>
            </a:r>
            <a:r>
              <a:rPr lang="en-US" sz="2100" dirty="0" err="1">
                <a:solidFill>
                  <a:srgbClr val="FFFFFF"/>
                </a:solidFill>
                <a:latin typeface="Arial MT"/>
                <a:cs typeface="Arial MT"/>
              </a:rPr>
              <a:t>những</a:t>
            </a:r>
            <a:r>
              <a:rPr lang="en-US" sz="2100" dirty="0">
                <a:solidFill>
                  <a:srgbClr val="FFFFFF"/>
                </a:solidFill>
                <a:latin typeface="Arial MT"/>
                <a:cs typeface="Arial MT"/>
              </a:rPr>
              <a:t> </a:t>
            </a:r>
            <a:r>
              <a:rPr lang="en-US" sz="2100" dirty="0" err="1">
                <a:solidFill>
                  <a:srgbClr val="FFFFFF"/>
                </a:solidFill>
                <a:latin typeface="Arial MT"/>
                <a:cs typeface="Arial MT"/>
              </a:rPr>
              <a:t>lỗi</a:t>
            </a:r>
            <a:r>
              <a:rPr lang="en-US" sz="2100" dirty="0">
                <a:solidFill>
                  <a:srgbClr val="FFFFFF"/>
                </a:solidFill>
                <a:latin typeface="Arial MT"/>
                <a:cs typeface="Arial MT"/>
              </a:rPr>
              <a:t> </a:t>
            </a:r>
            <a:r>
              <a:rPr lang="en-US" sz="2100" dirty="0" err="1">
                <a:solidFill>
                  <a:srgbClr val="FFFFFF"/>
                </a:solidFill>
                <a:latin typeface="Arial MT"/>
                <a:cs typeface="Arial MT"/>
              </a:rPr>
              <a:t>đó</a:t>
            </a:r>
            <a:r>
              <a:rPr sz="2100" dirty="0">
                <a:solidFill>
                  <a:srgbClr val="FFFFFF"/>
                </a:solidFill>
                <a:latin typeface="Arial MT"/>
                <a:cs typeface="Arial MT"/>
              </a:rPr>
              <a:t>.</a:t>
            </a:r>
            <a:endParaRPr sz="2100" dirty="0">
              <a:latin typeface="Arial MT"/>
              <a:cs typeface="Arial MT"/>
            </a:endParaRPr>
          </a:p>
          <a:p>
            <a:pPr>
              <a:lnSpc>
                <a:spcPct val="100000"/>
              </a:lnSpc>
            </a:pPr>
            <a:endParaRPr sz="2300" dirty="0">
              <a:latin typeface="Arial MT"/>
              <a:cs typeface="Arial MT"/>
            </a:endParaRPr>
          </a:p>
          <a:p>
            <a:pPr marL="12700">
              <a:lnSpc>
                <a:spcPct val="100000"/>
              </a:lnSpc>
              <a:spcBef>
                <a:spcPts val="1600"/>
              </a:spcBef>
            </a:pPr>
            <a:r>
              <a:rPr lang="vi-VN" sz="2100" spc="-5" dirty="0">
                <a:solidFill>
                  <a:srgbClr val="FFFFFF"/>
                </a:solidFill>
                <a:latin typeface="Arial MT"/>
                <a:cs typeface="Arial MT"/>
              </a:rPr>
              <a:t>Các vấn đề chưa được giải quyết cần được ghi lại trong báo cáo kiểm t</a:t>
            </a:r>
            <a:r>
              <a:rPr lang="en-US" sz="2100" spc="-5" dirty="0">
                <a:solidFill>
                  <a:srgbClr val="FFFFFF"/>
                </a:solidFill>
                <a:latin typeface="Arial MT"/>
                <a:cs typeface="Arial MT"/>
              </a:rPr>
              <a:t>ra</a:t>
            </a:r>
            <a:endParaRPr sz="2100" dirty="0">
              <a:latin typeface="Arial MT"/>
              <a:cs typeface="Arial MT"/>
            </a:endParaRPr>
          </a:p>
        </p:txBody>
      </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23" name="object 23"/>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58434" y="7729421"/>
            <a:ext cx="3967479" cy="230832"/>
          </a:xfrm>
          <a:prstGeom prst="rect">
            <a:avLst/>
          </a:prstGeom>
        </p:spPr>
        <p:txBody>
          <a:bodyPr vert="horz" wrap="square" lIns="0" tIns="0" rIns="0" bIns="0" rtlCol="0">
            <a:spAutoFit/>
          </a:bodyPr>
          <a:lstStyle/>
          <a:p>
            <a:pPr>
              <a:lnSpc>
                <a:spcPts val="1764"/>
              </a:lnSpc>
            </a:pPr>
            <a:r>
              <a:rPr lang="vi-VN" sz="1600" spc="80" dirty="0">
                <a:solidFill>
                  <a:srgbClr val="005F9E"/>
                </a:solidFill>
                <a:latin typeface="Arial MT"/>
                <a:cs typeface="Arial MT"/>
              </a:rPr>
              <a:t>Kết Nối Kiến Thức Dược Phẩm</a:t>
            </a:r>
            <a:endParaRPr sz="1600" dirty="0">
              <a:latin typeface="Arial MT"/>
              <a:cs typeface="Arial MT"/>
            </a:endParaRPr>
          </a:p>
        </p:txBody>
      </p:sp>
      <p:sp>
        <p:nvSpPr>
          <p:cNvPr id="3" name="object 3"/>
          <p:cNvSpPr txBox="1"/>
          <p:nvPr/>
        </p:nvSpPr>
        <p:spPr>
          <a:xfrm>
            <a:off x="10866881" y="7697520"/>
            <a:ext cx="249428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005F9E"/>
                </a:solidFill>
                <a:latin typeface="Arial MT"/>
                <a:cs typeface="Arial MT"/>
              </a:rPr>
              <a:t>ISPE.org/singapore-affiliate</a:t>
            </a:r>
            <a:endParaRPr sz="1600">
              <a:latin typeface="Arial MT"/>
              <a:cs typeface="Arial MT"/>
            </a:endParaRPr>
          </a:p>
        </p:txBody>
      </p:sp>
      <p:sp>
        <p:nvSpPr>
          <p:cNvPr id="4" name="object 4"/>
          <p:cNvSpPr/>
          <p:nvPr/>
        </p:nvSpPr>
        <p:spPr>
          <a:xfrm>
            <a:off x="13539215" y="7711440"/>
            <a:ext cx="0" cy="213995"/>
          </a:xfrm>
          <a:custGeom>
            <a:avLst/>
            <a:gdLst/>
            <a:ahLst/>
            <a:cxnLst/>
            <a:rect l="l" t="t" r="r" b="b"/>
            <a:pathLst>
              <a:path h="213995">
                <a:moveTo>
                  <a:pt x="0" y="0"/>
                </a:moveTo>
                <a:lnTo>
                  <a:pt x="0" y="213956"/>
                </a:lnTo>
              </a:path>
            </a:pathLst>
          </a:custGeom>
          <a:ln w="6350">
            <a:solidFill>
              <a:srgbClr val="00BBE7"/>
            </a:solidFill>
          </a:ln>
        </p:spPr>
        <p:txBody>
          <a:bodyPr wrap="square" lIns="0" tIns="0" rIns="0" bIns="0" rtlCol="0"/>
          <a:lstStyle/>
          <a:p>
            <a:endParaRPr/>
          </a:p>
        </p:txBody>
      </p:sp>
      <p:pic>
        <p:nvPicPr>
          <p:cNvPr id="5" name="object 5"/>
          <p:cNvPicPr/>
          <p:nvPr/>
        </p:nvPicPr>
        <p:blipFill>
          <a:blip r:embed="rId2" cstate="print"/>
          <a:stretch>
            <a:fillRect/>
          </a:stretch>
        </p:blipFill>
        <p:spPr>
          <a:xfrm>
            <a:off x="446531" y="7586471"/>
            <a:ext cx="2249424" cy="542542"/>
          </a:xfrm>
          <a:prstGeom prst="rect">
            <a:avLst/>
          </a:prstGeom>
        </p:spPr>
      </p:pic>
      <p:sp>
        <p:nvSpPr>
          <p:cNvPr id="6" name="object 6"/>
          <p:cNvSpPr txBox="1">
            <a:spLocks noGrp="1"/>
          </p:cNvSpPr>
          <p:nvPr>
            <p:ph type="title"/>
          </p:nvPr>
        </p:nvSpPr>
        <p:spPr>
          <a:xfrm>
            <a:off x="810258" y="188213"/>
            <a:ext cx="6200141" cy="689932"/>
          </a:xfrm>
          <a:prstGeom prst="rect">
            <a:avLst/>
          </a:prstGeom>
        </p:spPr>
        <p:txBody>
          <a:bodyPr vert="horz" wrap="square" lIns="0" tIns="12700" rIns="0" bIns="0" rtlCol="0">
            <a:spAutoFit/>
          </a:bodyPr>
          <a:lstStyle/>
          <a:p>
            <a:pPr marL="12700">
              <a:lnSpc>
                <a:spcPct val="100000"/>
              </a:lnSpc>
              <a:spcBef>
                <a:spcPts val="100"/>
              </a:spcBef>
            </a:pPr>
            <a:r>
              <a:rPr lang="en-US" dirty="0"/>
              <a:t>Sau </a:t>
            </a:r>
            <a:r>
              <a:rPr lang="en-US" dirty="0" err="1"/>
              <a:t>khi</a:t>
            </a:r>
            <a:r>
              <a:rPr lang="en-US" dirty="0"/>
              <a:t> </a:t>
            </a:r>
            <a:r>
              <a:rPr lang="en-US" dirty="0" err="1"/>
              <a:t>kiểm</a:t>
            </a:r>
            <a:r>
              <a:rPr lang="en-US" dirty="0"/>
              <a:t> </a:t>
            </a:r>
            <a:r>
              <a:rPr lang="en-US" dirty="0" err="1"/>
              <a:t>tra</a:t>
            </a:r>
            <a:endParaRPr dirty="0"/>
          </a:p>
        </p:txBody>
      </p:sp>
      <p:sp>
        <p:nvSpPr>
          <p:cNvPr id="7" name="object 7"/>
          <p:cNvSpPr txBox="1"/>
          <p:nvPr/>
        </p:nvSpPr>
        <p:spPr>
          <a:xfrm>
            <a:off x="810259" y="1615185"/>
            <a:ext cx="6028055" cy="3092257"/>
          </a:xfrm>
          <a:prstGeom prst="rect">
            <a:avLst/>
          </a:prstGeom>
        </p:spPr>
        <p:txBody>
          <a:bodyPr vert="horz" wrap="square" lIns="0" tIns="48895" rIns="0" bIns="0" rtlCol="0">
            <a:spAutoFit/>
          </a:bodyPr>
          <a:lstStyle/>
          <a:p>
            <a:pPr marL="12700" marR="5080">
              <a:lnSpc>
                <a:spcPct val="90000"/>
              </a:lnSpc>
              <a:spcBef>
                <a:spcPts val="385"/>
              </a:spcBef>
            </a:pPr>
            <a:r>
              <a:rPr lang="vi-VN" sz="2400" spc="-5" dirty="0">
                <a:solidFill>
                  <a:srgbClr val="58585B"/>
                </a:solidFill>
                <a:latin typeface="Arial MT"/>
                <a:cs typeface="Arial MT"/>
              </a:rPr>
              <a:t>Chỉ định một người làm đầu mối liên hệ để nhận báo cáo kiểm tra và trả lời bất kỳ câu hỏi tiếp theo nào mà kiểm tra viên có thể đặt ra sau khi rời khỏi cơ sở của bạn (thường là Người quản lý chất lượng hoặc người đại diện).</a:t>
            </a:r>
          </a:p>
          <a:p>
            <a:pPr marL="12700" marR="5080">
              <a:lnSpc>
                <a:spcPct val="90000"/>
              </a:lnSpc>
              <a:spcBef>
                <a:spcPts val="385"/>
              </a:spcBef>
            </a:pPr>
            <a:r>
              <a:rPr lang="vi-VN" sz="2400" spc="-5" dirty="0">
                <a:solidFill>
                  <a:srgbClr val="58585B"/>
                </a:solidFill>
                <a:latin typeface="Arial MT"/>
                <a:cs typeface="Arial MT"/>
              </a:rPr>
              <a:t>Cần giao cho một người điều phối mọi hành động khắc phục và tổng hợp phản hồi báo cáo kiểm tra</a:t>
            </a:r>
            <a:r>
              <a:rPr sz="2400" spc="-5" dirty="0">
                <a:solidFill>
                  <a:srgbClr val="58585B"/>
                </a:solidFill>
                <a:latin typeface="Arial MT"/>
                <a:cs typeface="Arial MT"/>
              </a:rPr>
              <a:t>.</a:t>
            </a:r>
            <a:endParaRPr sz="2400" dirty="0">
              <a:latin typeface="Arial MT"/>
              <a:cs typeface="Arial MT"/>
            </a:endParaRPr>
          </a:p>
        </p:txBody>
      </p:sp>
      <p:pic>
        <p:nvPicPr>
          <p:cNvPr id="8" name="object 8"/>
          <p:cNvPicPr/>
          <p:nvPr/>
        </p:nvPicPr>
        <p:blipFill>
          <a:blip r:embed="rId3" cstate="print"/>
          <a:stretch>
            <a:fillRect/>
          </a:stretch>
        </p:blipFill>
        <p:spPr>
          <a:xfrm>
            <a:off x="4255008" y="5076442"/>
            <a:ext cx="5876544" cy="3099816"/>
          </a:xfrm>
          <a:prstGeom prst="rect">
            <a:avLst/>
          </a:prstGeom>
        </p:spPr>
      </p:pic>
      <p:sp>
        <p:nvSpPr>
          <p:cNvPr id="9" name="object 9"/>
          <p:cNvSpPr txBox="1"/>
          <p:nvPr/>
        </p:nvSpPr>
        <p:spPr>
          <a:xfrm>
            <a:off x="7346442" y="1546352"/>
            <a:ext cx="6369685" cy="2427459"/>
          </a:xfrm>
          <a:prstGeom prst="rect">
            <a:avLst/>
          </a:prstGeom>
        </p:spPr>
        <p:txBody>
          <a:bodyPr vert="horz" wrap="square" lIns="0" tIns="48895" rIns="0" bIns="0" rtlCol="0">
            <a:spAutoFit/>
          </a:bodyPr>
          <a:lstStyle/>
          <a:p>
            <a:pPr marL="355600" marR="5080" indent="-342900">
              <a:lnSpc>
                <a:spcPct val="90000"/>
              </a:lnSpc>
              <a:spcBef>
                <a:spcPts val="385"/>
              </a:spcBef>
              <a:buClr>
                <a:srgbClr val="7880BD"/>
              </a:buClr>
              <a:buChar char="•"/>
              <a:tabLst>
                <a:tab pos="354965" algn="l"/>
                <a:tab pos="355600" algn="l"/>
              </a:tabLst>
            </a:pPr>
            <a:r>
              <a:rPr lang="vi-VN" sz="2400" dirty="0">
                <a:solidFill>
                  <a:srgbClr val="58585B"/>
                </a:solidFill>
                <a:latin typeface="Arial MT"/>
                <a:cs typeface="Arial MT"/>
              </a:rPr>
              <a:t>Cần tiến hành rà soát sau đánh giá để giải quyết mọi điểm yếu được nhân viên của bạn xác định trong quá trình kiểm tra (và chưa được kiểm tra viên phát hiện).</a:t>
            </a:r>
          </a:p>
          <a:p>
            <a:pPr marL="355600" marR="5080" indent="-342900">
              <a:lnSpc>
                <a:spcPct val="90000"/>
              </a:lnSpc>
              <a:spcBef>
                <a:spcPts val="385"/>
              </a:spcBef>
              <a:buClr>
                <a:srgbClr val="7880BD"/>
              </a:buClr>
              <a:buChar char="•"/>
              <a:tabLst>
                <a:tab pos="354965" algn="l"/>
                <a:tab pos="355600" algn="l"/>
              </a:tabLst>
            </a:pPr>
            <a:r>
              <a:rPr lang="vi-VN" sz="2400" dirty="0">
                <a:solidFill>
                  <a:srgbClr val="58585B"/>
                </a:solidFill>
                <a:latin typeface="Arial MT"/>
                <a:cs typeface="Arial MT"/>
              </a:rPr>
              <a:t>Tốt hơn là nên khắc phục những điểm yếu này ngay bây giờ thay vì đợi kiểm tra viên phát hiện </a:t>
            </a:r>
            <a:r>
              <a:rPr lang="en-US" sz="2400" dirty="0">
                <a:solidFill>
                  <a:srgbClr val="58585B"/>
                </a:solidFill>
                <a:latin typeface="Arial MT"/>
                <a:cs typeface="Arial MT"/>
              </a:rPr>
              <a:t>ra </a:t>
            </a:r>
            <a:r>
              <a:rPr lang="vi-VN" sz="2400" dirty="0">
                <a:solidFill>
                  <a:srgbClr val="58585B"/>
                </a:solidFill>
                <a:latin typeface="Arial MT"/>
                <a:cs typeface="Arial MT"/>
              </a:rPr>
              <a:t>vào lần kiểm tra sau</a:t>
            </a:r>
            <a:r>
              <a:rPr sz="2400" spc="-5" dirty="0">
                <a:solidFill>
                  <a:srgbClr val="58585B"/>
                </a:solidFill>
                <a:latin typeface="Arial MT"/>
                <a:cs typeface="Arial MT"/>
              </a:rPr>
              <a:t>.</a:t>
            </a:r>
            <a:endParaRPr sz="2400" dirty="0">
              <a:latin typeface="Arial MT"/>
              <a:cs typeface="Arial M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57885"/>
            <a:ext cx="12635230" cy="696595"/>
          </a:xfrm>
          <a:prstGeom prst="rect">
            <a:avLst/>
          </a:prstGeom>
        </p:spPr>
        <p:txBody>
          <a:bodyPr vert="horz" wrap="square" lIns="0" tIns="12700" rIns="0" bIns="0" rtlCol="0">
            <a:spAutoFit/>
          </a:bodyPr>
          <a:lstStyle/>
          <a:p>
            <a:pPr marL="12700">
              <a:lnSpc>
                <a:spcPct val="100000"/>
              </a:lnSpc>
              <a:spcBef>
                <a:spcPts val="100"/>
              </a:spcBef>
            </a:pPr>
            <a:r>
              <a:rPr lang="vi-VN" dirty="0"/>
              <a:t>Hướng dẫn trả lời kết quả thanh tra</a:t>
            </a:r>
            <a:endParaRPr lang="en-US" dirty="0"/>
          </a:p>
        </p:txBody>
      </p:sp>
      <p:grpSp>
        <p:nvGrpSpPr>
          <p:cNvPr id="3" name="object 3"/>
          <p:cNvGrpSpPr/>
          <p:nvPr/>
        </p:nvGrpSpPr>
        <p:grpSpPr>
          <a:xfrm>
            <a:off x="450850" y="1711198"/>
            <a:ext cx="13728700" cy="738505"/>
            <a:chOff x="450850" y="1711198"/>
            <a:chExt cx="13728700" cy="738505"/>
          </a:xfrm>
        </p:grpSpPr>
        <p:sp>
          <p:nvSpPr>
            <p:cNvPr id="4" name="object 4"/>
            <p:cNvSpPr/>
            <p:nvPr/>
          </p:nvSpPr>
          <p:spPr>
            <a:xfrm>
              <a:off x="457200" y="1717548"/>
              <a:ext cx="13716000" cy="725805"/>
            </a:xfrm>
            <a:custGeom>
              <a:avLst/>
              <a:gdLst/>
              <a:ahLst/>
              <a:cxnLst/>
              <a:rect l="l" t="t" r="r" b="b"/>
              <a:pathLst>
                <a:path w="13716000" h="725805">
                  <a:moveTo>
                    <a:pt x="13595096" y="0"/>
                  </a:moveTo>
                  <a:lnTo>
                    <a:pt x="120904" y="0"/>
                  </a:lnTo>
                  <a:lnTo>
                    <a:pt x="73841" y="9497"/>
                  </a:lnTo>
                  <a:lnTo>
                    <a:pt x="35410" y="35401"/>
                  </a:lnTo>
                  <a:lnTo>
                    <a:pt x="9500" y="73830"/>
                  </a:lnTo>
                  <a:lnTo>
                    <a:pt x="0" y="120903"/>
                  </a:lnTo>
                  <a:lnTo>
                    <a:pt x="0" y="604519"/>
                  </a:lnTo>
                  <a:lnTo>
                    <a:pt x="9500" y="651593"/>
                  </a:lnTo>
                  <a:lnTo>
                    <a:pt x="35410" y="690022"/>
                  </a:lnTo>
                  <a:lnTo>
                    <a:pt x="73841" y="715926"/>
                  </a:lnTo>
                  <a:lnTo>
                    <a:pt x="120904" y="725424"/>
                  </a:lnTo>
                  <a:lnTo>
                    <a:pt x="13595096" y="725424"/>
                  </a:lnTo>
                  <a:lnTo>
                    <a:pt x="13642169" y="715926"/>
                  </a:lnTo>
                  <a:lnTo>
                    <a:pt x="13680598" y="690022"/>
                  </a:lnTo>
                  <a:lnTo>
                    <a:pt x="13706502" y="651593"/>
                  </a:lnTo>
                  <a:lnTo>
                    <a:pt x="13716000" y="604519"/>
                  </a:lnTo>
                  <a:lnTo>
                    <a:pt x="13716000" y="120903"/>
                  </a:lnTo>
                  <a:lnTo>
                    <a:pt x="13706502" y="73830"/>
                  </a:lnTo>
                  <a:lnTo>
                    <a:pt x="13680598" y="35401"/>
                  </a:lnTo>
                  <a:lnTo>
                    <a:pt x="13642169" y="9497"/>
                  </a:lnTo>
                  <a:lnTo>
                    <a:pt x="13595096" y="0"/>
                  </a:lnTo>
                  <a:close/>
                </a:path>
              </a:pathLst>
            </a:custGeom>
            <a:solidFill>
              <a:srgbClr val="005F9E"/>
            </a:solidFill>
          </p:spPr>
          <p:txBody>
            <a:bodyPr wrap="square" lIns="0" tIns="0" rIns="0" bIns="0" rtlCol="0"/>
            <a:lstStyle/>
            <a:p>
              <a:endParaRPr/>
            </a:p>
          </p:txBody>
        </p:sp>
        <p:sp>
          <p:nvSpPr>
            <p:cNvPr id="5" name="object 5"/>
            <p:cNvSpPr/>
            <p:nvPr/>
          </p:nvSpPr>
          <p:spPr>
            <a:xfrm>
              <a:off x="457200" y="1717548"/>
              <a:ext cx="13716000" cy="725805"/>
            </a:xfrm>
            <a:custGeom>
              <a:avLst/>
              <a:gdLst/>
              <a:ahLst/>
              <a:cxnLst/>
              <a:rect l="l" t="t" r="r" b="b"/>
              <a:pathLst>
                <a:path w="13716000" h="725805">
                  <a:moveTo>
                    <a:pt x="0" y="120903"/>
                  </a:moveTo>
                  <a:lnTo>
                    <a:pt x="9500" y="73830"/>
                  </a:lnTo>
                  <a:lnTo>
                    <a:pt x="35410" y="35401"/>
                  </a:lnTo>
                  <a:lnTo>
                    <a:pt x="73841" y="9497"/>
                  </a:lnTo>
                  <a:lnTo>
                    <a:pt x="120904" y="0"/>
                  </a:lnTo>
                  <a:lnTo>
                    <a:pt x="13595096" y="0"/>
                  </a:lnTo>
                  <a:lnTo>
                    <a:pt x="13642169" y="9497"/>
                  </a:lnTo>
                  <a:lnTo>
                    <a:pt x="13680598" y="35401"/>
                  </a:lnTo>
                  <a:lnTo>
                    <a:pt x="13706502" y="73830"/>
                  </a:lnTo>
                  <a:lnTo>
                    <a:pt x="13716000" y="120903"/>
                  </a:lnTo>
                  <a:lnTo>
                    <a:pt x="13716000" y="604519"/>
                  </a:lnTo>
                  <a:lnTo>
                    <a:pt x="13706502" y="651593"/>
                  </a:lnTo>
                  <a:lnTo>
                    <a:pt x="13680598" y="690022"/>
                  </a:lnTo>
                  <a:lnTo>
                    <a:pt x="13642169" y="715926"/>
                  </a:lnTo>
                  <a:lnTo>
                    <a:pt x="13595096" y="725424"/>
                  </a:lnTo>
                  <a:lnTo>
                    <a:pt x="120904" y="725424"/>
                  </a:lnTo>
                  <a:lnTo>
                    <a:pt x="73841" y="715926"/>
                  </a:lnTo>
                  <a:lnTo>
                    <a:pt x="35410" y="690022"/>
                  </a:lnTo>
                  <a:lnTo>
                    <a:pt x="9500" y="651593"/>
                  </a:lnTo>
                  <a:lnTo>
                    <a:pt x="0" y="604519"/>
                  </a:lnTo>
                  <a:lnTo>
                    <a:pt x="0" y="120903"/>
                  </a:lnTo>
                  <a:close/>
                </a:path>
              </a:pathLst>
            </a:custGeom>
            <a:ln w="12700">
              <a:solidFill>
                <a:srgbClr val="FFFFFF"/>
              </a:solidFill>
            </a:ln>
          </p:spPr>
          <p:txBody>
            <a:bodyPr wrap="square" lIns="0" tIns="0" rIns="0" bIns="0" rtlCol="0"/>
            <a:lstStyle/>
            <a:p>
              <a:endParaRPr/>
            </a:p>
          </p:txBody>
        </p:sp>
      </p:grpSp>
      <p:grpSp>
        <p:nvGrpSpPr>
          <p:cNvPr id="6" name="object 6"/>
          <p:cNvGrpSpPr/>
          <p:nvPr/>
        </p:nvGrpSpPr>
        <p:grpSpPr>
          <a:xfrm>
            <a:off x="450850" y="3558285"/>
            <a:ext cx="13728700" cy="738505"/>
            <a:chOff x="450850" y="3558285"/>
            <a:chExt cx="13728700" cy="738505"/>
          </a:xfrm>
        </p:grpSpPr>
        <p:sp>
          <p:nvSpPr>
            <p:cNvPr id="7" name="object 7"/>
            <p:cNvSpPr/>
            <p:nvPr/>
          </p:nvSpPr>
          <p:spPr>
            <a:xfrm>
              <a:off x="457200" y="3564635"/>
              <a:ext cx="13716000" cy="725805"/>
            </a:xfrm>
            <a:custGeom>
              <a:avLst/>
              <a:gdLst/>
              <a:ahLst/>
              <a:cxnLst/>
              <a:rect l="l" t="t" r="r" b="b"/>
              <a:pathLst>
                <a:path w="13716000" h="725804">
                  <a:moveTo>
                    <a:pt x="13595096" y="0"/>
                  </a:moveTo>
                  <a:lnTo>
                    <a:pt x="120904" y="0"/>
                  </a:lnTo>
                  <a:lnTo>
                    <a:pt x="73841" y="9497"/>
                  </a:lnTo>
                  <a:lnTo>
                    <a:pt x="35410" y="35401"/>
                  </a:lnTo>
                  <a:lnTo>
                    <a:pt x="9500" y="73830"/>
                  </a:lnTo>
                  <a:lnTo>
                    <a:pt x="0" y="120903"/>
                  </a:lnTo>
                  <a:lnTo>
                    <a:pt x="0" y="604519"/>
                  </a:lnTo>
                  <a:lnTo>
                    <a:pt x="9500" y="651593"/>
                  </a:lnTo>
                  <a:lnTo>
                    <a:pt x="35410" y="690022"/>
                  </a:lnTo>
                  <a:lnTo>
                    <a:pt x="73841" y="715926"/>
                  </a:lnTo>
                  <a:lnTo>
                    <a:pt x="120904" y="725424"/>
                  </a:lnTo>
                  <a:lnTo>
                    <a:pt x="13595096" y="725424"/>
                  </a:lnTo>
                  <a:lnTo>
                    <a:pt x="13642169" y="715926"/>
                  </a:lnTo>
                  <a:lnTo>
                    <a:pt x="13680598" y="690022"/>
                  </a:lnTo>
                  <a:lnTo>
                    <a:pt x="13706502" y="651593"/>
                  </a:lnTo>
                  <a:lnTo>
                    <a:pt x="13716000" y="604519"/>
                  </a:lnTo>
                  <a:lnTo>
                    <a:pt x="13716000" y="120903"/>
                  </a:lnTo>
                  <a:lnTo>
                    <a:pt x="13706502" y="73830"/>
                  </a:lnTo>
                  <a:lnTo>
                    <a:pt x="13680598" y="35401"/>
                  </a:lnTo>
                  <a:lnTo>
                    <a:pt x="13642169" y="9497"/>
                  </a:lnTo>
                  <a:lnTo>
                    <a:pt x="13595096" y="0"/>
                  </a:lnTo>
                  <a:close/>
                </a:path>
              </a:pathLst>
            </a:custGeom>
            <a:solidFill>
              <a:srgbClr val="005F9E"/>
            </a:solidFill>
          </p:spPr>
          <p:txBody>
            <a:bodyPr wrap="square" lIns="0" tIns="0" rIns="0" bIns="0" rtlCol="0"/>
            <a:lstStyle/>
            <a:p>
              <a:endParaRPr/>
            </a:p>
          </p:txBody>
        </p:sp>
        <p:sp>
          <p:nvSpPr>
            <p:cNvPr id="8" name="object 8"/>
            <p:cNvSpPr/>
            <p:nvPr/>
          </p:nvSpPr>
          <p:spPr>
            <a:xfrm>
              <a:off x="457200" y="3564635"/>
              <a:ext cx="13716000" cy="725805"/>
            </a:xfrm>
            <a:custGeom>
              <a:avLst/>
              <a:gdLst/>
              <a:ahLst/>
              <a:cxnLst/>
              <a:rect l="l" t="t" r="r" b="b"/>
              <a:pathLst>
                <a:path w="13716000" h="725804">
                  <a:moveTo>
                    <a:pt x="0" y="120903"/>
                  </a:moveTo>
                  <a:lnTo>
                    <a:pt x="9500" y="73830"/>
                  </a:lnTo>
                  <a:lnTo>
                    <a:pt x="35410" y="35401"/>
                  </a:lnTo>
                  <a:lnTo>
                    <a:pt x="73841" y="9497"/>
                  </a:lnTo>
                  <a:lnTo>
                    <a:pt x="120904" y="0"/>
                  </a:lnTo>
                  <a:lnTo>
                    <a:pt x="13595096" y="0"/>
                  </a:lnTo>
                  <a:lnTo>
                    <a:pt x="13642169" y="9497"/>
                  </a:lnTo>
                  <a:lnTo>
                    <a:pt x="13680598" y="35401"/>
                  </a:lnTo>
                  <a:lnTo>
                    <a:pt x="13706502" y="73830"/>
                  </a:lnTo>
                  <a:lnTo>
                    <a:pt x="13716000" y="120903"/>
                  </a:lnTo>
                  <a:lnTo>
                    <a:pt x="13716000" y="604519"/>
                  </a:lnTo>
                  <a:lnTo>
                    <a:pt x="13706502" y="651593"/>
                  </a:lnTo>
                  <a:lnTo>
                    <a:pt x="13680598" y="690022"/>
                  </a:lnTo>
                  <a:lnTo>
                    <a:pt x="13642169" y="715926"/>
                  </a:lnTo>
                  <a:lnTo>
                    <a:pt x="13595096" y="725424"/>
                  </a:lnTo>
                  <a:lnTo>
                    <a:pt x="120904" y="725424"/>
                  </a:lnTo>
                  <a:lnTo>
                    <a:pt x="73841" y="715926"/>
                  </a:lnTo>
                  <a:lnTo>
                    <a:pt x="35410" y="690022"/>
                  </a:lnTo>
                  <a:lnTo>
                    <a:pt x="9500" y="651593"/>
                  </a:lnTo>
                  <a:lnTo>
                    <a:pt x="0" y="604519"/>
                  </a:lnTo>
                  <a:lnTo>
                    <a:pt x="0" y="120903"/>
                  </a:lnTo>
                  <a:close/>
                </a:path>
              </a:pathLst>
            </a:custGeom>
            <a:ln w="12700">
              <a:solidFill>
                <a:srgbClr val="FFFFFF"/>
              </a:solidFill>
            </a:ln>
          </p:spPr>
          <p:txBody>
            <a:bodyPr wrap="square" lIns="0" tIns="0" rIns="0" bIns="0" rtlCol="0"/>
            <a:lstStyle/>
            <a:p>
              <a:endParaRPr/>
            </a:p>
          </p:txBody>
        </p:sp>
      </p:grpSp>
      <p:sp>
        <p:nvSpPr>
          <p:cNvPr id="9" name="object 9"/>
          <p:cNvSpPr txBox="1"/>
          <p:nvPr/>
        </p:nvSpPr>
        <p:spPr>
          <a:xfrm>
            <a:off x="457200" y="1602222"/>
            <a:ext cx="14173199" cy="2700098"/>
          </a:xfrm>
          <a:prstGeom prst="rect">
            <a:avLst/>
          </a:prstGeom>
        </p:spPr>
        <p:txBody>
          <a:bodyPr vert="horz" wrap="square" lIns="0" tIns="205105" rIns="0" bIns="0" rtlCol="0">
            <a:spAutoFit/>
          </a:bodyPr>
          <a:lstStyle/>
          <a:p>
            <a:pPr marL="12700">
              <a:lnSpc>
                <a:spcPct val="100000"/>
              </a:lnSpc>
              <a:spcBef>
                <a:spcPts val="1615"/>
              </a:spcBef>
            </a:pPr>
            <a:r>
              <a:rPr lang="vi-VN" sz="2400" spc="-5" dirty="0">
                <a:solidFill>
                  <a:srgbClr val="FFFFFF"/>
                </a:solidFill>
                <a:latin typeface="Arial MT"/>
                <a:cs typeface="Arial MT"/>
              </a:rPr>
              <a:t>Hầu hết các cơ quan thanh tra đều sử dụng một hình thức tương tự để truyền đạt các kết quả thanh tra</a:t>
            </a:r>
            <a:r>
              <a:rPr lang="en-US" sz="3100" spc="-10" dirty="0">
                <a:solidFill>
                  <a:srgbClr val="FFFFFF"/>
                </a:solidFill>
                <a:latin typeface="Arial MT"/>
                <a:cs typeface="Arial MT"/>
              </a:rPr>
              <a:t>.</a:t>
            </a:r>
            <a:endParaRPr lang="en-US" sz="3100" dirty="0">
              <a:latin typeface="Arial MT"/>
              <a:cs typeface="Arial MT"/>
            </a:endParaRPr>
          </a:p>
          <a:p>
            <a:pPr marL="523240" marR="5080" indent="-228600">
              <a:lnSpc>
                <a:spcPts val="2480"/>
              </a:lnSpc>
              <a:spcBef>
                <a:spcPts val="1590"/>
              </a:spcBef>
              <a:buChar char="•"/>
              <a:tabLst>
                <a:tab pos="523240" algn="l"/>
              </a:tabLst>
            </a:pPr>
            <a:r>
              <a:rPr lang="vi-VN" sz="2400" spc="-5" dirty="0">
                <a:latin typeface="Arial MT"/>
                <a:cs typeface="Arial MT"/>
              </a:rPr>
              <a:t>Các phát hiện được đánh số, được sắp xếp theo danh mục (trọng yếu, lớn, nhỏ/khác) và thường có tham chiếu đến điều khoản GMP liên quan</a:t>
            </a:r>
          </a:p>
          <a:p>
            <a:pPr marL="523240" marR="5080" indent="-228600">
              <a:lnSpc>
                <a:spcPts val="2480"/>
              </a:lnSpc>
              <a:spcBef>
                <a:spcPts val="1590"/>
              </a:spcBef>
              <a:buChar char="•"/>
              <a:tabLst>
                <a:tab pos="523240" algn="l"/>
              </a:tabLst>
            </a:pPr>
            <a:r>
              <a:rPr lang="vi-VN" sz="2400" spc="-5" dirty="0">
                <a:latin typeface="Arial MT"/>
                <a:cs typeface="Arial MT"/>
              </a:rPr>
              <a:t>Một báo cáo cho phép nhà sản xuất phản hồi trực tiếp sử dụng cùng một tài liệu</a:t>
            </a:r>
            <a:endParaRPr lang="en-US" sz="2400" dirty="0">
              <a:latin typeface="Arial MT"/>
              <a:cs typeface="Arial MT"/>
            </a:endParaRPr>
          </a:p>
          <a:p>
            <a:pPr marL="12700">
              <a:lnSpc>
                <a:spcPct val="100000"/>
              </a:lnSpc>
              <a:spcBef>
                <a:spcPts val="1260"/>
              </a:spcBef>
            </a:pPr>
            <a:r>
              <a:rPr lang="vi-VN" sz="3100" spc="-5" dirty="0">
                <a:solidFill>
                  <a:srgbClr val="FFFFFF"/>
                </a:solidFill>
                <a:latin typeface="Arial MT"/>
                <a:cs typeface="Arial MT"/>
              </a:rPr>
              <a:t>MHRA (Anh) đề xuất sử dụng phương pháp SMART để phản hồi</a:t>
            </a:r>
            <a:endParaRPr lang="en-US" sz="3100" dirty="0">
              <a:latin typeface="Arial MT"/>
              <a:cs typeface="Arial MT"/>
            </a:endParaRPr>
          </a:p>
        </p:txBody>
      </p:sp>
      <p:pic>
        <p:nvPicPr>
          <p:cNvPr id="10" name="object 10"/>
          <p:cNvPicPr/>
          <p:nvPr/>
        </p:nvPicPr>
        <p:blipFill>
          <a:blip r:embed="rId2" cstate="print"/>
          <a:stretch>
            <a:fillRect/>
          </a:stretch>
        </p:blipFill>
        <p:spPr>
          <a:xfrm>
            <a:off x="4695444" y="4672584"/>
            <a:ext cx="5239511" cy="2616707"/>
          </a:xfrm>
          <a:prstGeom prst="rect">
            <a:avLst/>
          </a:prstGeom>
        </p:spPr>
      </p:pic>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70408"/>
            <a:ext cx="12006961" cy="689932"/>
          </a:xfrm>
          <a:prstGeom prst="rect">
            <a:avLst/>
          </a:prstGeom>
        </p:spPr>
        <p:txBody>
          <a:bodyPr vert="horz" wrap="square" lIns="0" tIns="12700" rIns="0" bIns="0" rtlCol="0">
            <a:spAutoFit/>
          </a:bodyPr>
          <a:lstStyle/>
          <a:p>
            <a:pPr marL="12700">
              <a:lnSpc>
                <a:spcPct val="100000"/>
              </a:lnSpc>
              <a:spcBef>
                <a:spcPts val="100"/>
              </a:spcBef>
            </a:pPr>
            <a:r>
              <a:rPr lang="en-US" dirty="0" err="1"/>
              <a:t>Giải</a:t>
            </a:r>
            <a:r>
              <a:rPr lang="en-US" dirty="0"/>
              <a:t> </a:t>
            </a:r>
            <a:r>
              <a:rPr lang="en-US" dirty="0" err="1"/>
              <a:t>thích</a:t>
            </a:r>
            <a:r>
              <a:rPr lang="en-US" dirty="0"/>
              <a:t> </a:t>
            </a:r>
            <a:r>
              <a:rPr lang="en-US" dirty="0" err="1"/>
              <a:t>về</a:t>
            </a:r>
            <a:r>
              <a:rPr lang="en-US" dirty="0"/>
              <a:t> </a:t>
            </a:r>
            <a:r>
              <a:rPr lang="en-US" dirty="0" err="1"/>
              <a:t>phản</a:t>
            </a:r>
            <a:r>
              <a:rPr lang="en-US" dirty="0"/>
              <a:t> </a:t>
            </a:r>
            <a:r>
              <a:rPr lang="en-US" dirty="0" err="1"/>
              <a:t>hồi</a:t>
            </a:r>
            <a:r>
              <a:rPr lang="en-US" dirty="0"/>
              <a:t> SMART</a:t>
            </a:r>
            <a:endParaRPr dirty="0"/>
          </a:p>
        </p:txBody>
      </p:sp>
      <p:grpSp>
        <p:nvGrpSpPr>
          <p:cNvPr id="3" name="object 3"/>
          <p:cNvGrpSpPr/>
          <p:nvPr/>
        </p:nvGrpSpPr>
        <p:grpSpPr>
          <a:xfrm>
            <a:off x="2369566" y="1650238"/>
            <a:ext cx="10088245" cy="2468245"/>
            <a:chOff x="2369566" y="1650238"/>
            <a:chExt cx="10088245" cy="2468245"/>
          </a:xfrm>
        </p:grpSpPr>
        <p:sp>
          <p:nvSpPr>
            <p:cNvPr id="4" name="object 4"/>
            <p:cNvSpPr/>
            <p:nvPr/>
          </p:nvSpPr>
          <p:spPr>
            <a:xfrm>
              <a:off x="2375916" y="2025396"/>
              <a:ext cx="10075545" cy="2086610"/>
            </a:xfrm>
            <a:custGeom>
              <a:avLst/>
              <a:gdLst/>
              <a:ahLst/>
              <a:cxnLst/>
              <a:rect l="l" t="t" r="r" b="b"/>
              <a:pathLst>
                <a:path w="10075545" h="2086610">
                  <a:moveTo>
                    <a:pt x="10075164" y="0"/>
                  </a:moveTo>
                  <a:lnTo>
                    <a:pt x="0" y="0"/>
                  </a:lnTo>
                  <a:lnTo>
                    <a:pt x="0" y="2086355"/>
                  </a:lnTo>
                  <a:lnTo>
                    <a:pt x="10075164" y="2086355"/>
                  </a:lnTo>
                  <a:lnTo>
                    <a:pt x="10075164" y="0"/>
                  </a:lnTo>
                  <a:close/>
                </a:path>
              </a:pathLst>
            </a:custGeom>
            <a:solidFill>
              <a:srgbClr val="FFFFFF">
                <a:alpha val="90194"/>
              </a:srgbClr>
            </a:solidFill>
          </p:spPr>
          <p:txBody>
            <a:bodyPr wrap="square" lIns="0" tIns="0" rIns="0" bIns="0" rtlCol="0"/>
            <a:lstStyle/>
            <a:p>
              <a:endParaRPr/>
            </a:p>
          </p:txBody>
        </p:sp>
        <p:sp>
          <p:nvSpPr>
            <p:cNvPr id="5" name="object 5"/>
            <p:cNvSpPr/>
            <p:nvPr/>
          </p:nvSpPr>
          <p:spPr>
            <a:xfrm>
              <a:off x="2375916" y="2025396"/>
              <a:ext cx="10075545" cy="2086610"/>
            </a:xfrm>
            <a:custGeom>
              <a:avLst/>
              <a:gdLst/>
              <a:ahLst/>
              <a:cxnLst/>
              <a:rect l="l" t="t" r="r" b="b"/>
              <a:pathLst>
                <a:path w="10075545" h="2086610">
                  <a:moveTo>
                    <a:pt x="0" y="2086355"/>
                  </a:moveTo>
                  <a:lnTo>
                    <a:pt x="10075164" y="2086355"/>
                  </a:lnTo>
                  <a:lnTo>
                    <a:pt x="10075164" y="0"/>
                  </a:lnTo>
                  <a:lnTo>
                    <a:pt x="0" y="0"/>
                  </a:lnTo>
                  <a:lnTo>
                    <a:pt x="0" y="2086355"/>
                  </a:lnTo>
                  <a:close/>
                </a:path>
              </a:pathLst>
            </a:custGeom>
            <a:ln w="12700">
              <a:solidFill>
                <a:srgbClr val="005F9E"/>
              </a:solidFill>
            </a:ln>
          </p:spPr>
          <p:txBody>
            <a:bodyPr wrap="square" lIns="0" tIns="0" rIns="0" bIns="0" rtlCol="0"/>
            <a:lstStyle/>
            <a:p>
              <a:endParaRPr/>
            </a:p>
          </p:txBody>
        </p:sp>
        <p:sp>
          <p:nvSpPr>
            <p:cNvPr id="6" name="object 6"/>
            <p:cNvSpPr/>
            <p:nvPr/>
          </p:nvSpPr>
          <p:spPr>
            <a:xfrm>
              <a:off x="2878836" y="1656588"/>
              <a:ext cx="7054850" cy="737870"/>
            </a:xfrm>
            <a:custGeom>
              <a:avLst/>
              <a:gdLst/>
              <a:ahLst/>
              <a:cxnLst/>
              <a:rect l="l" t="t" r="r" b="b"/>
              <a:pathLst>
                <a:path w="7054850" h="737869">
                  <a:moveTo>
                    <a:pt x="6931659" y="0"/>
                  </a:moveTo>
                  <a:lnTo>
                    <a:pt x="122936" y="0"/>
                  </a:lnTo>
                  <a:lnTo>
                    <a:pt x="75062" y="9653"/>
                  </a:lnTo>
                  <a:lnTo>
                    <a:pt x="35988" y="35988"/>
                  </a:lnTo>
                  <a:lnTo>
                    <a:pt x="9653" y="75062"/>
                  </a:lnTo>
                  <a:lnTo>
                    <a:pt x="0" y="122935"/>
                  </a:lnTo>
                  <a:lnTo>
                    <a:pt x="0" y="614679"/>
                  </a:lnTo>
                  <a:lnTo>
                    <a:pt x="9653" y="662553"/>
                  </a:lnTo>
                  <a:lnTo>
                    <a:pt x="35988" y="701627"/>
                  </a:lnTo>
                  <a:lnTo>
                    <a:pt x="75062" y="727962"/>
                  </a:lnTo>
                  <a:lnTo>
                    <a:pt x="122936" y="737615"/>
                  </a:lnTo>
                  <a:lnTo>
                    <a:pt x="6931659" y="737615"/>
                  </a:lnTo>
                  <a:lnTo>
                    <a:pt x="6979533" y="727962"/>
                  </a:lnTo>
                  <a:lnTo>
                    <a:pt x="7018607" y="701627"/>
                  </a:lnTo>
                  <a:lnTo>
                    <a:pt x="7044942" y="662553"/>
                  </a:lnTo>
                  <a:lnTo>
                    <a:pt x="7054596" y="614679"/>
                  </a:lnTo>
                  <a:lnTo>
                    <a:pt x="7054596" y="122935"/>
                  </a:lnTo>
                  <a:lnTo>
                    <a:pt x="7044942" y="75062"/>
                  </a:lnTo>
                  <a:lnTo>
                    <a:pt x="7018607" y="35988"/>
                  </a:lnTo>
                  <a:lnTo>
                    <a:pt x="6979533" y="9653"/>
                  </a:lnTo>
                  <a:lnTo>
                    <a:pt x="6931659" y="0"/>
                  </a:lnTo>
                  <a:close/>
                </a:path>
              </a:pathLst>
            </a:custGeom>
            <a:solidFill>
              <a:srgbClr val="005F9E"/>
            </a:solidFill>
          </p:spPr>
          <p:txBody>
            <a:bodyPr wrap="square" lIns="0" tIns="0" rIns="0" bIns="0" rtlCol="0"/>
            <a:lstStyle/>
            <a:p>
              <a:endParaRPr/>
            </a:p>
          </p:txBody>
        </p:sp>
        <p:sp>
          <p:nvSpPr>
            <p:cNvPr id="7" name="object 7"/>
            <p:cNvSpPr/>
            <p:nvPr/>
          </p:nvSpPr>
          <p:spPr>
            <a:xfrm>
              <a:off x="2878836" y="1656588"/>
              <a:ext cx="7054850" cy="737870"/>
            </a:xfrm>
            <a:custGeom>
              <a:avLst/>
              <a:gdLst/>
              <a:ahLst/>
              <a:cxnLst/>
              <a:rect l="l" t="t" r="r" b="b"/>
              <a:pathLst>
                <a:path w="7054850" h="737869">
                  <a:moveTo>
                    <a:pt x="0" y="122935"/>
                  </a:moveTo>
                  <a:lnTo>
                    <a:pt x="9653" y="75062"/>
                  </a:lnTo>
                  <a:lnTo>
                    <a:pt x="35988" y="35988"/>
                  </a:lnTo>
                  <a:lnTo>
                    <a:pt x="75062" y="9653"/>
                  </a:lnTo>
                  <a:lnTo>
                    <a:pt x="122936" y="0"/>
                  </a:lnTo>
                  <a:lnTo>
                    <a:pt x="6931659" y="0"/>
                  </a:lnTo>
                  <a:lnTo>
                    <a:pt x="6979533" y="9653"/>
                  </a:lnTo>
                  <a:lnTo>
                    <a:pt x="7018607" y="35988"/>
                  </a:lnTo>
                  <a:lnTo>
                    <a:pt x="7044942" y="75062"/>
                  </a:lnTo>
                  <a:lnTo>
                    <a:pt x="7054596" y="122935"/>
                  </a:lnTo>
                  <a:lnTo>
                    <a:pt x="7054596" y="614679"/>
                  </a:lnTo>
                  <a:lnTo>
                    <a:pt x="7044942" y="662553"/>
                  </a:lnTo>
                  <a:lnTo>
                    <a:pt x="7018607" y="701627"/>
                  </a:lnTo>
                  <a:lnTo>
                    <a:pt x="6979533" y="727962"/>
                  </a:lnTo>
                  <a:lnTo>
                    <a:pt x="6931659" y="737615"/>
                  </a:lnTo>
                  <a:lnTo>
                    <a:pt x="122936" y="737615"/>
                  </a:lnTo>
                  <a:lnTo>
                    <a:pt x="75062" y="727962"/>
                  </a:lnTo>
                  <a:lnTo>
                    <a:pt x="35988" y="701627"/>
                  </a:lnTo>
                  <a:lnTo>
                    <a:pt x="9653" y="662553"/>
                  </a:lnTo>
                  <a:lnTo>
                    <a:pt x="0" y="614679"/>
                  </a:lnTo>
                  <a:lnTo>
                    <a:pt x="0" y="122935"/>
                  </a:lnTo>
                  <a:close/>
                </a:path>
              </a:pathLst>
            </a:custGeom>
            <a:ln w="12700">
              <a:solidFill>
                <a:srgbClr val="FFFFFF"/>
              </a:solidFill>
            </a:ln>
          </p:spPr>
          <p:txBody>
            <a:bodyPr wrap="square" lIns="0" tIns="0" rIns="0" bIns="0" rtlCol="0"/>
            <a:lstStyle/>
            <a:p>
              <a:endParaRPr/>
            </a:p>
          </p:txBody>
        </p:sp>
      </p:grpSp>
      <p:sp>
        <p:nvSpPr>
          <p:cNvPr id="8" name="object 8"/>
          <p:cNvSpPr txBox="1">
            <a:spLocks noGrp="1"/>
          </p:cNvSpPr>
          <p:nvPr>
            <p:ph type="body" idx="1"/>
          </p:nvPr>
        </p:nvSpPr>
        <p:spPr>
          <a:xfrm>
            <a:off x="3122802" y="1792350"/>
            <a:ext cx="8384794" cy="2441053"/>
          </a:xfrm>
          <a:prstGeom prst="rect">
            <a:avLst/>
          </a:prstGeom>
        </p:spPr>
        <p:txBody>
          <a:bodyPr vert="horz" wrap="square" lIns="0" tIns="12065" rIns="0" bIns="0" rtlCol="0">
            <a:spAutoFit/>
          </a:bodyPr>
          <a:lstStyle/>
          <a:p>
            <a:pPr marL="59055">
              <a:lnSpc>
                <a:spcPct val="100000"/>
              </a:lnSpc>
              <a:spcBef>
                <a:spcPts val="95"/>
              </a:spcBef>
            </a:pPr>
            <a:r>
              <a:rPr lang="en-US" b="1" spc="-5" dirty="0" err="1"/>
              <a:t>Cụ</a:t>
            </a:r>
            <a:r>
              <a:rPr lang="en-US" b="1" spc="-5" dirty="0"/>
              <a:t> </a:t>
            </a:r>
            <a:r>
              <a:rPr lang="en-US" b="1" spc="-5" dirty="0" err="1"/>
              <a:t>thể</a:t>
            </a:r>
            <a:endParaRPr b="1" spc="-5" dirty="0"/>
          </a:p>
          <a:p>
            <a:pPr marL="22225">
              <a:lnSpc>
                <a:spcPct val="100000"/>
              </a:lnSpc>
              <a:spcBef>
                <a:spcPts val="5"/>
              </a:spcBef>
            </a:pPr>
            <a:endParaRPr sz="2450" dirty="0"/>
          </a:p>
          <a:p>
            <a:pPr marL="263525" marR="5080" indent="-228600">
              <a:lnSpc>
                <a:spcPts val="2590"/>
              </a:lnSpc>
              <a:buChar char="•"/>
              <a:tabLst>
                <a:tab pos="263525" algn="l"/>
              </a:tabLst>
            </a:pPr>
            <a:r>
              <a:rPr lang="vi-VN" spc="-80" dirty="0">
                <a:solidFill>
                  <a:srgbClr val="000000"/>
                </a:solidFill>
              </a:rPr>
              <a:t>Bạn nên thực hiện các đánh giá bổ sung cần thiết để xác định mức độ đầy đủ của kết quả thanh tra.</a:t>
            </a:r>
          </a:p>
          <a:p>
            <a:pPr marL="263525" marR="5080" indent="-228600">
              <a:lnSpc>
                <a:spcPts val="2590"/>
              </a:lnSpc>
              <a:buChar char="•"/>
              <a:tabLst>
                <a:tab pos="263525" algn="l"/>
              </a:tabLst>
            </a:pPr>
            <a:r>
              <a:rPr lang="vi-VN" spc="-80" dirty="0">
                <a:solidFill>
                  <a:srgbClr val="000000"/>
                </a:solidFill>
              </a:rPr>
              <a:t>Bạn phải xem xét không chỉ cách khắc phục những thiếu sót đã được xác định mà còn phải xem xét </a:t>
            </a:r>
            <a:r>
              <a:rPr lang="vi-VN" u="sng" spc="-80" dirty="0">
                <a:solidFill>
                  <a:srgbClr val="000000"/>
                </a:solidFill>
              </a:rPr>
              <a:t>nguyên nhân gốc rễ</a:t>
            </a:r>
            <a:r>
              <a:rPr lang="vi-VN" spc="-80" dirty="0">
                <a:solidFill>
                  <a:srgbClr val="000000"/>
                </a:solidFill>
              </a:rPr>
              <a:t> của vấn đề</a:t>
            </a:r>
            <a:r>
              <a:rPr spc="-5" dirty="0">
                <a:solidFill>
                  <a:srgbClr val="000000"/>
                </a:solidFill>
              </a:rPr>
              <a:t>.</a:t>
            </a:r>
          </a:p>
        </p:txBody>
      </p:sp>
      <p:grpSp>
        <p:nvGrpSpPr>
          <p:cNvPr id="9" name="object 9"/>
          <p:cNvGrpSpPr/>
          <p:nvPr/>
        </p:nvGrpSpPr>
        <p:grpSpPr>
          <a:xfrm>
            <a:off x="2369566" y="4241038"/>
            <a:ext cx="10088245" cy="2783840"/>
            <a:chOff x="2369566" y="4241038"/>
            <a:chExt cx="10088245" cy="2783840"/>
          </a:xfrm>
        </p:grpSpPr>
        <p:sp>
          <p:nvSpPr>
            <p:cNvPr id="10" name="object 10"/>
            <p:cNvSpPr/>
            <p:nvPr/>
          </p:nvSpPr>
          <p:spPr>
            <a:xfrm>
              <a:off x="2375916" y="4616196"/>
              <a:ext cx="10075545" cy="2402205"/>
            </a:xfrm>
            <a:custGeom>
              <a:avLst/>
              <a:gdLst/>
              <a:ahLst/>
              <a:cxnLst/>
              <a:rect l="l" t="t" r="r" b="b"/>
              <a:pathLst>
                <a:path w="10075545" h="2402204">
                  <a:moveTo>
                    <a:pt x="10075164" y="0"/>
                  </a:moveTo>
                  <a:lnTo>
                    <a:pt x="0" y="0"/>
                  </a:lnTo>
                  <a:lnTo>
                    <a:pt x="0" y="2401823"/>
                  </a:lnTo>
                  <a:lnTo>
                    <a:pt x="10075164" y="2401823"/>
                  </a:lnTo>
                  <a:lnTo>
                    <a:pt x="10075164" y="0"/>
                  </a:lnTo>
                  <a:close/>
                </a:path>
              </a:pathLst>
            </a:custGeom>
            <a:solidFill>
              <a:srgbClr val="FFFFFF">
                <a:alpha val="90194"/>
              </a:srgbClr>
            </a:solidFill>
          </p:spPr>
          <p:txBody>
            <a:bodyPr wrap="square" lIns="0" tIns="0" rIns="0" bIns="0" rtlCol="0"/>
            <a:lstStyle/>
            <a:p>
              <a:endParaRPr/>
            </a:p>
          </p:txBody>
        </p:sp>
        <p:sp>
          <p:nvSpPr>
            <p:cNvPr id="11" name="object 11"/>
            <p:cNvSpPr/>
            <p:nvPr/>
          </p:nvSpPr>
          <p:spPr>
            <a:xfrm>
              <a:off x="2375916" y="4616196"/>
              <a:ext cx="10075545" cy="2402205"/>
            </a:xfrm>
            <a:custGeom>
              <a:avLst/>
              <a:gdLst/>
              <a:ahLst/>
              <a:cxnLst/>
              <a:rect l="l" t="t" r="r" b="b"/>
              <a:pathLst>
                <a:path w="10075545" h="2402204">
                  <a:moveTo>
                    <a:pt x="0" y="2401823"/>
                  </a:moveTo>
                  <a:lnTo>
                    <a:pt x="10075164" y="2401823"/>
                  </a:lnTo>
                  <a:lnTo>
                    <a:pt x="10075164" y="0"/>
                  </a:lnTo>
                  <a:lnTo>
                    <a:pt x="0" y="0"/>
                  </a:lnTo>
                  <a:lnTo>
                    <a:pt x="0" y="2401823"/>
                  </a:lnTo>
                  <a:close/>
                </a:path>
              </a:pathLst>
            </a:custGeom>
            <a:ln w="12700">
              <a:solidFill>
                <a:srgbClr val="005F9E"/>
              </a:solidFill>
            </a:ln>
          </p:spPr>
          <p:txBody>
            <a:bodyPr wrap="square" lIns="0" tIns="0" rIns="0" bIns="0" rtlCol="0"/>
            <a:lstStyle/>
            <a:p>
              <a:endParaRPr/>
            </a:p>
          </p:txBody>
        </p:sp>
        <p:sp>
          <p:nvSpPr>
            <p:cNvPr id="12" name="object 12"/>
            <p:cNvSpPr/>
            <p:nvPr/>
          </p:nvSpPr>
          <p:spPr>
            <a:xfrm>
              <a:off x="2878836" y="4247388"/>
              <a:ext cx="7054850" cy="737870"/>
            </a:xfrm>
            <a:custGeom>
              <a:avLst/>
              <a:gdLst/>
              <a:ahLst/>
              <a:cxnLst/>
              <a:rect l="l" t="t" r="r" b="b"/>
              <a:pathLst>
                <a:path w="7054850" h="737870">
                  <a:moveTo>
                    <a:pt x="6931659" y="0"/>
                  </a:moveTo>
                  <a:lnTo>
                    <a:pt x="122936" y="0"/>
                  </a:lnTo>
                  <a:lnTo>
                    <a:pt x="75062" y="9653"/>
                  </a:lnTo>
                  <a:lnTo>
                    <a:pt x="35988" y="35988"/>
                  </a:lnTo>
                  <a:lnTo>
                    <a:pt x="9653" y="75062"/>
                  </a:lnTo>
                  <a:lnTo>
                    <a:pt x="0" y="122936"/>
                  </a:lnTo>
                  <a:lnTo>
                    <a:pt x="0" y="614679"/>
                  </a:lnTo>
                  <a:lnTo>
                    <a:pt x="9653" y="662553"/>
                  </a:lnTo>
                  <a:lnTo>
                    <a:pt x="35988" y="701627"/>
                  </a:lnTo>
                  <a:lnTo>
                    <a:pt x="75062" y="727962"/>
                  </a:lnTo>
                  <a:lnTo>
                    <a:pt x="122936" y="737616"/>
                  </a:lnTo>
                  <a:lnTo>
                    <a:pt x="6931659" y="737616"/>
                  </a:lnTo>
                  <a:lnTo>
                    <a:pt x="6979533" y="727962"/>
                  </a:lnTo>
                  <a:lnTo>
                    <a:pt x="7018607" y="701627"/>
                  </a:lnTo>
                  <a:lnTo>
                    <a:pt x="7044942" y="662553"/>
                  </a:lnTo>
                  <a:lnTo>
                    <a:pt x="7054596" y="614679"/>
                  </a:lnTo>
                  <a:lnTo>
                    <a:pt x="7054596" y="122936"/>
                  </a:lnTo>
                  <a:lnTo>
                    <a:pt x="7044942" y="75062"/>
                  </a:lnTo>
                  <a:lnTo>
                    <a:pt x="7018607" y="35988"/>
                  </a:lnTo>
                  <a:lnTo>
                    <a:pt x="6979533" y="9653"/>
                  </a:lnTo>
                  <a:lnTo>
                    <a:pt x="6931659" y="0"/>
                  </a:lnTo>
                  <a:close/>
                </a:path>
              </a:pathLst>
            </a:custGeom>
            <a:solidFill>
              <a:srgbClr val="005F9E"/>
            </a:solidFill>
          </p:spPr>
          <p:txBody>
            <a:bodyPr wrap="square" lIns="0" tIns="0" rIns="0" bIns="0" rtlCol="0"/>
            <a:lstStyle/>
            <a:p>
              <a:endParaRPr/>
            </a:p>
          </p:txBody>
        </p:sp>
        <p:sp>
          <p:nvSpPr>
            <p:cNvPr id="13" name="object 13"/>
            <p:cNvSpPr/>
            <p:nvPr/>
          </p:nvSpPr>
          <p:spPr>
            <a:xfrm>
              <a:off x="2878836" y="4247388"/>
              <a:ext cx="7054850" cy="737870"/>
            </a:xfrm>
            <a:custGeom>
              <a:avLst/>
              <a:gdLst/>
              <a:ahLst/>
              <a:cxnLst/>
              <a:rect l="l" t="t" r="r" b="b"/>
              <a:pathLst>
                <a:path w="7054850" h="737870">
                  <a:moveTo>
                    <a:pt x="0" y="122936"/>
                  </a:moveTo>
                  <a:lnTo>
                    <a:pt x="9653" y="75062"/>
                  </a:lnTo>
                  <a:lnTo>
                    <a:pt x="35988" y="35988"/>
                  </a:lnTo>
                  <a:lnTo>
                    <a:pt x="75062" y="9653"/>
                  </a:lnTo>
                  <a:lnTo>
                    <a:pt x="122936" y="0"/>
                  </a:lnTo>
                  <a:lnTo>
                    <a:pt x="6931659" y="0"/>
                  </a:lnTo>
                  <a:lnTo>
                    <a:pt x="6979533" y="9653"/>
                  </a:lnTo>
                  <a:lnTo>
                    <a:pt x="7018607" y="35988"/>
                  </a:lnTo>
                  <a:lnTo>
                    <a:pt x="7044942" y="75062"/>
                  </a:lnTo>
                  <a:lnTo>
                    <a:pt x="7054596" y="122936"/>
                  </a:lnTo>
                  <a:lnTo>
                    <a:pt x="7054596" y="614679"/>
                  </a:lnTo>
                  <a:lnTo>
                    <a:pt x="7044942" y="662553"/>
                  </a:lnTo>
                  <a:lnTo>
                    <a:pt x="7018607" y="701627"/>
                  </a:lnTo>
                  <a:lnTo>
                    <a:pt x="6979533" y="727962"/>
                  </a:lnTo>
                  <a:lnTo>
                    <a:pt x="6931659" y="737616"/>
                  </a:lnTo>
                  <a:lnTo>
                    <a:pt x="122936" y="737616"/>
                  </a:lnTo>
                  <a:lnTo>
                    <a:pt x="75062" y="727962"/>
                  </a:lnTo>
                  <a:lnTo>
                    <a:pt x="35988" y="701627"/>
                  </a:lnTo>
                  <a:lnTo>
                    <a:pt x="9653" y="662553"/>
                  </a:lnTo>
                  <a:lnTo>
                    <a:pt x="0" y="614679"/>
                  </a:lnTo>
                  <a:lnTo>
                    <a:pt x="0" y="122936"/>
                  </a:lnTo>
                  <a:close/>
                </a:path>
              </a:pathLst>
            </a:custGeom>
            <a:ln w="12700">
              <a:solidFill>
                <a:srgbClr val="FFFFFF"/>
              </a:solidFill>
            </a:ln>
          </p:spPr>
          <p:txBody>
            <a:bodyPr wrap="square" lIns="0" tIns="0" rIns="0" bIns="0" rtlCol="0"/>
            <a:lstStyle/>
            <a:p>
              <a:endParaRPr/>
            </a:p>
          </p:txBody>
        </p:sp>
      </p:grpSp>
      <p:sp>
        <p:nvSpPr>
          <p:cNvPr id="14" name="object 14"/>
          <p:cNvSpPr txBox="1"/>
          <p:nvPr/>
        </p:nvSpPr>
        <p:spPr>
          <a:xfrm>
            <a:off x="3145282" y="4383786"/>
            <a:ext cx="8476615" cy="2461895"/>
          </a:xfrm>
          <a:prstGeom prst="rect">
            <a:avLst/>
          </a:prstGeom>
        </p:spPr>
        <p:txBody>
          <a:bodyPr vert="horz" wrap="square" lIns="0" tIns="12065" rIns="0" bIns="0" rtlCol="0">
            <a:spAutoFit/>
          </a:bodyPr>
          <a:lstStyle/>
          <a:p>
            <a:pPr marL="36830">
              <a:lnSpc>
                <a:spcPct val="100000"/>
              </a:lnSpc>
              <a:spcBef>
                <a:spcPts val="95"/>
              </a:spcBef>
            </a:pPr>
            <a:r>
              <a:rPr lang="vi-VN" sz="2500" b="1" spc="-5" dirty="0">
                <a:solidFill>
                  <a:srgbClr val="FFFFFF"/>
                </a:solidFill>
                <a:latin typeface="Arial MT"/>
                <a:cs typeface="Arial MT"/>
              </a:rPr>
              <a:t>Có thể đo lường được</a:t>
            </a:r>
            <a:endParaRPr sz="2500" b="1" dirty="0">
              <a:latin typeface="Arial MT"/>
              <a:cs typeface="Arial MT"/>
            </a:endParaRPr>
          </a:p>
          <a:p>
            <a:pPr>
              <a:lnSpc>
                <a:spcPct val="100000"/>
              </a:lnSpc>
              <a:spcBef>
                <a:spcPts val="5"/>
              </a:spcBef>
            </a:pPr>
            <a:endParaRPr sz="2450" dirty="0">
              <a:latin typeface="Arial MT"/>
              <a:cs typeface="Arial MT"/>
            </a:endParaRPr>
          </a:p>
          <a:p>
            <a:pPr marL="241300" marR="226695" indent="-228600">
              <a:lnSpc>
                <a:spcPts val="2590"/>
              </a:lnSpc>
              <a:buChar char="•"/>
              <a:tabLst>
                <a:tab pos="241300" algn="l"/>
              </a:tabLst>
            </a:pPr>
            <a:r>
              <a:rPr lang="vi-VN" sz="2500" spc="-80" dirty="0">
                <a:latin typeface="Arial MT"/>
                <a:cs typeface="Arial MT"/>
              </a:rPr>
              <a:t>Bạn nên nêu rõ những hành động khắc phục và phòng ngừa mà tổ chức dự định thực hiện để giải quyết kết quả này.</a:t>
            </a:r>
          </a:p>
          <a:p>
            <a:pPr marL="241300" marR="226695" indent="-228600">
              <a:lnSpc>
                <a:spcPts val="2590"/>
              </a:lnSpc>
              <a:buChar char="•"/>
              <a:tabLst>
                <a:tab pos="241300" algn="l"/>
              </a:tabLst>
            </a:pPr>
            <a:r>
              <a:rPr lang="vi-VN" sz="2500" spc="-80" dirty="0">
                <a:latin typeface="Arial MT"/>
                <a:cs typeface="Arial MT"/>
              </a:rPr>
              <a:t>Các sản phẩm đầu ra cụ thể từ các hành động khắc phục và phòng ngừa được đề xuất cũng cần được nêu rõ, v.d. cập nhật hướng dẫn công việc, hồ sơ đào tạo, v.v.</a:t>
            </a:r>
            <a:endParaRPr sz="2500" dirty="0">
              <a:latin typeface="Arial MT"/>
              <a:cs typeface="Arial MT"/>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70408"/>
            <a:ext cx="12433300" cy="689932"/>
          </a:xfrm>
          <a:prstGeom prst="rect">
            <a:avLst/>
          </a:prstGeom>
        </p:spPr>
        <p:txBody>
          <a:bodyPr vert="horz" wrap="square" lIns="0" tIns="12700" rIns="0" bIns="0" rtlCol="0">
            <a:spAutoFit/>
          </a:bodyPr>
          <a:lstStyle/>
          <a:p>
            <a:pPr marL="12700">
              <a:lnSpc>
                <a:spcPct val="100000"/>
              </a:lnSpc>
              <a:spcBef>
                <a:spcPts val="100"/>
              </a:spcBef>
            </a:pPr>
            <a:r>
              <a:rPr lang="en-US" dirty="0" err="1"/>
              <a:t>Giải</a:t>
            </a:r>
            <a:r>
              <a:rPr lang="en-US" dirty="0"/>
              <a:t> </a:t>
            </a:r>
            <a:r>
              <a:rPr lang="en-US" dirty="0" err="1"/>
              <a:t>thích</a:t>
            </a:r>
            <a:r>
              <a:rPr lang="en-US" dirty="0"/>
              <a:t> </a:t>
            </a:r>
            <a:r>
              <a:rPr lang="en-US" dirty="0" err="1"/>
              <a:t>về</a:t>
            </a:r>
            <a:r>
              <a:rPr lang="en-US" dirty="0"/>
              <a:t> </a:t>
            </a:r>
            <a:r>
              <a:rPr lang="en-US" dirty="0" err="1"/>
              <a:t>phản</a:t>
            </a:r>
            <a:r>
              <a:rPr lang="en-US" dirty="0"/>
              <a:t> </a:t>
            </a:r>
            <a:r>
              <a:rPr lang="en-US" dirty="0" err="1"/>
              <a:t>hồi</a:t>
            </a:r>
            <a:r>
              <a:rPr lang="en-US" dirty="0"/>
              <a:t> SMART</a:t>
            </a:r>
            <a:endParaRPr dirty="0"/>
          </a:p>
        </p:txBody>
      </p:sp>
      <p:grpSp>
        <p:nvGrpSpPr>
          <p:cNvPr id="3" name="object 3"/>
          <p:cNvGrpSpPr/>
          <p:nvPr/>
        </p:nvGrpSpPr>
        <p:grpSpPr>
          <a:xfrm>
            <a:off x="2369566" y="1523746"/>
            <a:ext cx="9975215" cy="2887345"/>
            <a:chOff x="2369566" y="1523746"/>
            <a:chExt cx="9975215" cy="2887345"/>
          </a:xfrm>
        </p:grpSpPr>
        <p:sp>
          <p:nvSpPr>
            <p:cNvPr id="4" name="object 4"/>
            <p:cNvSpPr/>
            <p:nvPr/>
          </p:nvSpPr>
          <p:spPr>
            <a:xfrm>
              <a:off x="2375916" y="1868424"/>
              <a:ext cx="9962515" cy="2536190"/>
            </a:xfrm>
            <a:custGeom>
              <a:avLst/>
              <a:gdLst/>
              <a:ahLst/>
              <a:cxnLst/>
              <a:rect l="l" t="t" r="r" b="b"/>
              <a:pathLst>
                <a:path w="9962515" h="2536190">
                  <a:moveTo>
                    <a:pt x="9962388" y="0"/>
                  </a:moveTo>
                  <a:lnTo>
                    <a:pt x="0" y="0"/>
                  </a:lnTo>
                  <a:lnTo>
                    <a:pt x="0" y="2535936"/>
                  </a:lnTo>
                  <a:lnTo>
                    <a:pt x="9962388" y="2535936"/>
                  </a:lnTo>
                  <a:lnTo>
                    <a:pt x="9962388" y="0"/>
                  </a:lnTo>
                  <a:close/>
                </a:path>
              </a:pathLst>
            </a:custGeom>
            <a:solidFill>
              <a:srgbClr val="FFFFFF">
                <a:alpha val="90194"/>
              </a:srgbClr>
            </a:solidFill>
          </p:spPr>
          <p:txBody>
            <a:bodyPr wrap="square" lIns="0" tIns="0" rIns="0" bIns="0" rtlCol="0"/>
            <a:lstStyle/>
            <a:p>
              <a:endParaRPr/>
            </a:p>
          </p:txBody>
        </p:sp>
        <p:sp>
          <p:nvSpPr>
            <p:cNvPr id="5" name="object 5"/>
            <p:cNvSpPr/>
            <p:nvPr/>
          </p:nvSpPr>
          <p:spPr>
            <a:xfrm>
              <a:off x="2375916" y="1868424"/>
              <a:ext cx="9962515" cy="2536190"/>
            </a:xfrm>
            <a:custGeom>
              <a:avLst/>
              <a:gdLst/>
              <a:ahLst/>
              <a:cxnLst/>
              <a:rect l="l" t="t" r="r" b="b"/>
              <a:pathLst>
                <a:path w="9962515" h="2536190">
                  <a:moveTo>
                    <a:pt x="0" y="2535936"/>
                  </a:moveTo>
                  <a:lnTo>
                    <a:pt x="9962388" y="2535936"/>
                  </a:lnTo>
                  <a:lnTo>
                    <a:pt x="9962388" y="0"/>
                  </a:lnTo>
                  <a:lnTo>
                    <a:pt x="0" y="0"/>
                  </a:lnTo>
                  <a:lnTo>
                    <a:pt x="0" y="2535936"/>
                  </a:lnTo>
                  <a:close/>
                </a:path>
              </a:pathLst>
            </a:custGeom>
            <a:ln w="12700">
              <a:solidFill>
                <a:srgbClr val="005F9E"/>
              </a:solidFill>
            </a:ln>
          </p:spPr>
          <p:txBody>
            <a:bodyPr wrap="square" lIns="0" tIns="0" rIns="0" bIns="0" rtlCol="0"/>
            <a:lstStyle/>
            <a:p>
              <a:endParaRPr/>
            </a:p>
          </p:txBody>
        </p:sp>
        <p:sp>
          <p:nvSpPr>
            <p:cNvPr id="6" name="object 6"/>
            <p:cNvSpPr/>
            <p:nvPr/>
          </p:nvSpPr>
          <p:spPr>
            <a:xfrm>
              <a:off x="2874264" y="1530096"/>
              <a:ext cx="6974205" cy="678180"/>
            </a:xfrm>
            <a:custGeom>
              <a:avLst/>
              <a:gdLst/>
              <a:ahLst/>
              <a:cxnLst/>
              <a:rect l="l" t="t" r="r" b="b"/>
              <a:pathLst>
                <a:path w="6974205" h="678180">
                  <a:moveTo>
                    <a:pt x="6860794" y="0"/>
                  </a:moveTo>
                  <a:lnTo>
                    <a:pt x="113030" y="0"/>
                  </a:lnTo>
                  <a:lnTo>
                    <a:pt x="69008" y="8874"/>
                  </a:lnTo>
                  <a:lnTo>
                    <a:pt x="33083" y="33083"/>
                  </a:lnTo>
                  <a:lnTo>
                    <a:pt x="8874" y="69008"/>
                  </a:lnTo>
                  <a:lnTo>
                    <a:pt x="0" y="113029"/>
                  </a:lnTo>
                  <a:lnTo>
                    <a:pt x="0" y="565150"/>
                  </a:lnTo>
                  <a:lnTo>
                    <a:pt x="8874" y="609171"/>
                  </a:lnTo>
                  <a:lnTo>
                    <a:pt x="33083" y="645096"/>
                  </a:lnTo>
                  <a:lnTo>
                    <a:pt x="69008" y="669305"/>
                  </a:lnTo>
                  <a:lnTo>
                    <a:pt x="113030" y="678179"/>
                  </a:lnTo>
                  <a:lnTo>
                    <a:pt x="6860794" y="678179"/>
                  </a:lnTo>
                  <a:lnTo>
                    <a:pt x="6904815" y="669305"/>
                  </a:lnTo>
                  <a:lnTo>
                    <a:pt x="6940740" y="645096"/>
                  </a:lnTo>
                  <a:lnTo>
                    <a:pt x="6964949" y="609171"/>
                  </a:lnTo>
                  <a:lnTo>
                    <a:pt x="6973824" y="565150"/>
                  </a:lnTo>
                  <a:lnTo>
                    <a:pt x="6973824" y="113029"/>
                  </a:lnTo>
                  <a:lnTo>
                    <a:pt x="6964949" y="69008"/>
                  </a:lnTo>
                  <a:lnTo>
                    <a:pt x="6940740" y="33083"/>
                  </a:lnTo>
                  <a:lnTo>
                    <a:pt x="6904815" y="8874"/>
                  </a:lnTo>
                  <a:lnTo>
                    <a:pt x="6860794" y="0"/>
                  </a:lnTo>
                  <a:close/>
                </a:path>
              </a:pathLst>
            </a:custGeom>
            <a:solidFill>
              <a:srgbClr val="005F9E"/>
            </a:solidFill>
          </p:spPr>
          <p:txBody>
            <a:bodyPr wrap="square" lIns="0" tIns="0" rIns="0" bIns="0" rtlCol="0"/>
            <a:lstStyle/>
            <a:p>
              <a:endParaRPr/>
            </a:p>
          </p:txBody>
        </p:sp>
        <p:sp>
          <p:nvSpPr>
            <p:cNvPr id="7" name="object 7"/>
            <p:cNvSpPr/>
            <p:nvPr/>
          </p:nvSpPr>
          <p:spPr>
            <a:xfrm>
              <a:off x="2874264" y="1530096"/>
              <a:ext cx="6974205" cy="678180"/>
            </a:xfrm>
            <a:custGeom>
              <a:avLst/>
              <a:gdLst/>
              <a:ahLst/>
              <a:cxnLst/>
              <a:rect l="l" t="t" r="r" b="b"/>
              <a:pathLst>
                <a:path w="6974205" h="678180">
                  <a:moveTo>
                    <a:pt x="0" y="113029"/>
                  </a:moveTo>
                  <a:lnTo>
                    <a:pt x="8874" y="69008"/>
                  </a:lnTo>
                  <a:lnTo>
                    <a:pt x="33083" y="33083"/>
                  </a:lnTo>
                  <a:lnTo>
                    <a:pt x="69008" y="8874"/>
                  </a:lnTo>
                  <a:lnTo>
                    <a:pt x="113030" y="0"/>
                  </a:lnTo>
                  <a:lnTo>
                    <a:pt x="6860794" y="0"/>
                  </a:lnTo>
                  <a:lnTo>
                    <a:pt x="6904815" y="8874"/>
                  </a:lnTo>
                  <a:lnTo>
                    <a:pt x="6940740" y="33083"/>
                  </a:lnTo>
                  <a:lnTo>
                    <a:pt x="6964949" y="69008"/>
                  </a:lnTo>
                  <a:lnTo>
                    <a:pt x="6973824" y="113029"/>
                  </a:lnTo>
                  <a:lnTo>
                    <a:pt x="6973824" y="565150"/>
                  </a:lnTo>
                  <a:lnTo>
                    <a:pt x="6964949" y="609171"/>
                  </a:lnTo>
                  <a:lnTo>
                    <a:pt x="6940740" y="645096"/>
                  </a:lnTo>
                  <a:lnTo>
                    <a:pt x="6904815" y="669305"/>
                  </a:lnTo>
                  <a:lnTo>
                    <a:pt x="6860794" y="678179"/>
                  </a:lnTo>
                  <a:lnTo>
                    <a:pt x="113030" y="678179"/>
                  </a:lnTo>
                  <a:lnTo>
                    <a:pt x="69008" y="669305"/>
                  </a:lnTo>
                  <a:lnTo>
                    <a:pt x="33083" y="645096"/>
                  </a:lnTo>
                  <a:lnTo>
                    <a:pt x="8874" y="609171"/>
                  </a:lnTo>
                  <a:lnTo>
                    <a:pt x="0" y="565150"/>
                  </a:lnTo>
                  <a:lnTo>
                    <a:pt x="0" y="113029"/>
                  </a:lnTo>
                  <a:close/>
                </a:path>
              </a:pathLst>
            </a:custGeom>
            <a:ln w="12700">
              <a:solidFill>
                <a:srgbClr val="FFFFFF"/>
              </a:solidFill>
            </a:ln>
          </p:spPr>
          <p:txBody>
            <a:bodyPr wrap="square" lIns="0" tIns="0" rIns="0" bIns="0" rtlCol="0"/>
            <a:lstStyle/>
            <a:p>
              <a:endParaRPr/>
            </a:p>
          </p:txBody>
        </p:sp>
      </p:grpSp>
      <p:sp>
        <p:nvSpPr>
          <p:cNvPr id="8" name="object 8"/>
          <p:cNvSpPr txBox="1"/>
          <p:nvPr/>
        </p:nvSpPr>
        <p:spPr>
          <a:xfrm>
            <a:off x="3136519" y="1653667"/>
            <a:ext cx="8328025" cy="2610971"/>
          </a:xfrm>
          <a:prstGeom prst="rect">
            <a:avLst/>
          </a:prstGeom>
        </p:spPr>
        <p:txBody>
          <a:bodyPr vert="horz" wrap="square" lIns="0" tIns="12700" rIns="0" bIns="0" rtlCol="0">
            <a:spAutoFit/>
          </a:bodyPr>
          <a:lstStyle/>
          <a:p>
            <a:pPr marL="33655">
              <a:lnSpc>
                <a:spcPct val="100000"/>
              </a:lnSpc>
              <a:spcBef>
                <a:spcPts val="100"/>
              </a:spcBef>
            </a:pPr>
            <a:r>
              <a:rPr lang="vi-VN" sz="2300" b="1" dirty="0">
                <a:solidFill>
                  <a:srgbClr val="FFFFFF"/>
                </a:solidFill>
                <a:latin typeface="Arial MT"/>
                <a:cs typeface="Arial MT"/>
              </a:rPr>
              <a:t>Có thể đạt được / Thực tế</a:t>
            </a:r>
            <a:endParaRPr sz="2300" b="1" dirty="0">
              <a:latin typeface="Arial MT"/>
              <a:cs typeface="Arial MT"/>
            </a:endParaRPr>
          </a:p>
          <a:p>
            <a:pPr>
              <a:lnSpc>
                <a:spcPct val="100000"/>
              </a:lnSpc>
              <a:spcBef>
                <a:spcPts val="15"/>
              </a:spcBef>
            </a:pPr>
            <a:endParaRPr sz="2250" dirty="0">
              <a:latin typeface="Arial MT"/>
              <a:cs typeface="Arial MT"/>
            </a:endParaRPr>
          </a:p>
          <a:p>
            <a:pPr marL="241300" marR="74295" indent="-228600">
              <a:lnSpc>
                <a:spcPts val="2380"/>
              </a:lnSpc>
              <a:buChar char="•"/>
              <a:tabLst>
                <a:tab pos="241300" algn="l"/>
              </a:tabLst>
            </a:pPr>
            <a:r>
              <a:rPr lang="vi-VN" sz="2300" spc="-5" dirty="0">
                <a:latin typeface="Arial MT"/>
                <a:cs typeface="Arial MT"/>
              </a:rPr>
              <a:t>Đừng đưa ra những lời hứa mà bạn không thể thực hiện được, vì thanh tra viên sẽ kiểm tra kết quả các hành động khắc phục và phòng ngừa khi tái kiểm tra.</a:t>
            </a:r>
          </a:p>
          <a:p>
            <a:pPr marL="241300" marR="74295" indent="-228600">
              <a:lnSpc>
                <a:spcPts val="2380"/>
              </a:lnSpc>
              <a:buChar char="•"/>
              <a:tabLst>
                <a:tab pos="241300" algn="l"/>
              </a:tabLst>
            </a:pPr>
            <a:r>
              <a:rPr lang="vi-VN" sz="2300" spc="-5" dirty="0">
                <a:latin typeface="Arial MT"/>
                <a:cs typeface="Arial MT"/>
              </a:rPr>
              <a:t>Bạn được yêu cầu tuân thủ luật pháp phù hợp và vì vậy nên xem xét cách tốt nhất để thực hiện điều đó trong bối cảnh mô hình kinh doanh của mình</a:t>
            </a:r>
            <a:r>
              <a:rPr sz="2300" dirty="0">
                <a:latin typeface="Arial MT"/>
                <a:cs typeface="Arial MT"/>
              </a:rPr>
              <a:t>.</a:t>
            </a:r>
          </a:p>
        </p:txBody>
      </p:sp>
      <p:grpSp>
        <p:nvGrpSpPr>
          <p:cNvPr id="9" name="object 9"/>
          <p:cNvGrpSpPr/>
          <p:nvPr/>
        </p:nvGrpSpPr>
        <p:grpSpPr>
          <a:xfrm>
            <a:off x="2369566" y="4522978"/>
            <a:ext cx="9975215" cy="1619250"/>
            <a:chOff x="2369566" y="4522978"/>
            <a:chExt cx="9975215" cy="1619250"/>
          </a:xfrm>
        </p:grpSpPr>
        <p:sp>
          <p:nvSpPr>
            <p:cNvPr id="10" name="object 10"/>
            <p:cNvSpPr/>
            <p:nvPr/>
          </p:nvSpPr>
          <p:spPr>
            <a:xfrm>
              <a:off x="2375916" y="4867656"/>
              <a:ext cx="9962515" cy="1268095"/>
            </a:xfrm>
            <a:custGeom>
              <a:avLst/>
              <a:gdLst/>
              <a:ahLst/>
              <a:cxnLst/>
              <a:rect l="l" t="t" r="r" b="b"/>
              <a:pathLst>
                <a:path w="9962515" h="1268095">
                  <a:moveTo>
                    <a:pt x="9962388" y="0"/>
                  </a:moveTo>
                  <a:lnTo>
                    <a:pt x="0" y="0"/>
                  </a:lnTo>
                  <a:lnTo>
                    <a:pt x="0" y="1267968"/>
                  </a:lnTo>
                  <a:lnTo>
                    <a:pt x="9962388" y="1267968"/>
                  </a:lnTo>
                  <a:lnTo>
                    <a:pt x="9962388" y="0"/>
                  </a:lnTo>
                  <a:close/>
                </a:path>
              </a:pathLst>
            </a:custGeom>
            <a:solidFill>
              <a:srgbClr val="FFFFFF">
                <a:alpha val="90194"/>
              </a:srgbClr>
            </a:solidFill>
          </p:spPr>
          <p:txBody>
            <a:bodyPr wrap="square" lIns="0" tIns="0" rIns="0" bIns="0" rtlCol="0"/>
            <a:lstStyle/>
            <a:p>
              <a:endParaRPr/>
            </a:p>
          </p:txBody>
        </p:sp>
        <p:sp>
          <p:nvSpPr>
            <p:cNvPr id="11" name="object 11"/>
            <p:cNvSpPr/>
            <p:nvPr/>
          </p:nvSpPr>
          <p:spPr>
            <a:xfrm>
              <a:off x="2375916" y="4867656"/>
              <a:ext cx="9962515" cy="1268095"/>
            </a:xfrm>
            <a:custGeom>
              <a:avLst/>
              <a:gdLst/>
              <a:ahLst/>
              <a:cxnLst/>
              <a:rect l="l" t="t" r="r" b="b"/>
              <a:pathLst>
                <a:path w="9962515" h="1268095">
                  <a:moveTo>
                    <a:pt x="0" y="1267968"/>
                  </a:moveTo>
                  <a:lnTo>
                    <a:pt x="9962388" y="1267968"/>
                  </a:lnTo>
                  <a:lnTo>
                    <a:pt x="9962388" y="0"/>
                  </a:lnTo>
                  <a:lnTo>
                    <a:pt x="0" y="0"/>
                  </a:lnTo>
                  <a:lnTo>
                    <a:pt x="0" y="1267968"/>
                  </a:lnTo>
                  <a:close/>
                </a:path>
              </a:pathLst>
            </a:custGeom>
            <a:ln w="12699">
              <a:solidFill>
                <a:srgbClr val="005F9E"/>
              </a:solidFill>
            </a:ln>
          </p:spPr>
          <p:txBody>
            <a:bodyPr wrap="square" lIns="0" tIns="0" rIns="0" bIns="0" rtlCol="0"/>
            <a:lstStyle/>
            <a:p>
              <a:endParaRPr/>
            </a:p>
          </p:txBody>
        </p:sp>
        <p:sp>
          <p:nvSpPr>
            <p:cNvPr id="12" name="object 12"/>
            <p:cNvSpPr/>
            <p:nvPr/>
          </p:nvSpPr>
          <p:spPr>
            <a:xfrm>
              <a:off x="2874264" y="4529328"/>
              <a:ext cx="6974205" cy="678180"/>
            </a:xfrm>
            <a:custGeom>
              <a:avLst/>
              <a:gdLst/>
              <a:ahLst/>
              <a:cxnLst/>
              <a:rect l="l" t="t" r="r" b="b"/>
              <a:pathLst>
                <a:path w="6974205" h="678179">
                  <a:moveTo>
                    <a:pt x="6860794" y="0"/>
                  </a:moveTo>
                  <a:lnTo>
                    <a:pt x="113030" y="0"/>
                  </a:lnTo>
                  <a:lnTo>
                    <a:pt x="69008" y="8874"/>
                  </a:lnTo>
                  <a:lnTo>
                    <a:pt x="33083" y="33083"/>
                  </a:lnTo>
                  <a:lnTo>
                    <a:pt x="8874" y="69008"/>
                  </a:lnTo>
                  <a:lnTo>
                    <a:pt x="0" y="113030"/>
                  </a:lnTo>
                  <a:lnTo>
                    <a:pt x="0" y="565150"/>
                  </a:lnTo>
                  <a:lnTo>
                    <a:pt x="8874" y="609171"/>
                  </a:lnTo>
                  <a:lnTo>
                    <a:pt x="33083" y="645096"/>
                  </a:lnTo>
                  <a:lnTo>
                    <a:pt x="69008" y="669305"/>
                  </a:lnTo>
                  <a:lnTo>
                    <a:pt x="113030" y="678180"/>
                  </a:lnTo>
                  <a:lnTo>
                    <a:pt x="6860794" y="678180"/>
                  </a:lnTo>
                  <a:lnTo>
                    <a:pt x="6904815" y="669305"/>
                  </a:lnTo>
                  <a:lnTo>
                    <a:pt x="6940740" y="645096"/>
                  </a:lnTo>
                  <a:lnTo>
                    <a:pt x="6964949" y="609171"/>
                  </a:lnTo>
                  <a:lnTo>
                    <a:pt x="6973824" y="565150"/>
                  </a:lnTo>
                  <a:lnTo>
                    <a:pt x="6973824" y="113030"/>
                  </a:lnTo>
                  <a:lnTo>
                    <a:pt x="6964949" y="69008"/>
                  </a:lnTo>
                  <a:lnTo>
                    <a:pt x="6940740" y="33083"/>
                  </a:lnTo>
                  <a:lnTo>
                    <a:pt x="6904815" y="8874"/>
                  </a:lnTo>
                  <a:lnTo>
                    <a:pt x="6860794" y="0"/>
                  </a:lnTo>
                  <a:close/>
                </a:path>
              </a:pathLst>
            </a:custGeom>
            <a:solidFill>
              <a:srgbClr val="005F9E"/>
            </a:solidFill>
          </p:spPr>
          <p:txBody>
            <a:bodyPr wrap="square" lIns="0" tIns="0" rIns="0" bIns="0" rtlCol="0"/>
            <a:lstStyle/>
            <a:p>
              <a:endParaRPr/>
            </a:p>
          </p:txBody>
        </p:sp>
        <p:sp>
          <p:nvSpPr>
            <p:cNvPr id="13" name="object 13"/>
            <p:cNvSpPr/>
            <p:nvPr/>
          </p:nvSpPr>
          <p:spPr>
            <a:xfrm>
              <a:off x="2874264" y="4529328"/>
              <a:ext cx="6974205" cy="678180"/>
            </a:xfrm>
            <a:custGeom>
              <a:avLst/>
              <a:gdLst/>
              <a:ahLst/>
              <a:cxnLst/>
              <a:rect l="l" t="t" r="r" b="b"/>
              <a:pathLst>
                <a:path w="6974205" h="678179">
                  <a:moveTo>
                    <a:pt x="0" y="113030"/>
                  </a:moveTo>
                  <a:lnTo>
                    <a:pt x="8874" y="69008"/>
                  </a:lnTo>
                  <a:lnTo>
                    <a:pt x="33083" y="33083"/>
                  </a:lnTo>
                  <a:lnTo>
                    <a:pt x="69008" y="8874"/>
                  </a:lnTo>
                  <a:lnTo>
                    <a:pt x="113030" y="0"/>
                  </a:lnTo>
                  <a:lnTo>
                    <a:pt x="6860794" y="0"/>
                  </a:lnTo>
                  <a:lnTo>
                    <a:pt x="6904815" y="8874"/>
                  </a:lnTo>
                  <a:lnTo>
                    <a:pt x="6940740" y="33083"/>
                  </a:lnTo>
                  <a:lnTo>
                    <a:pt x="6964949" y="69008"/>
                  </a:lnTo>
                  <a:lnTo>
                    <a:pt x="6973824" y="113030"/>
                  </a:lnTo>
                  <a:lnTo>
                    <a:pt x="6973824" y="565150"/>
                  </a:lnTo>
                  <a:lnTo>
                    <a:pt x="6964949" y="609171"/>
                  </a:lnTo>
                  <a:lnTo>
                    <a:pt x="6940740" y="645096"/>
                  </a:lnTo>
                  <a:lnTo>
                    <a:pt x="6904815" y="669305"/>
                  </a:lnTo>
                  <a:lnTo>
                    <a:pt x="6860794" y="678180"/>
                  </a:lnTo>
                  <a:lnTo>
                    <a:pt x="113030" y="678180"/>
                  </a:lnTo>
                  <a:lnTo>
                    <a:pt x="69008" y="669305"/>
                  </a:lnTo>
                  <a:lnTo>
                    <a:pt x="33083" y="645096"/>
                  </a:lnTo>
                  <a:lnTo>
                    <a:pt x="8874" y="609171"/>
                  </a:lnTo>
                  <a:lnTo>
                    <a:pt x="0" y="565150"/>
                  </a:lnTo>
                  <a:lnTo>
                    <a:pt x="0" y="113030"/>
                  </a:lnTo>
                  <a:close/>
                </a:path>
              </a:pathLst>
            </a:custGeom>
            <a:ln w="12700">
              <a:solidFill>
                <a:srgbClr val="FFFFFF"/>
              </a:solidFill>
            </a:ln>
          </p:spPr>
          <p:txBody>
            <a:bodyPr wrap="square" lIns="0" tIns="0" rIns="0" bIns="0" rtlCol="0"/>
            <a:lstStyle/>
            <a:p>
              <a:endParaRPr/>
            </a:p>
          </p:txBody>
        </p:sp>
      </p:grpSp>
      <p:sp>
        <p:nvSpPr>
          <p:cNvPr id="14" name="object 14"/>
          <p:cNvSpPr txBox="1"/>
          <p:nvPr/>
        </p:nvSpPr>
        <p:spPr>
          <a:xfrm>
            <a:off x="3136519" y="4653533"/>
            <a:ext cx="9284081" cy="1329210"/>
          </a:xfrm>
          <a:prstGeom prst="rect">
            <a:avLst/>
          </a:prstGeom>
        </p:spPr>
        <p:txBody>
          <a:bodyPr vert="horz" wrap="square" lIns="0" tIns="13335" rIns="0" bIns="0" rtlCol="0">
            <a:spAutoFit/>
          </a:bodyPr>
          <a:lstStyle/>
          <a:p>
            <a:pPr marL="33655">
              <a:lnSpc>
                <a:spcPct val="100000"/>
              </a:lnSpc>
              <a:spcBef>
                <a:spcPts val="105"/>
              </a:spcBef>
            </a:pPr>
            <a:r>
              <a:rPr lang="en-US" sz="2300" b="1" spc="-25" dirty="0" err="1">
                <a:solidFill>
                  <a:srgbClr val="FFFFFF"/>
                </a:solidFill>
                <a:latin typeface="Arial MT"/>
                <a:cs typeface="Arial MT"/>
              </a:rPr>
              <a:t>Kiểm</a:t>
            </a:r>
            <a:r>
              <a:rPr lang="en-US" sz="2300" b="1" spc="-25" dirty="0">
                <a:solidFill>
                  <a:srgbClr val="FFFFFF"/>
                </a:solidFill>
                <a:latin typeface="Arial MT"/>
                <a:cs typeface="Arial MT"/>
              </a:rPr>
              <a:t> </a:t>
            </a:r>
            <a:r>
              <a:rPr lang="en-US" sz="2300" b="1" spc="-25" dirty="0" err="1">
                <a:solidFill>
                  <a:srgbClr val="FFFFFF"/>
                </a:solidFill>
                <a:latin typeface="Arial MT"/>
                <a:cs typeface="Arial MT"/>
              </a:rPr>
              <a:t>soát</a:t>
            </a:r>
            <a:r>
              <a:rPr lang="en-US" sz="2300" b="1" spc="-25" dirty="0">
                <a:solidFill>
                  <a:srgbClr val="FFFFFF"/>
                </a:solidFill>
                <a:latin typeface="Arial MT"/>
                <a:cs typeface="Arial MT"/>
              </a:rPr>
              <a:t> </a:t>
            </a:r>
            <a:r>
              <a:rPr lang="en-US" sz="2300" b="1" spc="-25" dirty="0" err="1">
                <a:solidFill>
                  <a:srgbClr val="FFFFFF"/>
                </a:solidFill>
                <a:latin typeface="Arial MT"/>
                <a:cs typeface="Arial MT"/>
              </a:rPr>
              <a:t>thời</a:t>
            </a:r>
            <a:r>
              <a:rPr lang="en-US" sz="2300" b="1" spc="-25" dirty="0">
                <a:solidFill>
                  <a:srgbClr val="FFFFFF"/>
                </a:solidFill>
                <a:latin typeface="Arial MT"/>
                <a:cs typeface="Arial MT"/>
              </a:rPr>
              <a:t> </a:t>
            </a:r>
            <a:r>
              <a:rPr lang="en-US" sz="2300" b="1" spc="-25" dirty="0" err="1">
                <a:solidFill>
                  <a:srgbClr val="FFFFFF"/>
                </a:solidFill>
                <a:latin typeface="Arial MT"/>
                <a:cs typeface="Arial MT"/>
              </a:rPr>
              <a:t>gian</a:t>
            </a:r>
            <a:endParaRPr lang="en-US" sz="2300" b="1" dirty="0">
              <a:latin typeface="Arial MT"/>
              <a:cs typeface="Arial MT"/>
            </a:endParaRPr>
          </a:p>
          <a:p>
            <a:pPr>
              <a:lnSpc>
                <a:spcPct val="100000"/>
              </a:lnSpc>
              <a:spcBef>
                <a:spcPts val="10"/>
              </a:spcBef>
            </a:pPr>
            <a:endParaRPr lang="en-US" sz="2250" dirty="0">
              <a:latin typeface="Arial MT"/>
              <a:cs typeface="Arial MT"/>
            </a:endParaRPr>
          </a:p>
          <a:p>
            <a:pPr marL="241300" marR="5080" indent="-228600">
              <a:lnSpc>
                <a:spcPts val="2380"/>
              </a:lnSpc>
              <a:buChar char="•"/>
              <a:tabLst>
                <a:tab pos="241300" algn="l"/>
              </a:tabLst>
            </a:pPr>
            <a:r>
              <a:rPr lang="en-US" sz="2300" spc="-75" dirty="0" err="1">
                <a:latin typeface="Arial MT"/>
                <a:cs typeface="Arial MT"/>
              </a:rPr>
              <a:t>Bạn</a:t>
            </a:r>
            <a:r>
              <a:rPr lang="en-US" sz="2300" spc="-75" dirty="0">
                <a:latin typeface="Arial MT"/>
                <a:cs typeface="Arial MT"/>
              </a:rPr>
              <a:t> </a:t>
            </a:r>
            <a:r>
              <a:rPr lang="en-US" sz="2300" spc="-75" dirty="0" err="1">
                <a:latin typeface="Arial MT"/>
                <a:cs typeface="Arial MT"/>
              </a:rPr>
              <a:t>nên</a:t>
            </a:r>
            <a:r>
              <a:rPr lang="en-US" sz="2300" spc="-75" dirty="0">
                <a:latin typeface="Arial MT"/>
                <a:cs typeface="Arial MT"/>
              </a:rPr>
              <a:t> </a:t>
            </a:r>
            <a:r>
              <a:rPr lang="en-US" sz="2300" spc="-75" dirty="0" err="1">
                <a:latin typeface="Arial MT"/>
                <a:cs typeface="Arial MT"/>
              </a:rPr>
              <a:t>nêu</a:t>
            </a:r>
            <a:r>
              <a:rPr lang="en-US" sz="2300" spc="-75" dirty="0">
                <a:latin typeface="Arial MT"/>
                <a:cs typeface="Arial MT"/>
              </a:rPr>
              <a:t> </a:t>
            </a:r>
            <a:r>
              <a:rPr lang="en-US" sz="2300" spc="-75" dirty="0" err="1">
                <a:latin typeface="Arial MT"/>
                <a:cs typeface="Arial MT"/>
              </a:rPr>
              <a:t>rõ</a:t>
            </a:r>
            <a:r>
              <a:rPr lang="en-US" sz="2300" spc="-75" dirty="0">
                <a:latin typeface="Arial MT"/>
                <a:cs typeface="Arial MT"/>
              </a:rPr>
              <a:t> </a:t>
            </a:r>
            <a:r>
              <a:rPr lang="en-US" sz="2300" spc="-75" dirty="0" err="1">
                <a:latin typeface="Arial MT"/>
                <a:cs typeface="Arial MT"/>
              </a:rPr>
              <a:t>mốc</a:t>
            </a:r>
            <a:r>
              <a:rPr lang="en-US" sz="2300" spc="-75" dirty="0">
                <a:latin typeface="Arial MT"/>
                <a:cs typeface="Arial MT"/>
              </a:rPr>
              <a:t> </a:t>
            </a:r>
            <a:r>
              <a:rPr lang="en-US" sz="2300" spc="-75" dirty="0" err="1">
                <a:latin typeface="Arial MT"/>
                <a:cs typeface="Arial MT"/>
              </a:rPr>
              <a:t>thời</a:t>
            </a:r>
            <a:r>
              <a:rPr lang="en-US" sz="2300" spc="-75" dirty="0">
                <a:latin typeface="Arial MT"/>
                <a:cs typeface="Arial MT"/>
              </a:rPr>
              <a:t> </a:t>
            </a:r>
            <a:r>
              <a:rPr lang="en-US" sz="2300" spc="-75" dirty="0" err="1">
                <a:latin typeface="Arial MT"/>
                <a:cs typeface="Arial MT"/>
              </a:rPr>
              <a:t>gian</a:t>
            </a:r>
            <a:r>
              <a:rPr lang="en-US" sz="2300" spc="-75" dirty="0">
                <a:latin typeface="Arial MT"/>
                <a:cs typeface="Arial MT"/>
              </a:rPr>
              <a:t> </a:t>
            </a:r>
            <a:r>
              <a:rPr lang="en-US" sz="2300" spc="-75" dirty="0" err="1">
                <a:latin typeface="Arial MT"/>
                <a:cs typeface="Arial MT"/>
              </a:rPr>
              <a:t>cho</a:t>
            </a:r>
            <a:r>
              <a:rPr lang="en-US" sz="2300" spc="-75" dirty="0">
                <a:latin typeface="Arial MT"/>
                <a:cs typeface="Arial MT"/>
              </a:rPr>
              <a:t> </a:t>
            </a:r>
            <a:r>
              <a:rPr lang="en-US" sz="2300" spc="-75" dirty="0" err="1">
                <a:latin typeface="Arial MT"/>
                <a:cs typeface="Arial MT"/>
              </a:rPr>
              <a:t>hành</a:t>
            </a:r>
            <a:r>
              <a:rPr lang="en-US" sz="2300" spc="-75" dirty="0">
                <a:latin typeface="Arial MT"/>
                <a:cs typeface="Arial MT"/>
              </a:rPr>
              <a:t> </a:t>
            </a:r>
            <a:r>
              <a:rPr lang="en-US" sz="2300" spc="-75" dirty="0" err="1">
                <a:latin typeface="Arial MT"/>
                <a:cs typeface="Arial MT"/>
              </a:rPr>
              <a:t>động</a:t>
            </a:r>
            <a:r>
              <a:rPr lang="en-US" sz="2300" spc="-75" dirty="0">
                <a:latin typeface="Arial MT"/>
                <a:cs typeface="Arial MT"/>
              </a:rPr>
              <a:t> </a:t>
            </a:r>
            <a:r>
              <a:rPr lang="en-US" sz="2300" spc="-75" dirty="0" err="1">
                <a:latin typeface="Arial MT"/>
                <a:cs typeface="Arial MT"/>
              </a:rPr>
              <a:t>khắc</a:t>
            </a:r>
            <a:r>
              <a:rPr lang="en-US" sz="2300" spc="-75" dirty="0">
                <a:latin typeface="Arial MT"/>
                <a:cs typeface="Arial MT"/>
              </a:rPr>
              <a:t> </a:t>
            </a:r>
            <a:r>
              <a:rPr lang="en-US" sz="2300" spc="-75" dirty="0" err="1">
                <a:latin typeface="Arial MT"/>
                <a:cs typeface="Arial MT"/>
              </a:rPr>
              <a:t>phục</a:t>
            </a:r>
            <a:r>
              <a:rPr lang="en-US" sz="2300" spc="-75" dirty="0">
                <a:latin typeface="Arial MT"/>
                <a:cs typeface="Arial MT"/>
              </a:rPr>
              <a:t>/</a:t>
            </a:r>
            <a:r>
              <a:rPr lang="en-US" sz="2300" spc="-75" dirty="0" err="1">
                <a:latin typeface="Arial MT"/>
                <a:cs typeface="Arial MT"/>
              </a:rPr>
              <a:t>phòng</a:t>
            </a:r>
            <a:r>
              <a:rPr lang="en-US" sz="2300" spc="-75" dirty="0">
                <a:latin typeface="Arial MT"/>
                <a:cs typeface="Arial MT"/>
              </a:rPr>
              <a:t> </a:t>
            </a:r>
            <a:r>
              <a:rPr lang="en-US" sz="2300" spc="-75" dirty="0" err="1">
                <a:latin typeface="Arial MT"/>
                <a:cs typeface="Arial MT"/>
              </a:rPr>
              <a:t>ngừa</a:t>
            </a:r>
            <a:r>
              <a:rPr lang="en-US" sz="2300" spc="-75" dirty="0">
                <a:latin typeface="Arial MT"/>
                <a:cs typeface="Arial MT"/>
              </a:rPr>
              <a:t> </a:t>
            </a:r>
            <a:r>
              <a:rPr lang="en-US" sz="2300" spc="-75" dirty="0" err="1">
                <a:latin typeface="Arial MT"/>
                <a:cs typeface="Arial MT"/>
              </a:rPr>
              <a:t>đối</a:t>
            </a:r>
            <a:r>
              <a:rPr lang="en-US" sz="2300" spc="-75" dirty="0">
                <a:latin typeface="Arial MT"/>
                <a:cs typeface="Arial MT"/>
              </a:rPr>
              <a:t> </a:t>
            </a:r>
            <a:r>
              <a:rPr lang="en-US" sz="2300" spc="-75" dirty="0" err="1">
                <a:latin typeface="Arial MT"/>
                <a:cs typeface="Arial MT"/>
              </a:rPr>
              <a:t>với</a:t>
            </a:r>
            <a:r>
              <a:rPr lang="en-US" sz="2300" spc="-75" dirty="0">
                <a:latin typeface="Arial MT"/>
                <a:cs typeface="Arial MT"/>
              </a:rPr>
              <a:t> </a:t>
            </a:r>
            <a:r>
              <a:rPr lang="en-US" sz="2300" spc="-75" dirty="0" err="1">
                <a:latin typeface="Arial MT"/>
                <a:cs typeface="Arial MT"/>
              </a:rPr>
              <a:t>từng</a:t>
            </a:r>
            <a:r>
              <a:rPr lang="en-US" sz="2300" spc="-75" dirty="0">
                <a:latin typeface="Arial MT"/>
                <a:cs typeface="Arial MT"/>
              </a:rPr>
              <a:t> </a:t>
            </a:r>
            <a:r>
              <a:rPr lang="en-US" sz="2300" spc="-75" dirty="0" err="1">
                <a:latin typeface="Arial MT"/>
                <a:cs typeface="Arial MT"/>
              </a:rPr>
              <a:t>phát</a:t>
            </a:r>
            <a:r>
              <a:rPr lang="en-US" sz="2300" spc="-75" dirty="0">
                <a:latin typeface="Arial MT"/>
                <a:cs typeface="Arial MT"/>
              </a:rPr>
              <a:t> </a:t>
            </a:r>
            <a:r>
              <a:rPr lang="en-US" sz="2300" spc="-75" dirty="0" err="1">
                <a:latin typeface="Arial MT"/>
                <a:cs typeface="Arial MT"/>
              </a:rPr>
              <a:t>hiện</a:t>
            </a:r>
            <a:r>
              <a:rPr sz="2300" dirty="0">
                <a:latin typeface="Arial MT"/>
                <a:cs typeface="Arial MT"/>
              </a:rPr>
              <a:t>.</a:t>
            </a: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56361"/>
            <a:ext cx="12585700" cy="689932"/>
          </a:xfrm>
          <a:prstGeom prst="rect">
            <a:avLst/>
          </a:prstGeom>
        </p:spPr>
        <p:txBody>
          <a:bodyPr vert="horz" wrap="square" lIns="0" tIns="12700" rIns="0" bIns="0" rtlCol="0">
            <a:spAutoFit/>
          </a:bodyPr>
          <a:lstStyle/>
          <a:p>
            <a:pPr marL="12700">
              <a:lnSpc>
                <a:spcPct val="100000"/>
              </a:lnSpc>
              <a:spcBef>
                <a:spcPts val="100"/>
              </a:spcBef>
            </a:pPr>
            <a:r>
              <a:rPr lang="en-US" dirty="0" err="1"/>
              <a:t>Các</a:t>
            </a:r>
            <a:r>
              <a:rPr lang="en-US" dirty="0"/>
              <a:t> </a:t>
            </a:r>
            <a:r>
              <a:rPr lang="en-US" dirty="0" err="1"/>
              <a:t>loại</a:t>
            </a:r>
            <a:r>
              <a:rPr lang="en-US" dirty="0"/>
              <a:t> </a:t>
            </a:r>
            <a:r>
              <a:rPr lang="en-US" dirty="0" err="1"/>
              <a:t>hình</a:t>
            </a:r>
            <a:r>
              <a:rPr lang="en-US" dirty="0"/>
              <a:t> </a:t>
            </a:r>
            <a:r>
              <a:rPr lang="en-US" dirty="0" err="1"/>
              <a:t>thanh</a:t>
            </a:r>
            <a:r>
              <a:rPr lang="en-US" dirty="0"/>
              <a:t> </a:t>
            </a:r>
            <a:r>
              <a:rPr lang="en-US" dirty="0" err="1"/>
              <a:t>tra</a:t>
            </a:r>
            <a:r>
              <a:rPr lang="en-US" dirty="0"/>
              <a:t> GMP </a:t>
            </a:r>
            <a:r>
              <a:rPr lang="en-US" dirty="0" err="1"/>
              <a:t>của</a:t>
            </a:r>
            <a:r>
              <a:rPr lang="en-US" dirty="0"/>
              <a:t> WHO</a:t>
            </a:r>
            <a:endParaRPr dirty="0"/>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4" name="object 14"/>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
        <p:nvSpPr>
          <p:cNvPr id="3" name="object 3"/>
          <p:cNvSpPr txBox="1"/>
          <p:nvPr/>
        </p:nvSpPr>
        <p:spPr>
          <a:xfrm>
            <a:off x="562101" y="1639570"/>
            <a:ext cx="2439035" cy="364843"/>
          </a:xfrm>
          <a:prstGeom prst="rect">
            <a:avLst/>
          </a:prstGeom>
          <a:solidFill>
            <a:srgbClr val="005F9E"/>
          </a:solidFill>
        </p:spPr>
        <p:txBody>
          <a:bodyPr vert="horz" wrap="square" lIns="0" tIns="102235" rIns="0" bIns="0" rtlCol="0">
            <a:spAutoFit/>
          </a:bodyPr>
          <a:lstStyle/>
          <a:p>
            <a:pPr marL="323850">
              <a:lnSpc>
                <a:spcPct val="100000"/>
              </a:lnSpc>
              <a:spcBef>
                <a:spcPts val="805"/>
              </a:spcBef>
            </a:pPr>
            <a:r>
              <a:rPr lang="vi-VN" sz="1700" dirty="0">
                <a:solidFill>
                  <a:srgbClr val="FFFFFF"/>
                </a:solidFill>
                <a:latin typeface="Arial MT"/>
                <a:cs typeface="Arial MT"/>
              </a:rPr>
              <a:t>Thanh tra thường quy</a:t>
            </a:r>
            <a:endParaRPr sz="1700" dirty="0">
              <a:latin typeface="Arial MT"/>
              <a:cs typeface="Arial MT"/>
            </a:endParaRPr>
          </a:p>
        </p:txBody>
      </p:sp>
      <p:sp>
        <p:nvSpPr>
          <p:cNvPr id="4" name="object 4"/>
          <p:cNvSpPr txBox="1"/>
          <p:nvPr/>
        </p:nvSpPr>
        <p:spPr>
          <a:xfrm>
            <a:off x="562101" y="2141473"/>
            <a:ext cx="2439035" cy="5331588"/>
          </a:xfrm>
          <a:prstGeom prst="rect">
            <a:avLst/>
          </a:prstGeom>
          <a:solidFill>
            <a:srgbClr val="CAD2DF">
              <a:alpha val="90194"/>
            </a:srgbClr>
          </a:solidFill>
        </p:spPr>
        <p:txBody>
          <a:bodyPr vert="horz" wrap="square" lIns="0" tIns="85725" rIns="0" bIns="0" rtlCol="0">
            <a:spAutoFit/>
          </a:bodyPr>
          <a:lstStyle/>
          <a:p>
            <a:pPr marL="269240" marR="192405" indent="-172720">
              <a:lnSpc>
                <a:spcPts val="1750"/>
              </a:lnSpc>
              <a:spcBef>
                <a:spcPts val="675"/>
              </a:spcBef>
              <a:buChar char="•"/>
              <a:tabLst>
                <a:tab pos="269875" algn="l"/>
              </a:tabLst>
            </a:pPr>
            <a:r>
              <a:rPr lang="vi-VN" sz="1700" dirty="0">
                <a:latin typeface="Arial MT"/>
                <a:cs typeface="Arial MT"/>
              </a:rPr>
              <a:t>Thanh tra đầy đủ tất cả các thành phần của GMP</a:t>
            </a:r>
          </a:p>
          <a:p>
            <a:pPr marL="269240" marR="192405" indent="-172720">
              <a:lnSpc>
                <a:spcPts val="1750"/>
              </a:lnSpc>
              <a:spcBef>
                <a:spcPts val="675"/>
              </a:spcBef>
              <a:buChar char="•"/>
              <a:tabLst>
                <a:tab pos="269875" algn="l"/>
              </a:tabLst>
            </a:pPr>
            <a:r>
              <a:rPr lang="vi-VN" sz="1700" dirty="0">
                <a:latin typeface="Arial MT"/>
                <a:cs typeface="Arial MT"/>
              </a:rPr>
              <a:t>Cơ sở sản xuất mới thành lập</a:t>
            </a:r>
          </a:p>
          <a:p>
            <a:pPr marL="269240" marR="192405" indent="-172720">
              <a:lnSpc>
                <a:spcPts val="1750"/>
              </a:lnSpc>
              <a:spcBef>
                <a:spcPts val="675"/>
              </a:spcBef>
              <a:buChar char="•"/>
              <a:tabLst>
                <a:tab pos="269875" algn="l"/>
              </a:tabLst>
            </a:pPr>
            <a:r>
              <a:rPr lang="vi-VN" sz="1700" dirty="0">
                <a:latin typeface="Arial MT"/>
                <a:cs typeface="Arial MT"/>
              </a:rPr>
              <a:t>Gia hạn giấy phép</a:t>
            </a:r>
          </a:p>
          <a:p>
            <a:pPr marL="269240" marR="192405" indent="-172720">
              <a:lnSpc>
                <a:spcPts val="1750"/>
              </a:lnSpc>
              <a:spcBef>
                <a:spcPts val="675"/>
              </a:spcBef>
              <a:buChar char="•"/>
              <a:tabLst>
                <a:tab pos="269875" algn="l"/>
              </a:tabLst>
            </a:pPr>
            <a:r>
              <a:rPr lang="vi-VN" sz="1700" dirty="0">
                <a:latin typeface="Arial MT"/>
                <a:cs typeface="Arial MT"/>
              </a:rPr>
              <a:t>Thay đổi - sản phẩm (mới) hoặc dòng sản phẩm (mới)</a:t>
            </a:r>
          </a:p>
          <a:p>
            <a:pPr marL="269240" marR="192405" indent="-172720">
              <a:lnSpc>
                <a:spcPts val="1750"/>
              </a:lnSpc>
              <a:spcBef>
                <a:spcPts val="675"/>
              </a:spcBef>
              <a:buChar char="•"/>
              <a:tabLst>
                <a:tab pos="269875" algn="l"/>
              </a:tabLst>
            </a:pPr>
            <a:r>
              <a:rPr lang="vi-VN" sz="1700" dirty="0">
                <a:latin typeface="Arial MT"/>
                <a:cs typeface="Arial MT"/>
              </a:rPr>
              <a:t>Thay đổi - điều chỉnh phương pháp sản xuất</a:t>
            </a:r>
          </a:p>
          <a:p>
            <a:pPr marL="269240" marR="192405" indent="-172720">
              <a:lnSpc>
                <a:spcPts val="1750"/>
              </a:lnSpc>
              <a:spcBef>
                <a:spcPts val="675"/>
              </a:spcBef>
              <a:buChar char="•"/>
              <a:tabLst>
                <a:tab pos="269875" algn="l"/>
              </a:tabLst>
            </a:pPr>
            <a:r>
              <a:rPr lang="vi-VN" sz="1700" dirty="0">
                <a:latin typeface="Arial MT"/>
                <a:cs typeface="Arial MT"/>
              </a:rPr>
              <a:t>Thay đổi - nhân sự chủ chốt, nhà xưởng hoặc thiết bị</a:t>
            </a:r>
          </a:p>
          <a:p>
            <a:pPr marL="269240" marR="192405" indent="-172720">
              <a:lnSpc>
                <a:spcPts val="1750"/>
              </a:lnSpc>
              <a:spcBef>
                <a:spcPts val="675"/>
              </a:spcBef>
              <a:buChar char="•"/>
              <a:tabLst>
                <a:tab pos="269875" algn="l"/>
              </a:tabLst>
            </a:pPr>
            <a:r>
              <a:rPr lang="vi-VN" sz="1700" dirty="0">
                <a:latin typeface="Arial MT"/>
                <a:cs typeface="Arial MT"/>
              </a:rPr>
              <a:t>Lịch sử không tuân thủ GMP</a:t>
            </a:r>
          </a:p>
          <a:p>
            <a:pPr marL="269240" marR="192405" indent="-172720">
              <a:lnSpc>
                <a:spcPts val="1750"/>
              </a:lnSpc>
              <a:spcBef>
                <a:spcPts val="675"/>
              </a:spcBef>
              <a:buChar char="•"/>
              <a:tabLst>
                <a:tab pos="269875" algn="l"/>
              </a:tabLst>
            </a:pPr>
            <a:r>
              <a:rPr lang="vi-VN" sz="1700" dirty="0">
                <a:latin typeface="Arial MT"/>
                <a:cs typeface="Arial MT"/>
              </a:rPr>
              <a:t>Không được thanh tra trong 3-5 năm qua</a:t>
            </a:r>
            <a:endParaRPr sz="1700" dirty="0">
              <a:latin typeface="Arial MT"/>
              <a:cs typeface="Arial MT"/>
            </a:endParaRPr>
          </a:p>
        </p:txBody>
      </p:sp>
      <p:sp>
        <p:nvSpPr>
          <p:cNvPr id="5" name="object 5"/>
          <p:cNvSpPr txBox="1"/>
          <p:nvPr/>
        </p:nvSpPr>
        <p:spPr>
          <a:xfrm>
            <a:off x="3328161" y="1639570"/>
            <a:ext cx="2440940" cy="357789"/>
          </a:xfrm>
          <a:prstGeom prst="rect">
            <a:avLst/>
          </a:prstGeom>
          <a:solidFill>
            <a:srgbClr val="005F9E"/>
          </a:solidFill>
        </p:spPr>
        <p:txBody>
          <a:bodyPr vert="horz" wrap="square" lIns="0" tIns="110489" rIns="0" bIns="0" rtlCol="0">
            <a:spAutoFit/>
          </a:bodyPr>
          <a:lstStyle/>
          <a:p>
            <a:pPr marL="361950">
              <a:lnSpc>
                <a:spcPct val="100000"/>
              </a:lnSpc>
              <a:spcBef>
                <a:spcPts val="869"/>
              </a:spcBef>
            </a:pPr>
            <a:r>
              <a:rPr lang="en-US" sz="1600" spc="-5" dirty="0">
                <a:solidFill>
                  <a:srgbClr val="FFFFFF"/>
                </a:solidFill>
                <a:latin typeface="Arial MT"/>
                <a:cs typeface="Arial MT"/>
              </a:rPr>
              <a:t>Thanh </a:t>
            </a:r>
            <a:r>
              <a:rPr lang="en-US" sz="1600" spc="-5" dirty="0" err="1">
                <a:solidFill>
                  <a:srgbClr val="FFFFFF"/>
                </a:solidFill>
                <a:latin typeface="Arial MT"/>
                <a:cs typeface="Arial MT"/>
              </a:rPr>
              <a:t>tra</a:t>
            </a:r>
            <a:r>
              <a:rPr lang="en-US" sz="1600" spc="-5" dirty="0">
                <a:solidFill>
                  <a:srgbClr val="FFFFFF"/>
                </a:solidFill>
                <a:latin typeface="Arial MT"/>
                <a:cs typeface="Arial MT"/>
              </a:rPr>
              <a:t> </a:t>
            </a:r>
            <a:r>
              <a:rPr lang="en-US" sz="1600" spc="-5" dirty="0" err="1">
                <a:solidFill>
                  <a:srgbClr val="FFFFFF"/>
                </a:solidFill>
                <a:latin typeface="Arial MT"/>
                <a:cs typeface="Arial MT"/>
              </a:rPr>
              <a:t>rút</a:t>
            </a:r>
            <a:r>
              <a:rPr lang="en-US" sz="1600" spc="-5" dirty="0">
                <a:solidFill>
                  <a:srgbClr val="FFFFFF"/>
                </a:solidFill>
                <a:latin typeface="Arial MT"/>
                <a:cs typeface="Arial MT"/>
              </a:rPr>
              <a:t> </a:t>
            </a:r>
            <a:r>
              <a:rPr lang="en-US" sz="1600" spc="-5" dirty="0" err="1">
                <a:solidFill>
                  <a:srgbClr val="FFFFFF"/>
                </a:solidFill>
                <a:latin typeface="Arial MT"/>
                <a:cs typeface="Arial MT"/>
              </a:rPr>
              <a:t>gọn</a:t>
            </a:r>
            <a:endParaRPr sz="1600" dirty="0">
              <a:latin typeface="Arial MT"/>
              <a:cs typeface="Arial MT"/>
            </a:endParaRPr>
          </a:p>
        </p:txBody>
      </p:sp>
      <p:sp>
        <p:nvSpPr>
          <p:cNvPr id="6" name="object 6"/>
          <p:cNvSpPr txBox="1"/>
          <p:nvPr/>
        </p:nvSpPr>
        <p:spPr>
          <a:xfrm>
            <a:off x="3328161" y="2141473"/>
            <a:ext cx="2440940" cy="3221395"/>
          </a:xfrm>
          <a:prstGeom prst="rect">
            <a:avLst/>
          </a:prstGeom>
          <a:solidFill>
            <a:srgbClr val="CAD2DF">
              <a:alpha val="90194"/>
            </a:srgbClr>
          </a:solidFill>
        </p:spPr>
        <p:txBody>
          <a:bodyPr vert="horz" wrap="square" lIns="0" tIns="78740" rIns="0" bIns="0" rtlCol="0">
            <a:spAutoFit/>
          </a:bodyPr>
          <a:lstStyle/>
          <a:p>
            <a:pPr marL="264795" marR="205104" indent="-172720">
              <a:lnSpc>
                <a:spcPts val="1660"/>
              </a:lnSpc>
              <a:spcBef>
                <a:spcPts val="620"/>
              </a:spcBef>
              <a:buChar char="•"/>
              <a:tabLst>
                <a:tab pos="264795" algn="l"/>
              </a:tabLst>
            </a:pPr>
            <a:r>
              <a:rPr lang="vi-VN" sz="1600" spc="-5" dirty="0">
                <a:latin typeface="Arial MT"/>
                <a:cs typeface="Arial MT"/>
              </a:rPr>
              <a:t>Hồ sơ nhất quán về tuân thủ GMP</a:t>
            </a:r>
          </a:p>
          <a:p>
            <a:pPr marL="264795" marR="205104" indent="-172720">
              <a:lnSpc>
                <a:spcPts val="1660"/>
              </a:lnSpc>
              <a:spcBef>
                <a:spcPts val="620"/>
              </a:spcBef>
              <a:buChar char="•"/>
              <a:tabLst>
                <a:tab pos="264795" algn="l"/>
              </a:tabLst>
            </a:pPr>
            <a:r>
              <a:rPr lang="vi-VN" sz="1600" spc="-5" dirty="0">
                <a:latin typeface="Arial MT"/>
                <a:cs typeface="Arial MT"/>
              </a:rPr>
              <a:t>Tập trung vào số lượng hạn chế các yêu cầu GMP được chọn làm chỉ số</a:t>
            </a:r>
          </a:p>
          <a:p>
            <a:pPr marL="264795" marR="205104" indent="-172720">
              <a:lnSpc>
                <a:spcPts val="1660"/>
              </a:lnSpc>
              <a:spcBef>
                <a:spcPts val="620"/>
              </a:spcBef>
              <a:buChar char="•"/>
              <a:tabLst>
                <a:tab pos="264795" algn="l"/>
              </a:tabLst>
            </a:pPr>
            <a:r>
              <a:rPr lang="vi-VN" sz="1600" spc="-5" dirty="0">
                <a:latin typeface="Arial MT"/>
                <a:cs typeface="Arial MT"/>
              </a:rPr>
              <a:t>Xác định những thay đổi đáng kể</a:t>
            </a:r>
          </a:p>
          <a:p>
            <a:pPr marL="264795" marR="205104" indent="-172720">
              <a:lnSpc>
                <a:spcPts val="1660"/>
              </a:lnSpc>
              <a:spcBef>
                <a:spcPts val="620"/>
              </a:spcBef>
              <a:buChar char="•"/>
              <a:tabLst>
                <a:tab pos="264795" algn="l"/>
              </a:tabLst>
            </a:pPr>
            <a:r>
              <a:rPr lang="vi-VN" sz="1600" spc="-5" dirty="0">
                <a:latin typeface="Arial MT"/>
                <a:cs typeface="Arial MT"/>
              </a:rPr>
              <a:t>Nêu rõ thái độ đối với GMP</a:t>
            </a:r>
          </a:p>
          <a:p>
            <a:pPr marL="264795" marR="205104" indent="-172720">
              <a:lnSpc>
                <a:spcPts val="1660"/>
              </a:lnSpc>
              <a:spcBef>
                <a:spcPts val="620"/>
              </a:spcBef>
              <a:buChar char="•"/>
              <a:tabLst>
                <a:tab pos="264795" algn="l"/>
              </a:tabLst>
            </a:pPr>
            <a:r>
              <a:rPr lang="vi-VN" sz="1600" spc="-5" dirty="0">
                <a:latin typeface="Arial MT"/>
                <a:cs typeface="Arial MT"/>
              </a:rPr>
              <a:t>Việc không tuân thủ sẽ dẫn tới việc thanh tra toàn diện</a:t>
            </a:r>
            <a:endParaRPr sz="1600" dirty="0">
              <a:latin typeface="Arial MT"/>
              <a:cs typeface="Arial MT"/>
            </a:endParaRPr>
          </a:p>
        </p:txBody>
      </p:sp>
      <p:sp>
        <p:nvSpPr>
          <p:cNvPr id="7" name="object 7"/>
          <p:cNvSpPr txBox="1"/>
          <p:nvPr/>
        </p:nvSpPr>
        <p:spPr>
          <a:xfrm>
            <a:off x="6095746" y="1639570"/>
            <a:ext cx="2439035" cy="965648"/>
          </a:xfrm>
          <a:prstGeom prst="rect">
            <a:avLst/>
          </a:prstGeom>
          <a:solidFill>
            <a:srgbClr val="005F9E"/>
          </a:solidFill>
        </p:spPr>
        <p:txBody>
          <a:bodyPr vert="horz" wrap="square" lIns="0" tIns="110489" rIns="0" bIns="0" rtlCol="0">
            <a:spAutoFit/>
          </a:bodyPr>
          <a:lstStyle/>
          <a:p>
            <a:pPr marL="287655">
              <a:spcBef>
                <a:spcPts val="869"/>
              </a:spcBef>
            </a:pPr>
            <a:r>
              <a:rPr lang="en-US" sz="1600" spc="-10" dirty="0">
                <a:solidFill>
                  <a:schemeClr val="bg1"/>
                </a:solidFill>
                <a:latin typeface="Arial MT"/>
                <a:cs typeface="Arial MT"/>
              </a:rPr>
              <a:t>Thanh </a:t>
            </a:r>
            <a:r>
              <a:rPr lang="en-US" sz="1600" spc="-10" dirty="0" err="1">
                <a:solidFill>
                  <a:schemeClr val="bg1"/>
                </a:solidFill>
                <a:latin typeface="Arial MT"/>
                <a:cs typeface="Arial MT"/>
              </a:rPr>
              <a:t>tra</a:t>
            </a:r>
            <a:r>
              <a:rPr lang="en-US" sz="1600" spc="-10" dirty="0">
                <a:solidFill>
                  <a:schemeClr val="bg1"/>
                </a:solidFill>
                <a:latin typeface="Arial MT"/>
                <a:cs typeface="Arial MT"/>
              </a:rPr>
              <a:t> </a:t>
            </a:r>
            <a:r>
              <a:rPr lang="en-US" sz="1600" spc="-10" dirty="0" err="1">
                <a:solidFill>
                  <a:schemeClr val="bg1"/>
                </a:solidFill>
                <a:latin typeface="Arial MT"/>
                <a:cs typeface="Arial MT"/>
              </a:rPr>
              <a:t>theo</a:t>
            </a:r>
            <a:r>
              <a:rPr lang="en-US" sz="1600" spc="-10" dirty="0">
                <a:solidFill>
                  <a:schemeClr val="bg1"/>
                </a:solidFill>
                <a:latin typeface="Arial MT"/>
                <a:cs typeface="Arial MT"/>
              </a:rPr>
              <a:t> </a:t>
            </a:r>
            <a:r>
              <a:rPr lang="en-US" sz="1600" spc="-10" dirty="0" err="1">
                <a:solidFill>
                  <a:schemeClr val="bg1"/>
                </a:solidFill>
                <a:latin typeface="Arial MT"/>
                <a:cs typeface="Arial MT"/>
              </a:rPr>
              <a:t>dõi</a:t>
            </a:r>
            <a:r>
              <a:rPr lang="en-US" sz="1600" spc="-10" dirty="0">
                <a:solidFill>
                  <a:schemeClr val="bg1"/>
                </a:solidFill>
                <a:latin typeface="Arial MT"/>
                <a:cs typeface="Arial MT"/>
              </a:rPr>
              <a:t> </a:t>
            </a:r>
            <a:r>
              <a:rPr lang="en-US" sz="1600" spc="-10" dirty="0" err="1">
                <a:solidFill>
                  <a:schemeClr val="bg1"/>
                </a:solidFill>
                <a:latin typeface="Arial MT"/>
                <a:cs typeface="Arial MT"/>
              </a:rPr>
              <a:t>khắc</a:t>
            </a:r>
            <a:r>
              <a:rPr lang="en-US" sz="1600" spc="-10" dirty="0">
                <a:solidFill>
                  <a:schemeClr val="bg1"/>
                </a:solidFill>
                <a:latin typeface="Arial MT"/>
                <a:cs typeface="Arial MT"/>
              </a:rPr>
              <a:t> </a:t>
            </a:r>
            <a:r>
              <a:rPr lang="en-US" sz="1600" spc="-10" dirty="0" err="1">
                <a:solidFill>
                  <a:schemeClr val="bg1"/>
                </a:solidFill>
                <a:latin typeface="Arial MT"/>
                <a:cs typeface="Arial MT"/>
              </a:rPr>
              <a:t>phục</a:t>
            </a:r>
            <a:endParaRPr lang="en-US" sz="1600" dirty="0">
              <a:solidFill>
                <a:schemeClr val="bg1"/>
              </a:solidFill>
              <a:latin typeface="Arial MT"/>
              <a:cs typeface="Arial MT"/>
            </a:endParaRPr>
          </a:p>
          <a:p>
            <a:pPr marL="287655">
              <a:lnSpc>
                <a:spcPct val="100000"/>
              </a:lnSpc>
              <a:spcBef>
                <a:spcPts val="869"/>
              </a:spcBef>
            </a:pPr>
            <a:endParaRPr lang="en-US" sz="1600" dirty="0">
              <a:latin typeface="Arial MT"/>
              <a:cs typeface="Arial MT"/>
            </a:endParaRPr>
          </a:p>
        </p:txBody>
      </p:sp>
      <p:sp>
        <p:nvSpPr>
          <p:cNvPr id="8" name="object 8"/>
          <p:cNvSpPr txBox="1"/>
          <p:nvPr/>
        </p:nvSpPr>
        <p:spPr>
          <a:xfrm>
            <a:off x="6095746" y="2141473"/>
            <a:ext cx="2439035" cy="3657411"/>
          </a:xfrm>
          <a:prstGeom prst="rect">
            <a:avLst/>
          </a:prstGeom>
          <a:solidFill>
            <a:srgbClr val="CAD2DF">
              <a:alpha val="90194"/>
            </a:srgbClr>
          </a:solidFill>
        </p:spPr>
        <p:txBody>
          <a:bodyPr vert="horz" wrap="square" lIns="0" tIns="78740" rIns="0" bIns="0" rtlCol="0">
            <a:spAutoFit/>
          </a:bodyPr>
          <a:lstStyle/>
          <a:p>
            <a:pPr marL="263525" marR="280670" indent="-172720">
              <a:lnSpc>
                <a:spcPts val="1660"/>
              </a:lnSpc>
              <a:spcBef>
                <a:spcPts val="620"/>
              </a:spcBef>
              <a:buChar char="•"/>
              <a:tabLst>
                <a:tab pos="264160" algn="l"/>
              </a:tabLst>
            </a:pPr>
            <a:r>
              <a:rPr lang="vi-VN" sz="1600" spc="-5" dirty="0">
                <a:latin typeface="Arial MT"/>
                <a:cs typeface="Arial MT"/>
              </a:rPr>
              <a:t>Đánh giá lại hoặc thanh tra lại</a:t>
            </a:r>
          </a:p>
          <a:p>
            <a:pPr marL="263525" marR="280670" indent="-172720">
              <a:lnSpc>
                <a:spcPts val="1660"/>
              </a:lnSpc>
              <a:spcBef>
                <a:spcPts val="620"/>
              </a:spcBef>
              <a:buChar char="•"/>
              <a:tabLst>
                <a:tab pos="264160" algn="l"/>
              </a:tabLst>
            </a:pPr>
            <a:r>
              <a:rPr lang="vi-VN" sz="1600" spc="-5" dirty="0">
                <a:latin typeface="Arial MT"/>
                <a:cs typeface="Arial MT"/>
              </a:rPr>
              <a:t>Theo dõi kết quả của hành động khắc phục 6 tuần đến 6 tháng sau lần thanh tra đầu tiên</a:t>
            </a:r>
          </a:p>
          <a:p>
            <a:pPr marL="263525" marR="280670" indent="-172720">
              <a:lnSpc>
                <a:spcPts val="1660"/>
              </a:lnSpc>
              <a:spcBef>
                <a:spcPts val="620"/>
              </a:spcBef>
              <a:buChar char="•"/>
              <a:tabLst>
                <a:tab pos="264160" algn="l"/>
              </a:tabLst>
            </a:pPr>
            <a:r>
              <a:rPr lang="vi-VN" sz="1600" spc="-5" dirty="0">
                <a:latin typeface="Arial MT"/>
                <a:cs typeface="Arial MT"/>
              </a:rPr>
              <a:t>Kiểm tra bản chất của khiếm khuyết/lỗi</a:t>
            </a:r>
          </a:p>
          <a:p>
            <a:pPr marL="263525" marR="280670" indent="-172720">
              <a:lnSpc>
                <a:spcPts val="1660"/>
              </a:lnSpc>
              <a:spcBef>
                <a:spcPts val="620"/>
              </a:spcBef>
              <a:buChar char="•"/>
              <a:tabLst>
                <a:tab pos="264160" algn="l"/>
              </a:tabLst>
            </a:pPr>
            <a:r>
              <a:rPr lang="vi-VN" sz="1600" spc="-5" dirty="0">
                <a:latin typeface="Arial MT"/>
                <a:cs typeface="Arial MT"/>
              </a:rPr>
              <a:t>Kiểm tra công việc được thực hiện kể từ lần thanh tra đầu tiên</a:t>
            </a:r>
          </a:p>
          <a:p>
            <a:pPr marL="263525" marR="280670" indent="-172720">
              <a:lnSpc>
                <a:spcPts val="1660"/>
              </a:lnSpc>
              <a:spcBef>
                <a:spcPts val="620"/>
              </a:spcBef>
              <a:buChar char="•"/>
              <a:tabLst>
                <a:tab pos="264160" algn="l"/>
              </a:tabLst>
            </a:pPr>
            <a:r>
              <a:rPr lang="vi-VN" sz="1600" spc="-5" dirty="0">
                <a:latin typeface="Arial MT"/>
                <a:cs typeface="Arial MT"/>
              </a:rPr>
              <a:t>Yêu cầu cụ thể của GMP</a:t>
            </a:r>
            <a:endParaRPr sz="1600" dirty="0">
              <a:latin typeface="Arial MT"/>
              <a:cs typeface="Arial MT"/>
            </a:endParaRPr>
          </a:p>
        </p:txBody>
      </p:sp>
      <p:sp>
        <p:nvSpPr>
          <p:cNvPr id="9" name="object 9"/>
          <p:cNvSpPr txBox="1"/>
          <p:nvPr/>
        </p:nvSpPr>
        <p:spPr>
          <a:xfrm>
            <a:off x="8861806" y="1639570"/>
            <a:ext cx="2440940" cy="357789"/>
          </a:xfrm>
          <a:prstGeom prst="rect">
            <a:avLst/>
          </a:prstGeom>
          <a:solidFill>
            <a:srgbClr val="005F9E"/>
          </a:solidFill>
        </p:spPr>
        <p:txBody>
          <a:bodyPr vert="horz" wrap="square" lIns="0" tIns="110489" rIns="0" bIns="0" rtlCol="0">
            <a:spAutoFit/>
          </a:bodyPr>
          <a:lstStyle/>
          <a:p>
            <a:pPr marL="394970">
              <a:lnSpc>
                <a:spcPct val="100000"/>
              </a:lnSpc>
              <a:spcBef>
                <a:spcPts val="869"/>
              </a:spcBef>
            </a:pPr>
            <a:r>
              <a:rPr lang="en-US" sz="1600" spc="-5" dirty="0">
                <a:solidFill>
                  <a:srgbClr val="FFFFFF"/>
                </a:solidFill>
                <a:latin typeface="Arial MT"/>
                <a:cs typeface="Arial MT"/>
              </a:rPr>
              <a:t>Thanh </a:t>
            </a:r>
            <a:r>
              <a:rPr lang="en-US" sz="1600" spc="-5" dirty="0" err="1">
                <a:solidFill>
                  <a:srgbClr val="FFFFFF"/>
                </a:solidFill>
                <a:latin typeface="Arial MT"/>
                <a:cs typeface="Arial MT"/>
              </a:rPr>
              <a:t>tra</a:t>
            </a:r>
            <a:r>
              <a:rPr lang="en-US" sz="1600" spc="-5" dirty="0">
                <a:solidFill>
                  <a:srgbClr val="FFFFFF"/>
                </a:solidFill>
                <a:latin typeface="Arial MT"/>
                <a:cs typeface="Arial MT"/>
              </a:rPr>
              <a:t> </a:t>
            </a:r>
            <a:r>
              <a:rPr lang="en-US" sz="1600" spc="-5" dirty="0" err="1">
                <a:solidFill>
                  <a:srgbClr val="FFFFFF"/>
                </a:solidFill>
                <a:latin typeface="Arial MT"/>
                <a:cs typeface="Arial MT"/>
              </a:rPr>
              <a:t>đột</a:t>
            </a:r>
            <a:r>
              <a:rPr lang="en-US" sz="1600" spc="-5" dirty="0">
                <a:solidFill>
                  <a:srgbClr val="FFFFFF"/>
                </a:solidFill>
                <a:latin typeface="Arial MT"/>
                <a:cs typeface="Arial MT"/>
              </a:rPr>
              <a:t> </a:t>
            </a:r>
            <a:r>
              <a:rPr lang="en-US" sz="1600" spc="-5" dirty="0" err="1">
                <a:solidFill>
                  <a:srgbClr val="FFFFFF"/>
                </a:solidFill>
                <a:latin typeface="Arial MT"/>
                <a:cs typeface="Arial MT"/>
              </a:rPr>
              <a:t>xuất</a:t>
            </a:r>
            <a:endParaRPr sz="1600" dirty="0">
              <a:latin typeface="Arial MT"/>
              <a:cs typeface="Arial MT"/>
            </a:endParaRPr>
          </a:p>
        </p:txBody>
      </p:sp>
      <p:sp>
        <p:nvSpPr>
          <p:cNvPr id="10" name="object 10"/>
          <p:cNvSpPr txBox="1"/>
          <p:nvPr/>
        </p:nvSpPr>
        <p:spPr>
          <a:xfrm>
            <a:off x="8861806" y="2141473"/>
            <a:ext cx="2440940" cy="3484928"/>
          </a:xfrm>
          <a:prstGeom prst="rect">
            <a:avLst/>
          </a:prstGeom>
          <a:solidFill>
            <a:srgbClr val="CAD2DF">
              <a:alpha val="90194"/>
            </a:srgbClr>
          </a:solidFill>
        </p:spPr>
        <p:txBody>
          <a:bodyPr vert="horz" wrap="square" lIns="0" tIns="77470" rIns="0" bIns="0" rtlCol="0">
            <a:spAutoFit/>
          </a:bodyPr>
          <a:lstStyle/>
          <a:p>
            <a:pPr marL="264795" marR="349250" indent="-172720">
              <a:lnSpc>
                <a:spcPct val="86300"/>
              </a:lnSpc>
              <a:spcBef>
                <a:spcPts val="610"/>
              </a:spcBef>
              <a:buChar char="•"/>
              <a:tabLst>
                <a:tab pos="265430" algn="l"/>
              </a:tabLst>
            </a:pPr>
            <a:r>
              <a:rPr lang="vi-VN" sz="1600" spc="-5" dirty="0">
                <a:latin typeface="Arial MT"/>
                <a:cs typeface="Arial MT"/>
              </a:rPr>
              <a:t>Kiểm tra tại chỗ tập trung vào một sản phẩm, một nhóm sản phẩm liên quan hoặc các hoạt động cụ thể, v.d. trộn, dán nhãn</a:t>
            </a:r>
          </a:p>
          <a:p>
            <a:pPr marL="264795" marR="349250" indent="-172720">
              <a:lnSpc>
                <a:spcPct val="86300"/>
              </a:lnSpc>
              <a:spcBef>
                <a:spcPts val="610"/>
              </a:spcBef>
              <a:buChar char="•"/>
              <a:tabLst>
                <a:tab pos="265430" algn="l"/>
              </a:tabLst>
            </a:pPr>
            <a:r>
              <a:rPr lang="vi-VN" sz="1600" spc="-5" dirty="0">
                <a:latin typeface="Arial MT"/>
                <a:cs typeface="Arial MT"/>
              </a:rPr>
              <a:t>Khiếu nại hoặc thu hồi</a:t>
            </a:r>
          </a:p>
          <a:p>
            <a:pPr marL="264795" marR="349250" indent="-172720">
              <a:lnSpc>
                <a:spcPct val="86300"/>
              </a:lnSpc>
              <a:spcBef>
                <a:spcPts val="610"/>
              </a:spcBef>
              <a:buChar char="•"/>
              <a:tabLst>
                <a:tab pos="265430" algn="l"/>
              </a:tabLst>
            </a:pPr>
            <a:r>
              <a:rPr lang="vi-VN" sz="1600" spc="-5" dirty="0">
                <a:latin typeface="Arial MT"/>
                <a:cs typeface="Arial MT"/>
              </a:rPr>
              <a:t>Phản ứng có hại của thuốc</a:t>
            </a:r>
          </a:p>
          <a:p>
            <a:pPr marL="264795" marR="349250" indent="-172720">
              <a:lnSpc>
                <a:spcPct val="86300"/>
              </a:lnSpc>
              <a:spcBef>
                <a:spcPts val="610"/>
              </a:spcBef>
              <a:buChar char="•"/>
              <a:tabLst>
                <a:tab pos="265430" algn="l"/>
              </a:tabLst>
            </a:pPr>
            <a:r>
              <a:rPr lang="vi-VN" sz="1600" spc="-5" dirty="0">
                <a:latin typeface="Arial MT"/>
                <a:cs typeface="Arial MT"/>
              </a:rPr>
              <a:t>Giấy đăng ký lưu hành hoặc giấy chứng nhận xuất khẩu</a:t>
            </a:r>
            <a:endParaRPr sz="1600" dirty="0">
              <a:latin typeface="Arial MT"/>
              <a:cs typeface="Arial MT"/>
            </a:endParaRPr>
          </a:p>
        </p:txBody>
      </p:sp>
      <p:sp>
        <p:nvSpPr>
          <p:cNvPr id="11" name="object 11"/>
          <p:cNvSpPr txBox="1"/>
          <p:nvPr/>
        </p:nvSpPr>
        <p:spPr>
          <a:xfrm>
            <a:off x="11629390" y="1639570"/>
            <a:ext cx="2438909" cy="604010"/>
          </a:xfrm>
          <a:prstGeom prst="rect">
            <a:avLst/>
          </a:prstGeom>
          <a:solidFill>
            <a:srgbClr val="005F9E"/>
          </a:solidFill>
        </p:spPr>
        <p:txBody>
          <a:bodyPr vert="horz" wrap="square" lIns="0" tIns="110489" rIns="0" bIns="0" rtlCol="0">
            <a:spAutoFit/>
          </a:bodyPr>
          <a:lstStyle/>
          <a:p>
            <a:pPr marL="91440">
              <a:lnSpc>
                <a:spcPct val="100000"/>
              </a:lnSpc>
              <a:spcBef>
                <a:spcPts val="320"/>
              </a:spcBef>
            </a:pPr>
            <a:r>
              <a:rPr lang="vi-VN" sz="1600" spc="-5" dirty="0">
                <a:solidFill>
                  <a:schemeClr val="bg1"/>
                </a:solidFill>
                <a:latin typeface="Arial MT"/>
                <a:cs typeface="Arial MT"/>
              </a:rPr>
              <a:t>Đánh giá hệ thống chất lượng</a:t>
            </a:r>
            <a:endParaRPr lang="vi-VN" sz="1600" dirty="0">
              <a:solidFill>
                <a:schemeClr val="bg1"/>
              </a:solidFill>
              <a:latin typeface="Arial MT"/>
              <a:cs typeface="Arial MT"/>
            </a:endParaRPr>
          </a:p>
        </p:txBody>
      </p:sp>
      <p:sp>
        <p:nvSpPr>
          <p:cNvPr id="12" name="object 12"/>
          <p:cNvSpPr txBox="1"/>
          <p:nvPr/>
        </p:nvSpPr>
        <p:spPr>
          <a:xfrm>
            <a:off x="11629390" y="2141473"/>
            <a:ext cx="2439035" cy="4234493"/>
          </a:xfrm>
          <a:prstGeom prst="rect">
            <a:avLst/>
          </a:prstGeom>
          <a:solidFill>
            <a:srgbClr val="CAD2DF">
              <a:alpha val="90194"/>
            </a:srgbClr>
          </a:solidFill>
        </p:spPr>
        <p:txBody>
          <a:bodyPr vert="horz" wrap="square" lIns="0" tIns="78740" rIns="0" bIns="0" rtlCol="0">
            <a:spAutoFit/>
          </a:bodyPr>
          <a:lstStyle/>
          <a:p>
            <a:pPr marL="264160" marR="529590" indent="-172720">
              <a:lnSpc>
                <a:spcPts val="1660"/>
              </a:lnSpc>
              <a:spcBef>
                <a:spcPts val="620"/>
              </a:spcBef>
              <a:buChar char="•"/>
              <a:tabLst>
                <a:tab pos="264795" algn="l"/>
              </a:tabLst>
            </a:pPr>
            <a:r>
              <a:rPr lang="vi-VN" sz="1600" spc="-5" dirty="0">
                <a:latin typeface="Arial MT"/>
                <a:cs typeface="Arial MT"/>
              </a:rPr>
              <a:t>Đánh giá hệ thống đảm bảo chất lượng (QA)</a:t>
            </a:r>
          </a:p>
          <a:p>
            <a:pPr marL="264160" marR="529590" indent="-172720">
              <a:lnSpc>
                <a:spcPts val="1660"/>
              </a:lnSpc>
              <a:spcBef>
                <a:spcPts val="620"/>
              </a:spcBef>
              <a:buChar char="•"/>
              <a:tabLst>
                <a:tab pos="264795" algn="l"/>
              </a:tabLst>
            </a:pPr>
            <a:r>
              <a:rPr lang="vi-VN" sz="1600" spc="-5" dirty="0">
                <a:latin typeface="Arial MT"/>
                <a:cs typeface="Arial MT"/>
              </a:rPr>
              <a:t>Chính sách và tiêu chuẩn cần tuân thủ</a:t>
            </a:r>
          </a:p>
          <a:p>
            <a:pPr marL="264160" marR="529590" indent="-172720">
              <a:lnSpc>
                <a:spcPts val="1660"/>
              </a:lnSpc>
              <a:spcBef>
                <a:spcPts val="620"/>
              </a:spcBef>
              <a:buChar char="•"/>
              <a:tabLst>
                <a:tab pos="264795" algn="l"/>
              </a:tabLst>
            </a:pPr>
            <a:r>
              <a:rPr lang="vi-VN" sz="1600" spc="-5" dirty="0">
                <a:latin typeface="Arial MT"/>
                <a:cs typeface="Arial MT"/>
              </a:rPr>
              <a:t>Cơ cấu quản lý và thực hiện các tiêu chuẩn chất lượng được thiết lập cho các sản phẩm được xác định chính xác, hồ sơ quy trình sản xuất được lưu giữ</a:t>
            </a:r>
          </a:p>
          <a:p>
            <a:pPr marL="264160" marR="529590" indent="-172720">
              <a:lnSpc>
                <a:spcPts val="1660"/>
              </a:lnSpc>
              <a:spcBef>
                <a:spcPts val="620"/>
              </a:spcBef>
              <a:buChar char="•"/>
              <a:tabLst>
                <a:tab pos="264795" algn="l"/>
              </a:tabLst>
            </a:pPr>
            <a:r>
              <a:rPr lang="vi-VN" sz="1600" spc="-5" dirty="0">
                <a:latin typeface="Arial MT"/>
                <a:cs typeface="Arial MT"/>
              </a:rPr>
              <a:t>Chức năng QC và QA được thực hiện</a:t>
            </a:r>
            <a:endParaRPr sz="1600" dirty="0">
              <a:latin typeface="Arial MT"/>
              <a:cs typeface="Arial M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57885"/>
            <a:ext cx="12635230" cy="696595"/>
          </a:xfrm>
          <a:prstGeom prst="rect">
            <a:avLst/>
          </a:prstGeom>
        </p:spPr>
        <p:txBody>
          <a:bodyPr vert="horz" wrap="square" lIns="0" tIns="12700" rIns="0" bIns="0" rtlCol="0">
            <a:spAutoFit/>
          </a:bodyPr>
          <a:lstStyle/>
          <a:p>
            <a:pPr marL="12700">
              <a:lnSpc>
                <a:spcPct val="100000"/>
              </a:lnSpc>
              <a:spcBef>
                <a:spcPts val="100"/>
              </a:spcBef>
            </a:pPr>
            <a:r>
              <a:rPr lang="vi-VN" dirty="0"/>
              <a:t>Hướng dẫn </a:t>
            </a:r>
            <a:r>
              <a:rPr lang="en-US" dirty="0" err="1"/>
              <a:t>phản</a:t>
            </a:r>
            <a:r>
              <a:rPr lang="en-US" dirty="0"/>
              <a:t> </a:t>
            </a:r>
            <a:r>
              <a:rPr lang="en-US" dirty="0" err="1"/>
              <a:t>hồi</a:t>
            </a:r>
            <a:r>
              <a:rPr lang="vi-VN" dirty="0"/>
              <a:t> kết quả thanh tra</a:t>
            </a:r>
            <a:endParaRPr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graphicFrame>
        <p:nvGraphicFramePr>
          <p:cNvPr id="3" name="object 3"/>
          <p:cNvGraphicFramePr>
            <a:graphicFrameLocks noGrp="1"/>
          </p:cNvGraphicFramePr>
          <p:nvPr>
            <p:extLst>
              <p:ext uri="{D42A27DB-BD31-4B8C-83A1-F6EECF244321}">
                <p14:modId xmlns:p14="http://schemas.microsoft.com/office/powerpoint/2010/main" val="2204664090"/>
              </p:ext>
            </p:extLst>
          </p:nvPr>
        </p:nvGraphicFramePr>
        <p:xfrm>
          <a:off x="609600" y="1295400"/>
          <a:ext cx="12470130" cy="6047270"/>
        </p:xfrm>
        <a:graphic>
          <a:graphicData uri="http://schemas.openxmlformats.org/drawingml/2006/table">
            <a:tbl>
              <a:tblPr firstRow="1" bandRow="1">
                <a:tableStyleId>{2D5ABB26-0587-4C30-8999-92F81FD0307C}</a:tableStyleId>
              </a:tblPr>
              <a:tblGrid>
                <a:gridCol w="12470130">
                  <a:extLst>
                    <a:ext uri="{9D8B030D-6E8A-4147-A177-3AD203B41FA5}">
                      <a16:colId xmlns:a16="http://schemas.microsoft.com/office/drawing/2014/main" val="20000"/>
                    </a:ext>
                  </a:extLst>
                </a:gridCol>
              </a:tblGrid>
              <a:tr h="838200">
                <a:tc>
                  <a:txBody>
                    <a:bodyPr/>
                    <a:lstStyle/>
                    <a:p>
                      <a:pPr marL="91440">
                        <a:lnSpc>
                          <a:spcPct val="100000"/>
                        </a:lnSpc>
                        <a:spcBef>
                          <a:spcPts val="355"/>
                        </a:spcBef>
                      </a:pPr>
                      <a:r>
                        <a:rPr lang="en-US" sz="1800" b="1" spc="-5" dirty="0" err="1">
                          <a:latin typeface="Arial"/>
                          <a:cs typeface="Arial"/>
                        </a:rPr>
                        <a:t>Phân</a:t>
                      </a:r>
                      <a:r>
                        <a:rPr lang="en-US" sz="1800" b="1" spc="-5" dirty="0">
                          <a:latin typeface="Arial"/>
                          <a:cs typeface="Arial"/>
                        </a:rPr>
                        <a:t> </a:t>
                      </a:r>
                      <a:r>
                        <a:rPr lang="en-US" sz="1800" b="1" spc="-5" dirty="0" err="1">
                          <a:latin typeface="Arial"/>
                          <a:cs typeface="Arial"/>
                        </a:rPr>
                        <a:t>tích</a:t>
                      </a:r>
                      <a:r>
                        <a:rPr lang="en-US" sz="1800" b="1" spc="-5" dirty="0">
                          <a:latin typeface="Arial"/>
                          <a:cs typeface="Arial"/>
                        </a:rPr>
                        <a:t> </a:t>
                      </a:r>
                      <a:r>
                        <a:rPr lang="en-US" sz="1800" b="1" spc="-5" dirty="0" err="1">
                          <a:latin typeface="Arial"/>
                          <a:cs typeface="Arial"/>
                        </a:rPr>
                        <a:t>nguyên</a:t>
                      </a:r>
                      <a:r>
                        <a:rPr lang="en-US" sz="1800" b="1" spc="-5" dirty="0">
                          <a:latin typeface="Arial"/>
                          <a:cs typeface="Arial"/>
                        </a:rPr>
                        <a:t> </a:t>
                      </a:r>
                      <a:r>
                        <a:rPr lang="en-US" sz="1800" b="1" spc="-5" dirty="0" err="1">
                          <a:latin typeface="Arial"/>
                          <a:cs typeface="Arial"/>
                        </a:rPr>
                        <a:t>nhân</a:t>
                      </a:r>
                      <a:r>
                        <a:rPr lang="en-US" sz="1800" b="1" spc="-5" dirty="0">
                          <a:latin typeface="Arial"/>
                          <a:cs typeface="Arial"/>
                        </a:rPr>
                        <a:t> </a:t>
                      </a:r>
                      <a:r>
                        <a:rPr lang="en-US" sz="1800" b="1" spc="-5" dirty="0" err="1">
                          <a:latin typeface="Arial"/>
                          <a:cs typeface="Arial"/>
                        </a:rPr>
                        <a:t>gốc</a:t>
                      </a:r>
                      <a:r>
                        <a:rPr lang="en-US" sz="1800" b="1" spc="-5" dirty="0">
                          <a:latin typeface="Arial"/>
                          <a:cs typeface="Arial"/>
                        </a:rPr>
                        <a:t> </a:t>
                      </a:r>
                      <a:r>
                        <a:rPr lang="en-US" sz="1800" b="1" spc="-5" dirty="0" err="1">
                          <a:latin typeface="Arial"/>
                          <a:cs typeface="Arial"/>
                        </a:rPr>
                        <a:t>rễ</a:t>
                      </a:r>
                      <a:endParaRPr lang="en-US" sz="1800" b="1" spc="-5" dirty="0">
                        <a:latin typeface="Arial"/>
                        <a:cs typeface="Arial"/>
                      </a:endParaRPr>
                    </a:p>
                    <a:p>
                      <a:pPr marL="91440">
                        <a:lnSpc>
                          <a:spcPct val="100000"/>
                        </a:lnSpc>
                        <a:spcBef>
                          <a:spcPts val="355"/>
                        </a:spcBef>
                      </a:pPr>
                      <a:r>
                        <a:rPr lang="vi-VN" sz="1800" spc="-10" dirty="0">
                          <a:latin typeface="Arial MT"/>
                          <a:cs typeface="Arial MT"/>
                        </a:rPr>
                        <a:t>Xác định (các) nguyên nhân gốc rễ mà nếu được giải quyết thỏa đáng sẽ ngăn ngừa tái diễn khiếm khuyết/lỗi. Một lỗi có thể có nhiều hơn một nguyên nhân gốc rễ</a:t>
                      </a:r>
                      <a:r>
                        <a:rPr sz="1800" spc="-25" dirty="0">
                          <a:latin typeface="Arial MT"/>
                          <a:cs typeface="Arial MT"/>
                        </a:rPr>
                        <a:t>.</a:t>
                      </a:r>
                      <a:endParaRPr sz="1800" dirty="0">
                        <a:latin typeface="Arial MT"/>
                        <a:cs typeface="Arial MT"/>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143000">
                <a:tc>
                  <a:txBody>
                    <a:bodyPr/>
                    <a:lstStyle/>
                    <a:p>
                      <a:pPr marL="91440" algn="just">
                        <a:lnSpc>
                          <a:spcPct val="100000"/>
                        </a:lnSpc>
                        <a:spcBef>
                          <a:spcPts val="355"/>
                        </a:spcBef>
                      </a:pPr>
                      <a:r>
                        <a:rPr lang="vi-VN" sz="1800" b="1" spc="-10" dirty="0">
                          <a:latin typeface="Arial"/>
                          <a:cs typeface="Arial"/>
                        </a:rPr>
                        <a:t>Đánh giá bổ sung</a:t>
                      </a:r>
                      <a:endParaRPr sz="1800" dirty="0">
                        <a:latin typeface="Arial"/>
                        <a:cs typeface="Arial"/>
                      </a:endParaRPr>
                    </a:p>
                    <a:p>
                      <a:pPr marL="91440" marR="73025" algn="just">
                        <a:lnSpc>
                          <a:spcPct val="100000"/>
                        </a:lnSpc>
                        <a:spcBef>
                          <a:spcPts val="5"/>
                        </a:spcBef>
                      </a:pPr>
                      <a:r>
                        <a:rPr lang="vi-VN" sz="1800" spc="-10" dirty="0">
                          <a:latin typeface="Arial MT"/>
                          <a:cs typeface="Arial MT"/>
                        </a:rPr>
                        <a:t>Đánh giá mức độ khiếm khuyết/lỗi tồn tại trong hệ thống cảnh giác dược và tác động của nó đối với tất cả các sản phẩm. Nếu có thể, hãy mô tả những đánh giá bổ sung nào đã được thực hiện hoặc có thể được yêu cầu để đánh giá đầy đủ tác động của khiếm khuyết/lỗi, v.d. phân tích hồi cứu dữ liệu có thể được yêu cầu để đánh giá đầy đủ tác động</a:t>
                      </a:r>
                      <a:r>
                        <a:rPr sz="1800" spc="-15" dirty="0">
                          <a:latin typeface="Arial MT"/>
                          <a:cs typeface="Arial MT"/>
                        </a:rPr>
                        <a:t>.</a:t>
                      </a:r>
                      <a:endParaRPr sz="1800" dirty="0">
                        <a:latin typeface="Arial MT"/>
                        <a:cs typeface="Arial MT"/>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668307">
                <a:tc>
                  <a:txBody>
                    <a:bodyPr/>
                    <a:lstStyle/>
                    <a:p>
                      <a:pPr marL="91440">
                        <a:lnSpc>
                          <a:spcPct val="100000"/>
                        </a:lnSpc>
                        <a:spcBef>
                          <a:spcPts val="360"/>
                        </a:spcBef>
                      </a:pPr>
                      <a:r>
                        <a:rPr lang="en-US" sz="1800" b="1" spc="-10" dirty="0">
                          <a:latin typeface="Arial"/>
                          <a:cs typeface="Arial"/>
                        </a:rPr>
                        <a:t>(</a:t>
                      </a:r>
                      <a:r>
                        <a:rPr lang="en-US" sz="1800" b="1" spc="-10" dirty="0" err="1">
                          <a:latin typeface="Arial"/>
                          <a:cs typeface="Arial"/>
                        </a:rPr>
                        <a:t>Các</a:t>
                      </a:r>
                      <a:r>
                        <a:rPr lang="en-US" sz="1800" b="1" spc="-10" dirty="0">
                          <a:latin typeface="Arial"/>
                          <a:cs typeface="Arial"/>
                        </a:rPr>
                        <a:t>) </a:t>
                      </a:r>
                      <a:r>
                        <a:rPr lang="en-US" sz="1800" b="1" spc="-10" dirty="0" err="1">
                          <a:latin typeface="Arial"/>
                          <a:cs typeface="Arial"/>
                        </a:rPr>
                        <a:t>hành</a:t>
                      </a:r>
                      <a:r>
                        <a:rPr lang="en-US" sz="1800" b="1" spc="-10" dirty="0">
                          <a:latin typeface="Arial"/>
                          <a:cs typeface="Arial"/>
                        </a:rPr>
                        <a:t> </a:t>
                      </a:r>
                      <a:r>
                        <a:rPr lang="en-US" sz="1800" b="1" spc="-10" dirty="0" err="1">
                          <a:latin typeface="Arial"/>
                          <a:cs typeface="Arial"/>
                        </a:rPr>
                        <a:t>động</a:t>
                      </a:r>
                      <a:r>
                        <a:rPr lang="en-US" sz="1800" b="1" spc="-10" dirty="0">
                          <a:latin typeface="Arial"/>
                          <a:cs typeface="Arial"/>
                        </a:rPr>
                        <a:t> </a:t>
                      </a:r>
                      <a:r>
                        <a:rPr lang="en-US" sz="1800" b="1" spc="-10" dirty="0" err="1">
                          <a:latin typeface="Arial"/>
                          <a:cs typeface="Arial"/>
                        </a:rPr>
                        <a:t>khắc</a:t>
                      </a:r>
                      <a:r>
                        <a:rPr lang="en-US" sz="1800" b="1" spc="-10" dirty="0">
                          <a:latin typeface="Arial"/>
                          <a:cs typeface="Arial"/>
                        </a:rPr>
                        <a:t> </a:t>
                      </a:r>
                      <a:r>
                        <a:rPr lang="en-US" sz="1800" b="1" spc="-10" dirty="0" err="1">
                          <a:latin typeface="Arial"/>
                          <a:cs typeface="Arial"/>
                        </a:rPr>
                        <a:t>phục</a:t>
                      </a:r>
                      <a:endParaRPr sz="1800" dirty="0">
                        <a:latin typeface="Arial"/>
                        <a:cs typeface="Arial"/>
                      </a:endParaRPr>
                    </a:p>
                    <a:p>
                      <a:pPr marL="91440">
                        <a:lnSpc>
                          <a:spcPct val="100000"/>
                        </a:lnSpc>
                      </a:pPr>
                      <a:r>
                        <a:rPr lang="vi-VN" sz="1800" spc="-25" dirty="0">
                          <a:latin typeface="Arial MT"/>
                          <a:cs typeface="Arial MT"/>
                        </a:rPr>
                        <a:t>Nêu chi tiết (các) hành động đã được thực hiện/được đề xuất để khắc phục những thiếu sót đã được xác định</a:t>
                      </a:r>
                      <a:endParaRPr sz="1800" dirty="0">
                        <a:latin typeface="Arial MT"/>
                        <a:cs typeface="Arial MT"/>
                      </a:endParaRP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192980">
                <a:tc>
                  <a:txBody>
                    <a:bodyPr/>
                    <a:lstStyle/>
                    <a:p>
                      <a:pPr marL="91440" algn="just">
                        <a:lnSpc>
                          <a:spcPct val="100000"/>
                        </a:lnSpc>
                        <a:spcBef>
                          <a:spcPts val="365"/>
                        </a:spcBef>
                      </a:pPr>
                      <a:r>
                        <a:rPr lang="en-US" sz="1800" b="1" dirty="0">
                          <a:latin typeface="Arial"/>
                          <a:cs typeface="Arial"/>
                        </a:rPr>
                        <a:t>(</a:t>
                      </a:r>
                      <a:r>
                        <a:rPr lang="en-US" sz="1800" b="1" dirty="0" err="1">
                          <a:latin typeface="Arial"/>
                          <a:cs typeface="Arial"/>
                        </a:rPr>
                        <a:t>Các</a:t>
                      </a:r>
                      <a:r>
                        <a:rPr lang="en-US" sz="1800" b="1" dirty="0">
                          <a:latin typeface="Arial"/>
                          <a:cs typeface="Arial"/>
                        </a:rPr>
                        <a:t>) </a:t>
                      </a:r>
                      <a:r>
                        <a:rPr lang="en-US" sz="1800" b="1" dirty="0" err="1">
                          <a:latin typeface="Arial"/>
                          <a:cs typeface="Arial"/>
                        </a:rPr>
                        <a:t>hành</a:t>
                      </a:r>
                      <a:r>
                        <a:rPr lang="en-US" sz="1800" b="1" dirty="0">
                          <a:latin typeface="Arial"/>
                          <a:cs typeface="Arial"/>
                        </a:rPr>
                        <a:t> </a:t>
                      </a:r>
                      <a:r>
                        <a:rPr lang="en-US" sz="1800" b="1" dirty="0" err="1">
                          <a:latin typeface="Arial"/>
                          <a:cs typeface="Arial"/>
                        </a:rPr>
                        <a:t>động</a:t>
                      </a:r>
                      <a:r>
                        <a:rPr lang="en-US" sz="1800" b="1" dirty="0">
                          <a:latin typeface="Arial"/>
                          <a:cs typeface="Arial"/>
                        </a:rPr>
                        <a:t> </a:t>
                      </a:r>
                      <a:r>
                        <a:rPr lang="en-US" sz="1800" b="1" dirty="0" err="1">
                          <a:latin typeface="Arial"/>
                          <a:cs typeface="Arial"/>
                        </a:rPr>
                        <a:t>phòng</a:t>
                      </a:r>
                      <a:r>
                        <a:rPr lang="en-US" sz="1800" b="1" dirty="0">
                          <a:latin typeface="Arial"/>
                          <a:cs typeface="Arial"/>
                        </a:rPr>
                        <a:t> </a:t>
                      </a:r>
                      <a:r>
                        <a:rPr lang="en-US" sz="1800" b="1" dirty="0" err="1">
                          <a:latin typeface="Arial"/>
                          <a:cs typeface="Arial"/>
                        </a:rPr>
                        <a:t>ngừa</a:t>
                      </a:r>
                      <a:endParaRPr sz="1800" dirty="0">
                        <a:latin typeface="Arial"/>
                        <a:cs typeface="Arial"/>
                      </a:endParaRPr>
                    </a:p>
                    <a:p>
                      <a:pPr marL="91440" marR="77470" algn="just">
                        <a:lnSpc>
                          <a:spcPct val="100000"/>
                        </a:lnSpc>
                      </a:pPr>
                      <a:r>
                        <a:rPr lang="vi-VN" sz="1800" spc="-5" dirty="0">
                          <a:latin typeface="Arial MT"/>
                          <a:cs typeface="Arial MT"/>
                        </a:rPr>
                        <a:t>Nêu chi tiết (các) hành động được thực hiện/đề xuất để loại bỏ nguyên nhân cốt lõi của thiếu sót/lỗi nhằm ngăn ngừa tái diễn. (Các) hành động để xác định và ngăn ngừa những thiếu sót tiềm ẩn tương tự khác cũng cần được xem xét</a:t>
                      </a:r>
                      <a:r>
                        <a:rPr sz="1800" spc="-20" dirty="0">
                          <a:latin typeface="Arial MT"/>
                          <a:cs typeface="Arial MT"/>
                        </a:rPr>
                        <a:t>.</a:t>
                      </a:r>
                      <a:endParaRPr sz="1800" dirty="0">
                        <a:latin typeface="Arial MT"/>
                        <a:cs typeface="Arial MT"/>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194827">
                <a:tc>
                  <a:txBody>
                    <a:bodyPr/>
                    <a:lstStyle/>
                    <a:p>
                      <a:pPr marL="91440">
                        <a:lnSpc>
                          <a:spcPct val="100000"/>
                        </a:lnSpc>
                        <a:spcBef>
                          <a:spcPts val="370"/>
                        </a:spcBef>
                      </a:pPr>
                      <a:r>
                        <a:rPr lang="en-US" sz="1800" b="1" spc="-15" dirty="0">
                          <a:latin typeface="Arial"/>
                          <a:cs typeface="Arial"/>
                        </a:rPr>
                        <a:t>(</a:t>
                      </a:r>
                      <a:r>
                        <a:rPr lang="en-US" sz="1800" b="1" spc="-15" dirty="0" err="1">
                          <a:latin typeface="Arial"/>
                          <a:cs typeface="Arial"/>
                        </a:rPr>
                        <a:t>Các</a:t>
                      </a:r>
                      <a:r>
                        <a:rPr lang="en-US" sz="1800" b="1" spc="-15" dirty="0">
                          <a:latin typeface="Arial"/>
                          <a:cs typeface="Arial"/>
                        </a:rPr>
                        <a:t>) </a:t>
                      </a:r>
                      <a:r>
                        <a:rPr lang="en-US" sz="1800" b="1" spc="-15" dirty="0" err="1">
                          <a:latin typeface="Arial"/>
                          <a:cs typeface="Arial"/>
                        </a:rPr>
                        <a:t>sản</a:t>
                      </a:r>
                      <a:r>
                        <a:rPr lang="en-US" sz="1800" b="1" spc="-15" dirty="0">
                          <a:latin typeface="Arial"/>
                          <a:cs typeface="Arial"/>
                        </a:rPr>
                        <a:t> </a:t>
                      </a:r>
                      <a:r>
                        <a:rPr lang="en-US" sz="1800" b="1" spc="-15" dirty="0" err="1">
                          <a:latin typeface="Arial"/>
                          <a:cs typeface="Arial"/>
                        </a:rPr>
                        <a:t>phẩm</a:t>
                      </a:r>
                      <a:r>
                        <a:rPr lang="en-US" sz="1800" b="1" spc="-15" dirty="0">
                          <a:latin typeface="Arial"/>
                          <a:cs typeface="Arial"/>
                        </a:rPr>
                        <a:t> </a:t>
                      </a:r>
                      <a:r>
                        <a:rPr lang="en-US" sz="1800" b="1" spc="-15" dirty="0" err="1">
                          <a:latin typeface="Arial"/>
                          <a:cs typeface="Arial"/>
                        </a:rPr>
                        <a:t>đầu</a:t>
                      </a:r>
                      <a:r>
                        <a:rPr lang="en-US" sz="1800" b="1" spc="-15" dirty="0">
                          <a:latin typeface="Arial"/>
                          <a:cs typeface="Arial"/>
                        </a:rPr>
                        <a:t> ra</a:t>
                      </a:r>
                      <a:endParaRPr sz="1800" dirty="0">
                        <a:latin typeface="Arial"/>
                        <a:cs typeface="Arial"/>
                      </a:endParaRPr>
                    </a:p>
                    <a:p>
                      <a:pPr marL="91440" marR="73025">
                        <a:lnSpc>
                          <a:spcPct val="100000"/>
                        </a:lnSpc>
                      </a:pPr>
                      <a:r>
                        <a:rPr lang="vi-VN" sz="1800" spc="-5" dirty="0">
                          <a:latin typeface="Arial MT"/>
                          <a:cs typeface="Arial MT"/>
                        </a:rPr>
                        <a:t>Nêu chi tiết các kết quả đầu ra cụ thể từ (các) hành động khắc phục và phòng ngừa được đề xuất/hoàn thành. Ví dụ: cập nhật quy trình/hướng dẫn công việc, hồ sơ đào tạo lại, giải pháp CNTT</a:t>
                      </a:r>
                      <a:r>
                        <a:rPr sz="1800" spc="-20" dirty="0">
                          <a:latin typeface="Arial MT"/>
                          <a:cs typeface="Arial MT"/>
                        </a:rPr>
                        <a:t>.</a:t>
                      </a:r>
                      <a:endParaRPr sz="1800" dirty="0">
                        <a:latin typeface="Arial MT"/>
                        <a:cs typeface="Arial MT"/>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929311">
                <a:tc>
                  <a:txBody>
                    <a:bodyPr/>
                    <a:lstStyle/>
                    <a:p>
                      <a:pPr marL="91440">
                        <a:lnSpc>
                          <a:spcPct val="100000"/>
                        </a:lnSpc>
                        <a:spcBef>
                          <a:spcPts val="370"/>
                        </a:spcBef>
                      </a:pPr>
                      <a:r>
                        <a:rPr lang="vi-VN" sz="1800" b="1" spc="-5" dirty="0">
                          <a:latin typeface="Arial"/>
                          <a:cs typeface="Arial"/>
                        </a:rPr>
                        <a:t>(Các) mốc thời hạn</a:t>
                      </a:r>
                      <a:endParaRPr sz="1800" dirty="0">
                        <a:latin typeface="Arial"/>
                        <a:cs typeface="Arial"/>
                      </a:endParaRPr>
                    </a:p>
                    <a:p>
                      <a:pPr marL="91440">
                        <a:lnSpc>
                          <a:spcPct val="100000"/>
                        </a:lnSpc>
                      </a:pPr>
                      <a:r>
                        <a:rPr lang="vi-VN" sz="1800" spc="-5" dirty="0">
                          <a:latin typeface="Arial MT"/>
                          <a:cs typeface="Arial MT"/>
                        </a:rPr>
                        <a:t>Xác định (các) ngày thực tế/đề xuất để hoàn thành từng hành động. </a:t>
                      </a:r>
                      <a:r>
                        <a:rPr lang="en-US" sz="1800" spc="-5" dirty="0" err="1">
                          <a:latin typeface="Arial MT"/>
                          <a:cs typeface="Arial MT"/>
                        </a:rPr>
                        <a:t>Nêu</a:t>
                      </a:r>
                      <a:r>
                        <a:rPr lang="en-US" sz="1800" spc="-5" dirty="0">
                          <a:latin typeface="Arial MT"/>
                          <a:cs typeface="Arial MT"/>
                        </a:rPr>
                        <a:t> </a:t>
                      </a:r>
                      <a:r>
                        <a:rPr lang="en-US" sz="1800" spc="-5" dirty="0" err="1">
                          <a:latin typeface="Arial MT"/>
                          <a:cs typeface="Arial MT"/>
                        </a:rPr>
                        <a:t>ro</a:t>
                      </a:r>
                      <a:r>
                        <a:rPr lang="en-US" sz="1800" spc="-5" dirty="0">
                          <a:latin typeface="Arial MT"/>
                          <a:cs typeface="Arial MT"/>
                        </a:rPr>
                        <a:t>̃</a:t>
                      </a:r>
                      <a:r>
                        <a:rPr lang="vi-VN" sz="1800" spc="-5" dirty="0">
                          <a:latin typeface="Arial MT"/>
                          <a:cs typeface="Arial MT"/>
                        </a:rPr>
                        <a:t> khi nào một hành động được hoàn thành</a:t>
                      </a:r>
                      <a:endParaRPr sz="1800" dirty="0">
                        <a:latin typeface="Arial MT"/>
                        <a:cs typeface="Arial MT"/>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515493"/>
            <a:ext cx="10725403" cy="568104"/>
          </a:xfrm>
          <a:prstGeom prst="rect">
            <a:avLst/>
          </a:prstGeom>
        </p:spPr>
        <p:txBody>
          <a:bodyPr vert="horz" wrap="square" lIns="0" tIns="13970" rIns="0" bIns="0" rtlCol="0">
            <a:spAutoFit/>
          </a:bodyPr>
          <a:lstStyle/>
          <a:p>
            <a:pPr marL="12700">
              <a:lnSpc>
                <a:spcPct val="100000"/>
              </a:lnSpc>
              <a:spcBef>
                <a:spcPts val="110"/>
              </a:spcBef>
            </a:pPr>
            <a:r>
              <a:rPr lang="vi-VN" sz="3600" dirty="0"/>
              <a:t>Hướng dẫn </a:t>
            </a:r>
            <a:r>
              <a:rPr lang="en-US" sz="3600" dirty="0" err="1"/>
              <a:t>phản</a:t>
            </a:r>
            <a:r>
              <a:rPr lang="en-US" sz="3600" dirty="0"/>
              <a:t> </a:t>
            </a:r>
            <a:r>
              <a:rPr lang="en-US" sz="3600" dirty="0" err="1"/>
              <a:t>hồi</a:t>
            </a:r>
            <a:r>
              <a:rPr lang="vi-VN" sz="3600" dirty="0"/>
              <a:t> kết quả thanh tra</a:t>
            </a:r>
            <a:endParaRPr sz="3350" dirty="0"/>
          </a:p>
        </p:txBody>
      </p:sp>
      <p:sp>
        <p:nvSpPr>
          <p:cNvPr id="3" name="object 3"/>
          <p:cNvSpPr/>
          <p:nvPr/>
        </p:nvSpPr>
        <p:spPr>
          <a:xfrm>
            <a:off x="3557015" y="1496567"/>
            <a:ext cx="10050780" cy="0"/>
          </a:xfrm>
          <a:custGeom>
            <a:avLst/>
            <a:gdLst/>
            <a:ahLst/>
            <a:cxnLst/>
            <a:rect l="l" t="t" r="r" b="b"/>
            <a:pathLst>
              <a:path w="10050780">
                <a:moveTo>
                  <a:pt x="0" y="0"/>
                </a:moveTo>
                <a:lnTo>
                  <a:pt x="10050780" y="0"/>
                </a:lnTo>
              </a:path>
            </a:pathLst>
          </a:custGeom>
          <a:ln w="12700">
            <a:solidFill>
              <a:srgbClr val="005F9E"/>
            </a:solidFill>
          </a:ln>
        </p:spPr>
        <p:txBody>
          <a:bodyPr wrap="square" lIns="0" tIns="0" rIns="0" bIns="0" rtlCol="0"/>
          <a:lstStyle/>
          <a:p>
            <a:endParaRPr/>
          </a:p>
        </p:txBody>
      </p:sp>
      <p:sp>
        <p:nvSpPr>
          <p:cNvPr id="4" name="object 4"/>
          <p:cNvSpPr txBox="1"/>
          <p:nvPr/>
        </p:nvSpPr>
        <p:spPr>
          <a:xfrm>
            <a:off x="3762502" y="1572895"/>
            <a:ext cx="1566545" cy="894080"/>
          </a:xfrm>
          <a:prstGeom prst="rect">
            <a:avLst/>
          </a:prstGeom>
        </p:spPr>
        <p:txBody>
          <a:bodyPr vert="horz" wrap="square" lIns="0" tIns="12700" rIns="0" bIns="0" rtlCol="0">
            <a:spAutoFit/>
          </a:bodyPr>
          <a:lstStyle/>
          <a:p>
            <a:pPr marL="12700">
              <a:lnSpc>
                <a:spcPct val="100000"/>
              </a:lnSpc>
              <a:spcBef>
                <a:spcPts val="100"/>
              </a:spcBef>
            </a:pPr>
            <a:r>
              <a:rPr sz="5700" b="1" spc="-5" dirty="0">
                <a:latin typeface="Arial"/>
                <a:cs typeface="Arial"/>
              </a:rPr>
              <a:t>Do</a:t>
            </a:r>
            <a:r>
              <a:rPr sz="5700" b="1" spc="-220" dirty="0">
                <a:latin typeface="Arial"/>
                <a:cs typeface="Arial"/>
              </a:rPr>
              <a:t>’</a:t>
            </a:r>
            <a:r>
              <a:rPr sz="5700" b="1" dirty="0">
                <a:latin typeface="Arial"/>
                <a:cs typeface="Arial"/>
              </a:rPr>
              <a:t>s</a:t>
            </a:r>
            <a:endParaRPr sz="5700">
              <a:latin typeface="Arial"/>
              <a:cs typeface="Arial"/>
            </a:endParaRPr>
          </a:p>
        </p:txBody>
      </p:sp>
      <p:grpSp>
        <p:nvGrpSpPr>
          <p:cNvPr id="5" name="object 5"/>
          <p:cNvGrpSpPr/>
          <p:nvPr/>
        </p:nvGrpSpPr>
        <p:grpSpPr>
          <a:xfrm>
            <a:off x="627887" y="2385186"/>
            <a:ext cx="4890770" cy="4995545"/>
            <a:chOff x="627887" y="2385186"/>
            <a:chExt cx="4890770" cy="4995545"/>
          </a:xfrm>
        </p:grpSpPr>
        <p:sp>
          <p:nvSpPr>
            <p:cNvPr id="6" name="object 6"/>
            <p:cNvSpPr/>
            <p:nvPr/>
          </p:nvSpPr>
          <p:spPr>
            <a:xfrm>
              <a:off x="3774820" y="2385186"/>
              <a:ext cx="1541145" cy="76200"/>
            </a:xfrm>
            <a:custGeom>
              <a:avLst/>
              <a:gdLst/>
              <a:ahLst/>
              <a:cxnLst/>
              <a:rect l="l" t="t" r="r" b="b"/>
              <a:pathLst>
                <a:path w="1541145" h="76200">
                  <a:moveTo>
                    <a:pt x="1540764" y="0"/>
                  </a:moveTo>
                  <a:lnTo>
                    <a:pt x="0" y="0"/>
                  </a:lnTo>
                  <a:lnTo>
                    <a:pt x="0" y="76200"/>
                  </a:lnTo>
                  <a:lnTo>
                    <a:pt x="1540764" y="76200"/>
                  </a:lnTo>
                  <a:lnTo>
                    <a:pt x="1540764" y="0"/>
                  </a:lnTo>
                  <a:close/>
                </a:path>
              </a:pathLst>
            </a:custGeom>
            <a:solidFill>
              <a:srgbClr val="000000"/>
            </a:solidFill>
          </p:spPr>
          <p:txBody>
            <a:bodyPr wrap="square" lIns="0" tIns="0" rIns="0" bIns="0" rtlCol="0"/>
            <a:lstStyle/>
            <a:p>
              <a:endParaRPr/>
            </a:p>
          </p:txBody>
        </p:sp>
        <p:pic>
          <p:nvPicPr>
            <p:cNvPr id="7" name="object 7"/>
            <p:cNvPicPr/>
            <p:nvPr/>
          </p:nvPicPr>
          <p:blipFill>
            <a:blip r:embed="rId2" cstate="print"/>
            <a:stretch>
              <a:fillRect/>
            </a:stretch>
          </p:blipFill>
          <p:spPr>
            <a:xfrm>
              <a:off x="627887" y="2490215"/>
              <a:ext cx="4890516" cy="4890515"/>
            </a:xfrm>
            <a:prstGeom prst="rect">
              <a:avLst/>
            </a:prstGeom>
          </p:spPr>
        </p:pic>
      </p:grpSp>
      <p:sp>
        <p:nvSpPr>
          <p:cNvPr id="8" name="object 8"/>
          <p:cNvSpPr txBox="1"/>
          <p:nvPr/>
        </p:nvSpPr>
        <p:spPr>
          <a:xfrm>
            <a:off x="5771133" y="1540256"/>
            <a:ext cx="7836661" cy="274434"/>
          </a:xfrm>
          <a:prstGeom prst="rect">
            <a:avLst/>
          </a:prstGeom>
        </p:spPr>
        <p:txBody>
          <a:bodyPr vert="horz" wrap="square" lIns="0" tIns="12700" rIns="0" bIns="0" rtlCol="0">
            <a:spAutoFit/>
          </a:bodyPr>
          <a:lstStyle/>
          <a:p>
            <a:pPr marL="12700">
              <a:lnSpc>
                <a:spcPct val="100000"/>
              </a:lnSpc>
              <a:spcBef>
                <a:spcPts val="100"/>
              </a:spcBef>
            </a:pPr>
            <a:r>
              <a:rPr lang="en-US" sz="1700" dirty="0" err="1">
                <a:latin typeface="Arial MT"/>
                <a:cs typeface="Arial MT"/>
              </a:rPr>
              <a:t>Hãy</a:t>
            </a:r>
            <a:r>
              <a:rPr lang="en-US" sz="1700" dirty="0">
                <a:latin typeface="Arial MT"/>
                <a:cs typeface="Arial MT"/>
              </a:rPr>
              <a:t> </a:t>
            </a:r>
            <a:r>
              <a:rPr lang="en-US" sz="1700" dirty="0" err="1">
                <a:latin typeface="Arial MT"/>
                <a:cs typeface="Arial MT"/>
              </a:rPr>
              <a:t>phản</a:t>
            </a:r>
            <a:r>
              <a:rPr lang="en-US" sz="1700" dirty="0">
                <a:latin typeface="Arial MT"/>
                <a:cs typeface="Arial MT"/>
              </a:rPr>
              <a:t> </a:t>
            </a:r>
            <a:r>
              <a:rPr lang="en-US" sz="1700" dirty="0" err="1">
                <a:latin typeface="Arial MT"/>
                <a:cs typeface="Arial MT"/>
              </a:rPr>
              <a:t>hồi</a:t>
            </a:r>
            <a:r>
              <a:rPr lang="en-US" sz="1700" dirty="0">
                <a:latin typeface="Arial MT"/>
                <a:cs typeface="Arial MT"/>
              </a:rPr>
              <a:t> </a:t>
            </a:r>
            <a:r>
              <a:rPr lang="en-US" sz="1700" dirty="0" err="1">
                <a:latin typeface="Arial MT"/>
                <a:cs typeface="Arial MT"/>
              </a:rPr>
              <a:t>đúng</a:t>
            </a:r>
            <a:r>
              <a:rPr lang="en-US" sz="1700" dirty="0">
                <a:latin typeface="Arial MT"/>
                <a:cs typeface="Arial MT"/>
              </a:rPr>
              <a:t> </a:t>
            </a:r>
            <a:r>
              <a:rPr lang="en-US" sz="1700" dirty="0" err="1">
                <a:latin typeface="Arial MT"/>
                <a:cs typeface="Arial MT"/>
              </a:rPr>
              <a:t>hạn</a:t>
            </a:r>
            <a:r>
              <a:rPr lang="en-US" sz="1700" dirty="0">
                <a:latin typeface="Arial MT"/>
                <a:cs typeface="Arial MT"/>
              </a:rPr>
              <a:t> – </a:t>
            </a:r>
            <a:r>
              <a:rPr lang="en-US" sz="1700" dirty="0" err="1">
                <a:latin typeface="Arial MT"/>
                <a:cs typeface="Arial MT"/>
              </a:rPr>
              <a:t>nếu</a:t>
            </a:r>
            <a:r>
              <a:rPr lang="en-US" sz="1700" dirty="0">
                <a:latin typeface="Arial MT"/>
                <a:cs typeface="Arial MT"/>
              </a:rPr>
              <a:t> </a:t>
            </a:r>
            <a:r>
              <a:rPr lang="en-US" sz="1700" dirty="0" err="1">
                <a:latin typeface="Arial MT"/>
                <a:cs typeface="Arial MT"/>
              </a:rPr>
              <a:t>có</a:t>
            </a:r>
            <a:r>
              <a:rPr lang="en-US" sz="1700" dirty="0">
                <a:latin typeface="Arial MT"/>
                <a:cs typeface="Arial MT"/>
              </a:rPr>
              <a:t> </a:t>
            </a:r>
            <a:r>
              <a:rPr lang="en-US" sz="1700" dirty="0" err="1">
                <a:latin typeface="Arial MT"/>
                <a:cs typeface="Arial MT"/>
              </a:rPr>
              <a:t>sự</a:t>
            </a:r>
            <a:r>
              <a:rPr lang="en-US" sz="1700" dirty="0">
                <a:latin typeface="Arial MT"/>
                <a:cs typeface="Arial MT"/>
              </a:rPr>
              <a:t> </a:t>
            </a:r>
            <a:r>
              <a:rPr lang="en-US" sz="1700" dirty="0" err="1">
                <a:latin typeface="Arial MT"/>
                <a:cs typeface="Arial MT"/>
              </a:rPr>
              <a:t>chậm</a:t>
            </a:r>
            <a:r>
              <a:rPr lang="en-US" sz="1700" dirty="0">
                <a:latin typeface="Arial MT"/>
                <a:cs typeface="Arial MT"/>
              </a:rPr>
              <a:t> </a:t>
            </a:r>
            <a:r>
              <a:rPr lang="en-US" sz="1700" dirty="0" err="1">
                <a:latin typeface="Arial MT"/>
                <a:cs typeface="Arial MT"/>
              </a:rPr>
              <a:t>trễ</a:t>
            </a:r>
            <a:r>
              <a:rPr lang="en-US" sz="1700" dirty="0">
                <a:latin typeface="Arial MT"/>
                <a:cs typeface="Arial MT"/>
              </a:rPr>
              <a:t> </a:t>
            </a:r>
            <a:r>
              <a:rPr lang="en-US" sz="1700" dirty="0" err="1">
                <a:latin typeface="Arial MT"/>
                <a:cs typeface="Arial MT"/>
              </a:rPr>
              <a:t>hãy</a:t>
            </a:r>
            <a:r>
              <a:rPr lang="en-US" sz="1700" dirty="0">
                <a:latin typeface="Arial MT"/>
                <a:cs typeface="Arial MT"/>
              </a:rPr>
              <a:t> </a:t>
            </a:r>
            <a:r>
              <a:rPr lang="en-US" sz="1700" dirty="0" err="1">
                <a:latin typeface="Arial MT"/>
                <a:cs typeface="Arial MT"/>
              </a:rPr>
              <a:t>cho</a:t>
            </a:r>
            <a:r>
              <a:rPr lang="en-US" sz="1700" dirty="0">
                <a:latin typeface="Arial MT"/>
                <a:cs typeface="Arial MT"/>
              </a:rPr>
              <a:t> </a:t>
            </a:r>
            <a:r>
              <a:rPr lang="en-US" sz="1700" dirty="0" err="1">
                <a:latin typeface="Arial MT"/>
                <a:cs typeface="Arial MT"/>
              </a:rPr>
              <a:t>chúng</a:t>
            </a:r>
            <a:r>
              <a:rPr lang="en-US" sz="1700" dirty="0">
                <a:latin typeface="Arial MT"/>
                <a:cs typeface="Arial MT"/>
              </a:rPr>
              <a:t> </a:t>
            </a:r>
            <a:r>
              <a:rPr lang="en-US" sz="1700" dirty="0" err="1">
                <a:latin typeface="Arial MT"/>
                <a:cs typeface="Arial MT"/>
              </a:rPr>
              <a:t>tôi</a:t>
            </a:r>
            <a:r>
              <a:rPr lang="en-US" sz="1700" dirty="0">
                <a:latin typeface="Arial MT"/>
                <a:cs typeface="Arial MT"/>
              </a:rPr>
              <a:t> </a:t>
            </a:r>
            <a:r>
              <a:rPr lang="en-US" sz="1700" dirty="0" err="1">
                <a:latin typeface="Arial MT"/>
                <a:cs typeface="Arial MT"/>
              </a:rPr>
              <a:t>biết</a:t>
            </a:r>
            <a:r>
              <a:rPr sz="1700" spc="-25" dirty="0">
                <a:latin typeface="Arial MT"/>
                <a:cs typeface="Arial MT"/>
              </a:rPr>
              <a:t>.</a:t>
            </a:r>
            <a:endParaRPr sz="1700" dirty="0">
              <a:latin typeface="Arial MT"/>
              <a:cs typeface="Arial MT"/>
            </a:endParaRPr>
          </a:p>
        </p:txBody>
      </p:sp>
      <p:sp>
        <p:nvSpPr>
          <p:cNvPr id="9" name="object 9"/>
          <p:cNvSpPr/>
          <p:nvPr/>
        </p:nvSpPr>
        <p:spPr>
          <a:xfrm>
            <a:off x="5567171" y="2124455"/>
            <a:ext cx="8041005" cy="0"/>
          </a:xfrm>
          <a:custGeom>
            <a:avLst/>
            <a:gdLst/>
            <a:ahLst/>
            <a:cxnLst/>
            <a:rect l="l" t="t" r="r" b="b"/>
            <a:pathLst>
              <a:path w="8041005">
                <a:moveTo>
                  <a:pt x="0" y="0"/>
                </a:moveTo>
                <a:lnTo>
                  <a:pt x="8040624" y="0"/>
                </a:lnTo>
              </a:path>
            </a:pathLst>
          </a:custGeom>
          <a:ln w="12700">
            <a:solidFill>
              <a:srgbClr val="BBC5D5"/>
            </a:solidFill>
          </a:ln>
        </p:spPr>
        <p:txBody>
          <a:bodyPr wrap="square" lIns="0" tIns="0" rIns="0" bIns="0" rtlCol="0"/>
          <a:lstStyle/>
          <a:p>
            <a:endParaRPr/>
          </a:p>
        </p:txBody>
      </p:sp>
      <p:sp>
        <p:nvSpPr>
          <p:cNvPr id="10" name="object 10"/>
          <p:cNvSpPr txBox="1"/>
          <p:nvPr/>
        </p:nvSpPr>
        <p:spPr>
          <a:xfrm>
            <a:off x="5771134" y="2169032"/>
            <a:ext cx="6049010" cy="285115"/>
          </a:xfrm>
          <a:prstGeom prst="rect">
            <a:avLst/>
          </a:prstGeom>
        </p:spPr>
        <p:txBody>
          <a:bodyPr vert="horz" wrap="square" lIns="0" tIns="13335" rIns="0" bIns="0" rtlCol="0">
            <a:spAutoFit/>
          </a:bodyPr>
          <a:lstStyle/>
          <a:p>
            <a:pPr marL="12700">
              <a:lnSpc>
                <a:spcPct val="100000"/>
              </a:lnSpc>
              <a:spcBef>
                <a:spcPts val="105"/>
              </a:spcBef>
            </a:pPr>
            <a:r>
              <a:rPr lang="en-US" sz="1700" dirty="0" err="1">
                <a:latin typeface="Arial MT"/>
                <a:cs typeface="Arial MT"/>
              </a:rPr>
              <a:t>Nêu</a:t>
            </a:r>
            <a:r>
              <a:rPr lang="en-US" sz="1700" dirty="0">
                <a:latin typeface="Arial MT"/>
                <a:cs typeface="Arial MT"/>
              </a:rPr>
              <a:t> </a:t>
            </a:r>
            <a:r>
              <a:rPr lang="en-US" sz="1700" dirty="0" err="1">
                <a:latin typeface="Arial MT"/>
                <a:cs typeface="Arial MT"/>
              </a:rPr>
              <a:t>rõ</a:t>
            </a:r>
            <a:r>
              <a:rPr lang="en-US" sz="1700" dirty="0">
                <a:latin typeface="Arial MT"/>
                <a:cs typeface="Arial MT"/>
              </a:rPr>
              <a:t> (</a:t>
            </a:r>
            <a:r>
              <a:rPr lang="en-US" sz="1700" dirty="0" err="1">
                <a:latin typeface="Arial MT"/>
                <a:cs typeface="Arial MT"/>
              </a:rPr>
              <a:t>các</a:t>
            </a:r>
            <a:r>
              <a:rPr lang="en-US" sz="1700" dirty="0">
                <a:latin typeface="Arial MT"/>
                <a:cs typeface="Arial MT"/>
              </a:rPr>
              <a:t>) </a:t>
            </a:r>
            <a:r>
              <a:rPr lang="en-US" sz="1700" dirty="0" err="1">
                <a:latin typeface="Arial MT"/>
                <a:cs typeface="Arial MT"/>
              </a:rPr>
              <a:t>hành</a:t>
            </a:r>
            <a:r>
              <a:rPr lang="en-US" sz="1700" dirty="0">
                <a:latin typeface="Arial MT"/>
                <a:cs typeface="Arial MT"/>
              </a:rPr>
              <a:t> </a:t>
            </a:r>
            <a:r>
              <a:rPr lang="en-US" sz="1700" dirty="0" err="1">
                <a:latin typeface="Arial MT"/>
                <a:cs typeface="Arial MT"/>
              </a:rPr>
              <a:t>động</a:t>
            </a:r>
            <a:r>
              <a:rPr lang="en-US" sz="1700" dirty="0">
                <a:latin typeface="Arial MT"/>
                <a:cs typeface="Arial MT"/>
              </a:rPr>
              <a:t> </a:t>
            </a:r>
            <a:r>
              <a:rPr lang="en-US" sz="1700" dirty="0" err="1">
                <a:latin typeface="Arial MT"/>
                <a:cs typeface="Arial MT"/>
              </a:rPr>
              <a:t>mà</a:t>
            </a:r>
            <a:r>
              <a:rPr lang="en-US" sz="1700" dirty="0">
                <a:latin typeface="Arial MT"/>
                <a:cs typeface="Arial MT"/>
              </a:rPr>
              <a:t> </a:t>
            </a:r>
            <a:r>
              <a:rPr lang="en-US" sz="1700" dirty="0" err="1">
                <a:latin typeface="Arial MT"/>
                <a:cs typeface="Arial MT"/>
              </a:rPr>
              <a:t>Công</a:t>
            </a:r>
            <a:r>
              <a:rPr lang="en-US" sz="1700" dirty="0">
                <a:latin typeface="Arial MT"/>
                <a:cs typeface="Arial MT"/>
              </a:rPr>
              <a:t> ty </a:t>
            </a:r>
            <a:r>
              <a:rPr lang="en-US" sz="1700" dirty="0" err="1">
                <a:latin typeface="Arial MT"/>
                <a:cs typeface="Arial MT"/>
              </a:rPr>
              <a:t>dự</a:t>
            </a:r>
            <a:r>
              <a:rPr lang="en-US" sz="1700" dirty="0">
                <a:latin typeface="Arial MT"/>
                <a:cs typeface="Arial MT"/>
              </a:rPr>
              <a:t> </a:t>
            </a:r>
            <a:r>
              <a:rPr lang="en-US" sz="1700" dirty="0" err="1">
                <a:latin typeface="Arial MT"/>
                <a:cs typeface="Arial MT"/>
              </a:rPr>
              <a:t>định</a:t>
            </a:r>
            <a:r>
              <a:rPr lang="en-US" sz="1700" dirty="0">
                <a:latin typeface="Arial MT"/>
                <a:cs typeface="Arial MT"/>
              </a:rPr>
              <a:t> </a:t>
            </a:r>
            <a:r>
              <a:rPr lang="en-US" sz="1700" dirty="0" err="1">
                <a:latin typeface="Arial MT"/>
                <a:cs typeface="Arial MT"/>
              </a:rPr>
              <a:t>thực</a:t>
            </a:r>
            <a:r>
              <a:rPr lang="en-US" sz="1700" dirty="0">
                <a:latin typeface="Arial MT"/>
                <a:cs typeface="Arial MT"/>
              </a:rPr>
              <a:t> </a:t>
            </a:r>
            <a:r>
              <a:rPr lang="en-US" sz="1700" dirty="0" err="1">
                <a:latin typeface="Arial MT"/>
                <a:cs typeface="Arial MT"/>
              </a:rPr>
              <a:t>hiện</a:t>
            </a:r>
            <a:r>
              <a:rPr lang="en-US" sz="1700" dirty="0">
                <a:latin typeface="Arial MT"/>
                <a:cs typeface="Arial MT"/>
              </a:rPr>
              <a:t> (</a:t>
            </a:r>
            <a:r>
              <a:rPr lang="en-US" sz="1700" dirty="0" err="1">
                <a:latin typeface="Arial MT"/>
                <a:cs typeface="Arial MT"/>
              </a:rPr>
              <a:t>hoặc</a:t>
            </a:r>
            <a:endParaRPr sz="1700" dirty="0">
              <a:latin typeface="Arial MT"/>
              <a:cs typeface="Arial MT"/>
            </a:endParaRPr>
          </a:p>
        </p:txBody>
      </p:sp>
      <p:sp>
        <p:nvSpPr>
          <p:cNvPr id="11" name="object 11"/>
          <p:cNvSpPr/>
          <p:nvPr/>
        </p:nvSpPr>
        <p:spPr>
          <a:xfrm>
            <a:off x="5567171" y="2753867"/>
            <a:ext cx="8041005" cy="0"/>
          </a:xfrm>
          <a:custGeom>
            <a:avLst/>
            <a:gdLst/>
            <a:ahLst/>
            <a:cxnLst/>
            <a:rect l="l" t="t" r="r" b="b"/>
            <a:pathLst>
              <a:path w="8041005">
                <a:moveTo>
                  <a:pt x="0" y="0"/>
                </a:moveTo>
                <a:lnTo>
                  <a:pt x="8040624" y="0"/>
                </a:lnTo>
              </a:path>
            </a:pathLst>
          </a:custGeom>
          <a:ln w="12700">
            <a:solidFill>
              <a:srgbClr val="BBC5D5"/>
            </a:solidFill>
          </a:ln>
        </p:spPr>
        <p:txBody>
          <a:bodyPr wrap="square" lIns="0" tIns="0" rIns="0" bIns="0" rtlCol="0"/>
          <a:lstStyle/>
          <a:p>
            <a:endParaRPr/>
          </a:p>
        </p:txBody>
      </p:sp>
      <p:sp>
        <p:nvSpPr>
          <p:cNvPr id="12" name="object 12"/>
          <p:cNvSpPr/>
          <p:nvPr/>
        </p:nvSpPr>
        <p:spPr>
          <a:xfrm>
            <a:off x="5567171" y="3381755"/>
            <a:ext cx="8041005" cy="0"/>
          </a:xfrm>
          <a:custGeom>
            <a:avLst/>
            <a:gdLst/>
            <a:ahLst/>
            <a:cxnLst/>
            <a:rect l="l" t="t" r="r" b="b"/>
            <a:pathLst>
              <a:path w="8041005">
                <a:moveTo>
                  <a:pt x="0" y="0"/>
                </a:moveTo>
                <a:lnTo>
                  <a:pt x="8040624" y="0"/>
                </a:lnTo>
              </a:path>
            </a:pathLst>
          </a:custGeom>
          <a:ln w="12700">
            <a:solidFill>
              <a:srgbClr val="BBC5D5"/>
            </a:solidFill>
          </a:ln>
        </p:spPr>
        <p:txBody>
          <a:bodyPr wrap="square" lIns="0" tIns="0" rIns="0" bIns="0" rtlCol="0"/>
          <a:lstStyle/>
          <a:p>
            <a:endParaRPr/>
          </a:p>
        </p:txBody>
      </p:sp>
      <p:sp>
        <p:nvSpPr>
          <p:cNvPr id="13" name="object 13"/>
          <p:cNvSpPr/>
          <p:nvPr/>
        </p:nvSpPr>
        <p:spPr>
          <a:xfrm>
            <a:off x="5567171" y="4011167"/>
            <a:ext cx="8041005" cy="0"/>
          </a:xfrm>
          <a:custGeom>
            <a:avLst/>
            <a:gdLst/>
            <a:ahLst/>
            <a:cxnLst/>
            <a:rect l="l" t="t" r="r" b="b"/>
            <a:pathLst>
              <a:path w="8041005">
                <a:moveTo>
                  <a:pt x="0" y="0"/>
                </a:moveTo>
                <a:lnTo>
                  <a:pt x="8040624" y="0"/>
                </a:lnTo>
              </a:path>
            </a:pathLst>
          </a:custGeom>
          <a:ln w="12700">
            <a:solidFill>
              <a:srgbClr val="BBC5D5"/>
            </a:solidFill>
          </a:ln>
        </p:spPr>
        <p:txBody>
          <a:bodyPr wrap="square" lIns="0" tIns="0" rIns="0" bIns="0" rtlCol="0"/>
          <a:lstStyle/>
          <a:p>
            <a:endParaRPr/>
          </a:p>
        </p:txBody>
      </p:sp>
      <p:sp>
        <p:nvSpPr>
          <p:cNvPr id="14" name="object 14"/>
          <p:cNvSpPr/>
          <p:nvPr/>
        </p:nvSpPr>
        <p:spPr>
          <a:xfrm>
            <a:off x="5567171" y="4639055"/>
            <a:ext cx="8041005" cy="0"/>
          </a:xfrm>
          <a:custGeom>
            <a:avLst/>
            <a:gdLst/>
            <a:ahLst/>
            <a:cxnLst/>
            <a:rect l="l" t="t" r="r" b="b"/>
            <a:pathLst>
              <a:path w="8041005">
                <a:moveTo>
                  <a:pt x="0" y="0"/>
                </a:moveTo>
                <a:lnTo>
                  <a:pt x="8040624" y="0"/>
                </a:lnTo>
              </a:path>
            </a:pathLst>
          </a:custGeom>
          <a:ln w="12700">
            <a:solidFill>
              <a:srgbClr val="BBC5D5"/>
            </a:solidFill>
          </a:ln>
        </p:spPr>
        <p:txBody>
          <a:bodyPr wrap="square" lIns="0" tIns="0" rIns="0" bIns="0" rtlCol="0"/>
          <a:lstStyle/>
          <a:p>
            <a:endParaRPr/>
          </a:p>
        </p:txBody>
      </p:sp>
      <p:sp>
        <p:nvSpPr>
          <p:cNvPr id="15" name="object 15"/>
          <p:cNvSpPr/>
          <p:nvPr/>
        </p:nvSpPr>
        <p:spPr>
          <a:xfrm>
            <a:off x="5567171" y="5268467"/>
            <a:ext cx="8041005" cy="0"/>
          </a:xfrm>
          <a:custGeom>
            <a:avLst/>
            <a:gdLst/>
            <a:ahLst/>
            <a:cxnLst/>
            <a:rect l="l" t="t" r="r" b="b"/>
            <a:pathLst>
              <a:path w="8041005">
                <a:moveTo>
                  <a:pt x="0" y="0"/>
                </a:moveTo>
                <a:lnTo>
                  <a:pt x="8040624" y="0"/>
                </a:lnTo>
              </a:path>
            </a:pathLst>
          </a:custGeom>
          <a:ln w="12700">
            <a:solidFill>
              <a:srgbClr val="BBC5D5"/>
            </a:solidFill>
          </a:ln>
        </p:spPr>
        <p:txBody>
          <a:bodyPr wrap="square" lIns="0" tIns="0" rIns="0" bIns="0" rtlCol="0"/>
          <a:lstStyle/>
          <a:p>
            <a:endParaRPr/>
          </a:p>
        </p:txBody>
      </p:sp>
      <p:sp>
        <p:nvSpPr>
          <p:cNvPr id="16" name="object 16"/>
          <p:cNvSpPr/>
          <p:nvPr/>
        </p:nvSpPr>
        <p:spPr>
          <a:xfrm>
            <a:off x="5567171" y="5897879"/>
            <a:ext cx="8041005" cy="0"/>
          </a:xfrm>
          <a:custGeom>
            <a:avLst/>
            <a:gdLst/>
            <a:ahLst/>
            <a:cxnLst/>
            <a:rect l="l" t="t" r="r" b="b"/>
            <a:pathLst>
              <a:path w="8041005">
                <a:moveTo>
                  <a:pt x="0" y="0"/>
                </a:moveTo>
                <a:lnTo>
                  <a:pt x="8040624" y="0"/>
                </a:lnTo>
              </a:path>
            </a:pathLst>
          </a:custGeom>
          <a:ln w="12700">
            <a:solidFill>
              <a:srgbClr val="BBC5D5"/>
            </a:solidFill>
          </a:ln>
        </p:spPr>
        <p:txBody>
          <a:bodyPr wrap="square" lIns="0" tIns="0" rIns="0" bIns="0" rtlCol="0"/>
          <a:lstStyle/>
          <a:p>
            <a:endParaRPr/>
          </a:p>
        </p:txBody>
      </p:sp>
      <p:sp>
        <p:nvSpPr>
          <p:cNvPr id="17" name="object 17"/>
          <p:cNvSpPr txBox="1"/>
          <p:nvPr/>
        </p:nvSpPr>
        <p:spPr>
          <a:xfrm>
            <a:off x="5771133" y="2797810"/>
            <a:ext cx="8231379" cy="3723968"/>
          </a:xfrm>
          <a:prstGeom prst="rect">
            <a:avLst/>
          </a:prstGeom>
        </p:spPr>
        <p:txBody>
          <a:bodyPr vert="horz" wrap="square" lIns="0" tIns="13335" rIns="0" bIns="0" rtlCol="0">
            <a:spAutoFit/>
          </a:bodyPr>
          <a:lstStyle/>
          <a:p>
            <a:pPr marL="12700">
              <a:lnSpc>
                <a:spcPct val="100000"/>
              </a:lnSpc>
              <a:spcBef>
                <a:spcPts val="105"/>
              </a:spcBef>
            </a:pPr>
            <a:r>
              <a:rPr lang="vi-VN" sz="1700" dirty="0">
                <a:latin typeface="Arial MT"/>
                <a:cs typeface="Arial MT"/>
              </a:rPr>
              <a:t>đã thực hiện) để giải quyết kết quả than</a:t>
            </a:r>
            <a:r>
              <a:rPr lang="en-US" sz="1700" dirty="0">
                <a:latin typeface="Arial MT"/>
                <a:cs typeface="Arial MT"/>
              </a:rPr>
              <a:t>h</a:t>
            </a:r>
            <a:r>
              <a:rPr lang="vi-VN" sz="1700" dirty="0">
                <a:latin typeface="Arial MT"/>
                <a:cs typeface="Arial MT"/>
              </a:rPr>
              <a:t> tra</a:t>
            </a:r>
            <a:r>
              <a:rPr sz="1700" dirty="0">
                <a:latin typeface="Arial MT"/>
                <a:cs typeface="Arial MT"/>
              </a:rPr>
              <a:t>.</a:t>
            </a:r>
          </a:p>
          <a:p>
            <a:pPr>
              <a:lnSpc>
                <a:spcPct val="100000"/>
              </a:lnSpc>
              <a:spcBef>
                <a:spcPts val="35"/>
              </a:spcBef>
            </a:pPr>
            <a:endParaRPr sz="2500" dirty="0">
              <a:latin typeface="Arial MT"/>
              <a:cs typeface="Arial MT"/>
            </a:endParaRPr>
          </a:p>
          <a:p>
            <a:pPr marL="12700">
              <a:lnSpc>
                <a:spcPct val="100000"/>
              </a:lnSpc>
            </a:pPr>
            <a:r>
              <a:rPr lang="en-US" sz="1700" dirty="0" err="1">
                <a:latin typeface="Arial MT"/>
                <a:cs typeface="Arial MT"/>
              </a:rPr>
              <a:t>Nêu</a:t>
            </a:r>
            <a:r>
              <a:rPr lang="en-US" sz="1700" dirty="0">
                <a:latin typeface="Arial MT"/>
                <a:cs typeface="Arial MT"/>
              </a:rPr>
              <a:t> </a:t>
            </a:r>
            <a:r>
              <a:rPr lang="en-US" sz="1700" dirty="0" err="1">
                <a:latin typeface="Arial MT"/>
                <a:cs typeface="Arial MT"/>
              </a:rPr>
              <a:t>rõ</a:t>
            </a:r>
            <a:r>
              <a:rPr lang="en-US" sz="1700" dirty="0">
                <a:latin typeface="Arial MT"/>
                <a:cs typeface="Arial MT"/>
              </a:rPr>
              <a:t> </a:t>
            </a:r>
            <a:r>
              <a:rPr lang="en-US" sz="1700" dirty="0" err="1">
                <a:latin typeface="Arial MT"/>
                <a:cs typeface="Arial MT"/>
              </a:rPr>
              <a:t>thời</a:t>
            </a:r>
            <a:r>
              <a:rPr lang="en-US" sz="1700" dirty="0">
                <a:latin typeface="Arial MT"/>
                <a:cs typeface="Arial MT"/>
              </a:rPr>
              <a:t> </a:t>
            </a:r>
            <a:r>
              <a:rPr lang="en-US" sz="1700" dirty="0" err="1">
                <a:latin typeface="Arial MT"/>
                <a:cs typeface="Arial MT"/>
              </a:rPr>
              <a:t>gian</a:t>
            </a:r>
            <a:r>
              <a:rPr lang="en-US" sz="1700" dirty="0">
                <a:latin typeface="Arial MT"/>
                <a:cs typeface="Arial MT"/>
              </a:rPr>
              <a:t> </a:t>
            </a:r>
            <a:r>
              <a:rPr lang="en-US" sz="1700" dirty="0" err="1">
                <a:latin typeface="Arial MT"/>
                <a:cs typeface="Arial MT"/>
              </a:rPr>
              <a:t>thực</a:t>
            </a:r>
            <a:r>
              <a:rPr lang="en-US" sz="1700" dirty="0">
                <a:latin typeface="Arial MT"/>
                <a:cs typeface="Arial MT"/>
              </a:rPr>
              <a:t> </a:t>
            </a:r>
            <a:r>
              <a:rPr lang="en-US" sz="1700" dirty="0" err="1">
                <a:latin typeface="Arial MT"/>
                <a:cs typeface="Arial MT"/>
              </a:rPr>
              <a:t>hiện</a:t>
            </a:r>
            <a:r>
              <a:rPr lang="en-US" sz="1700" dirty="0">
                <a:latin typeface="Arial MT"/>
                <a:cs typeface="Arial MT"/>
              </a:rPr>
              <a:t> (</a:t>
            </a:r>
            <a:r>
              <a:rPr lang="en-US" sz="1700" dirty="0" err="1">
                <a:latin typeface="Arial MT"/>
                <a:cs typeface="Arial MT"/>
              </a:rPr>
              <a:t>các</a:t>
            </a:r>
            <a:r>
              <a:rPr lang="en-US" sz="1700" dirty="0">
                <a:latin typeface="Arial MT"/>
                <a:cs typeface="Arial MT"/>
              </a:rPr>
              <a:t>) </a:t>
            </a:r>
            <a:r>
              <a:rPr lang="en-US" sz="1700" dirty="0" err="1">
                <a:latin typeface="Arial MT"/>
                <a:cs typeface="Arial MT"/>
              </a:rPr>
              <a:t>hành</a:t>
            </a:r>
            <a:r>
              <a:rPr lang="en-US" sz="1700" dirty="0">
                <a:latin typeface="Arial MT"/>
                <a:cs typeface="Arial MT"/>
              </a:rPr>
              <a:t> </a:t>
            </a:r>
            <a:r>
              <a:rPr lang="en-US" sz="1700" dirty="0" err="1">
                <a:latin typeface="Arial MT"/>
                <a:cs typeface="Arial MT"/>
              </a:rPr>
              <a:t>động</a:t>
            </a:r>
            <a:r>
              <a:rPr sz="1700" spc="-5" dirty="0">
                <a:latin typeface="Arial MT"/>
                <a:cs typeface="Arial MT"/>
              </a:rPr>
              <a:t>.</a:t>
            </a:r>
            <a:endParaRPr sz="1700" dirty="0">
              <a:latin typeface="Arial MT"/>
              <a:cs typeface="Arial MT"/>
            </a:endParaRPr>
          </a:p>
          <a:p>
            <a:pPr marL="12700" marR="1564005">
              <a:lnSpc>
                <a:spcPct val="242700"/>
              </a:lnSpc>
            </a:pPr>
            <a:r>
              <a:rPr lang="en-US" sz="1700" dirty="0" err="1">
                <a:latin typeface="Arial MT"/>
                <a:cs typeface="Arial MT"/>
              </a:rPr>
              <a:t>Cung</a:t>
            </a:r>
            <a:r>
              <a:rPr lang="en-US" sz="1700" dirty="0">
                <a:latin typeface="Arial MT"/>
                <a:cs typeface="Arial MT"/>
              </a:rPr>
              <a:t> </a:t>
            </a:r>
            <a:r>
              <a:rPr lang="en-US" sz="1700" dirty="0" err="1">
                <a:latin typeface="Arial MT"/>
                <a:cs typeface="Arial MT"/>
              </a:rPr>
              <a:t>cấp</a:t>
            </a:r>
            <a:r>
              <a:rPr lang="en-US" sz="1700" dirty="0">
                <a:latin typeface="Arial MT"/>
                <a:cs typeface="Arial MT"/>
              </a:rPr>
              <a:t> </a:t>
            </a:r>
            <a:r>
              <a:rPr lang="en-US" sz="1700" dirty="0" err="1">
                <a:latin typeface="Arial MT"/>
                <a:cs typeface="Arial MT"/>
              </a:rPr>
              <a:t>bằng</a:t>
            </a:r>
            <a:r>
              <a:rPr lang="en-US" sz="1700" dirty="0">
                <a:latin typeface="Arial MT"/>
                <a:cs typeface="Arial MT"/>
              </a:rPr>
              <a:t> </a:t>
            </a:r>
            <a:r>
              <a:rPr lang="en-US" sz="1700" dirty="0" err="1">
                <a:latin typeface="Arial MT"/>
                <a:cs typeface="Arial MT"/>
              </a:rPr>
              <a:t>chứng</a:t>
            </a:r>
            <a:r>
              <a:rPr lang="en-US" sz="1700" dirty="0">
                <a:latin typeface="Arial MT"/>
                <a:cs typeface="Arial MT"/>
              </a:rPr>
              <a:t> </a:t>
            </a:r>
            <a:r>
              <a:rPr lang="en-US" sz="1700" dirty="0" err="1">
                <a:latin typeface="Arial MT"/>
                <a:cs typeface="Arial MT"/>
              </a:rPr>
              <a:t>tài</a:t>
            </a:r>
            <a:r>
              <a:rPr lang="en-US" sz="1700" dirty="0">
                <a:latin typeface="Arial MT"/>
                <a:cs typeface="Arial MT"/>
              </a:rPr>
              <a:t> </a:t>
            </a:r>
            <a:r>
              <a:rPr lang="en-US" sz="1700" dirty="0" err="1">
                <a:latin typeface="Arial MT"/>
                <a:cs typeface="Arial MT"/>
              </a:rPr>
              <a:t>liệu</a:t>
            </a:r>
            <a:r>
              <a:rPr lang="en-US" sz="1700" dirty="0">
                <a:latin typeface="Arial MT"/>
                <a:cs typeface="Arial MT"/>
              </a:rPr>
              <a:t> </a:t>
            </a:r>
            <a:r>
              <a:rPr lang="en-US" sz="1700" u="sng" dirty="0" err="1">
                <a:latin typeface="Arial MT"/>
                <a:cs typeface="Arial MT"/>
              </a:rPr>
              <a:t>liên</a:t>
            </a:r>
            <a:r>
              <a:rPr lang="en-US" sz="1700" u="sng" dirty="0">
                <a:latin typeface="Arial MT"/>
                <a:cs typeface="Arial MT"/>
              </a:rPr>
              <a:t> </a:t>
            </a:r>
            <a:r>
              <a:rPr lang="en-US" sz="1700" u="sng" dirty="0" err="1">
                <a:latin typeface="Arial MT"/>
                <a:cs typeface="Arial MT"/>
              </a:rPr>
              <a:t>quan</a:t>
            </a:r>
            <a:r>
              <a:rPr lang="en-US" sz="1700" u="sng" dirty="0">
                <a:latin typeface="Arial MT"/>
                <a:cs typeface="Arial MT"/>
              </a:rPr>
              <a:t> </a:t>
            </a:r>
            <a:r>
              <a:rPr lang="en-US" sz="1700" dirty="0" err="1">
                <a:latin typeface="Arial MT"/>
                <a:cs typeface="Arial MT"/>
              </a:rPr>
              <a:t>nếu</a:t>
            </a:r>
            <a:r>
              <a:rPr lang="en-US" sz="1700" dirty="0">
                <a:latin typeface="Arial MT"/>
                <a:cs typeface="Arial MT"/>
              </a:rPr>
              <a:t> </a:t>
            </a:r>
            <a:r>
              <a:rPr lang="en-US" sz="1700" dirty="0" err="1">
                <a:latin typeface="Arial MT"/>
                <a:cs typeface="Arial MT"/>
              </a:rPr>
              <a:t>bạn</a:t>
            </a:r>
            <a:r>
              <a:rPr lang="en-US" sz="1700" dirty="0">
                <a:latin typeface="Arial MT"/>
                <a:cs typeface="Arial MT"/>
              </a:rPr>
              <a:t> </a:t>
            </a:r>
            <a:r>
              <a:rPr lang="en-US" sz="1700" dirty="0" err="1">
                <a:latin typeface="Arial MT"/>
                <a:cs typeface="Arial MT"/>
              </a:rPr>
              <a:t>không</a:t>
            </a:r>
            <a:r>
              <a:rPr lang="en-US" sz="1700" dirty="0">
                <a:latin typeface="Arial MT"/>
                <a:cs typeface="Arial MT"/>
              </a:rPr>
              <a:t> </a:t>
            </a:r>
            <a:r>
              <a:rPr lang="en-US" sz="1700" dirty="0" err="1">
                <a:latin typeface="Arial MT"/>
                <a:cs typeface="Arial MT"/>
              </a:rPr>
              <a:t>nhất</a:t>
            </a:r>
            <a:r>
              <a:rPr lang="en-US" sz="1700" dirty="0">
                <a:latin typeface="Arial MT"/>
                <a:cs typeface="Arial MT"/>
              </a:rPr>
              <a:t> trí</a:t>
            </a:r>
            <a:r>
              <a:rPr sz="1700" spc="-25" dirty="0">
                <a:latin typeface="Arial MT"/>
                <a:cs typeface="Arial MT"/>
              </a:rPr>
              <a:t> </a:t>
            </a:r>
            <a:r>
              <a:rPr lang="en-US" sz="1700" dirty="0" err="1">
                <a:latin typeface="Arial MT"/>
                <a:cs typeface="Arial MT"/>
              </a:rPr>
              <a:t>với</a:t>
            </a:r>
            <a:r>
              <a:rPr lang="en-US" sz="1700" dirty="0">
                <a:latin typeface="Arial MT"/>
                <a:cs typeface="Arial MT"/>
              </a:rPr>
              <a:t> </a:t>
            </a:r>
            <a:r>
              <a:rPr lang="en-US" sz="1700" dirty="0" err="1">
                <a:latin typeface="Arial MT"/>
                <a:cs typeface="Arial MT"/>
              </a:rPr>
              <a:t>bất</a:t>
            </a:r>
            <a:r>
              <a:rPr lang="en-US" sz="1700" dirty="0">
                <a:latin typeface="Arial MT"/>
                <a:cs typeface="Arial MT"/>
              </a:rPr>
              <a:t> </a:t>
            </a:r>
            <a:r>
              <a:rPr lang="en-US" sz="1700" dirty="0" err="1">
                <a:latin typeface="Arial MT"/>
                <a:cs typeface="Arial MT"/>
              </a:rPr>
              <a:t>ky</a:t>
            </a:r>
            <a:r>
              <a:rPr lang="en-US" sz="1700" dirty="0">
                <a:latin typeface="Arial MT"/>
                <a:cs typeface="Arial MT"/>
              </a:rPr>
              <a:t>̀ </a:t>
            </a:r>
            <a:r>
              <a:rPr lang="en-US" sz="1700" dirty="0" err="1">
                <a:latin typeface="Arial MT"/>
                <a:cs typeface="Arial MT"/>
              </a:rPr>
              <a:t>kết</a:t>
            </a:r>
            <a:r>
              <a:rPr lang="en-US" sz="1700" dirty="0">
                <a:latin typeface="Arial MT"/>
                <a:cs typeface="Arial MT"/>
              </a:rPr>
              <a:t> quả </a:t>
            </a:r>
            <a:r>
              <a:rPr lang="en-US" sz="1700" dirty="0" err="1">
                <a:latin typeface="Arial MT"/>
                <a:cs typeface="Arial MT"/>
              </a:rPr>
              <a:t>nào</a:t>
            </a:r>
            <a:endParaRPr sz="1700" dirty="0">
              <a:latin typeface="Arial MT"/>
              <a:cs typeface="Arial MT"/>
            </a:endParaRPr>
          </a:p>
          <a:p>
            <a:pPr>
              <a:lnSpc>
                <a:spcPct val="100000"/>
              </a:lnSpc>
              <a:spcBef>
                <a:spcPts val="40"/>
              </a:spcBef>
            </a:pPr>
            <a:endParaRPr sz="2500" dirty="0">
              <a:latin typeface="Arial MT"/>
              <a:cs typeface="Arial MT"/>
            </a:endParaRPr>
          </a:p>
          <a:p>
            <a:pPr marL="12700">
              <a:lnSpc>
                <a:spcPct val="100000"/>
              </a:lnSpc>
            </a:pPr>
            <a:r>
              <a:rPr lang="en-US" sz="1700" dirty="0" err="1">
                <a:latin typeface="Arial MT"/>
                <a:cs typeface="Arial MT"/>
              </a:rPr>
              <a:t>Hãy</a:t>
            </a:r>
            <a:r>
              <a:rPr lang="en-US" sz="1700" dirty="0">
                <a:latin typeface="Arial MT"/>
                <a:cs typeface="Arial MT"/>
              </a:rPr>
              <a:t> </a:t>
            </a:r>
            <a:r>
              <a:rPr lang="en-US" sz="1700" dirty="0" err="1">
                <a:latin typeface="Arial MT"/>
                <a:cs typeface="Arial MT"/>
              </a:rPr>
              <a:t>làm</a:t>
            </a:r>
            <a:r>
              <a:rPr lang="en-US" sz="1700" dirty="0">
                <a:latin typeface="Arial MT"/>
                <a:cs typeface="Arial MT"/>
              </a:rPr>
              <a:t> </a:t>
            </a:r>
            <a:r>
              <a:rPr lang="en-US" sz="1700" dirty="0" err="1">
                <a:latin typeface="Arial MT"/>
                <a:cs typeface="Arial MT"/>
              </a:rPr>
              <a:t>những</a:t>
            </a:r>
            <a:r>
              <a:rPr lang="en-US" sz="1700" dirty="0">
                <a:latin typeface="Arial MT"/>
                <a:cs typeface="Arial MT"/>
              </a:rPr>
              <a:t> </a:t>
            </a:r>
            <a:r>
              <a:rPr lang="en-US" sz="1700" dirty="0" err="1">
                <a:latin typeface="Arial MT"/>
                <a:cs typeface="Arial MT"/>
              </a:rPr>
              <a:t>gì</a:t>
            </a:r>
            <a:r>
              <a:rPr lang="en-US" sz="1700" dirty="0">
                <a:latin typeface="Arial MT"/>
                <a:cs typeface="Arial MT"/>
              </a:rPr>
              <a:t> </a:t>
            </a:r>
            <a:r>
              <a:rPr lang="en-US" sz="1700" dirty="0" err="1">
                <a:latin typeface="Arial MT"/>
                <a:cs typeface="Arial MT"/>
              </a:rPr>
              <a:t>bạn</a:t>
            </a:r>
            <a:r>
              <a:rPr lang="en-US" sz="1700" dirty="0">
                <a:latin typeface="Arial MT"/>
                <a:cs typeface="Arial MT"/>
              </a:rPr>
              <a:t> </a:t>
            </a:r>
            <a:r>
              <a:rPr lang="en-US" sz="1700" dirty="0" err="1">
                <a:latin typeface="Arial MT"/>
                <a:cs typeface="Arial MT"/>
              </a:rPr>
              <a:t>nói</a:t>
            </a:r>
            <a:r>
              <a:rPr sz="1700" spc="-35" dirty="0">
                <a:latin typeface="Arial MT"/>
                <a:cs typeface="Arial MT"/>
              </a:rPr>
              <a:t>.</a:t>
            </a:r>
            <a:endParaRPr sz="1700" dirty="0">
              <a:latin typeface="Arial MT"/>
              <a:cs typeface="Arial MT"/>
            </a:endParaRPr>
          </a:p>
          <a:p>
            <a:pPr>
              <a:lnSpc>
                <a:spcPct val="100000"/>
              </a:lnSpc>
              <a:spcBef>
                <a:spcPts val="45"/>
              </a:spcBef>
            </a:pPr>
            <a:endParaRPr sz="2750" dirty="0">
              <a:latin typeface="Arial MT"/>
              <a:cs typeface="Arial MT"/>
            </a:endParaRPr>
          </a:p>
          <a:p>
            <a:pPr marL="12700" marR="5080">
              <a:lnSpc>
                <a:spcPts val="1750"/>
              </a:lnSpc>
              <a:spcBef>
                <a:spcPts val="5"/>
              </a:spcBef>
            </a:pPr>
            <a:r>
              <a:rPr lang="vi-VN" sz="1700" spc="-5" dirty="0">
                <a:latin typeface="Arial MT"/>
                <a:cs typeface="Arial MT"/>
              </a:rPr>
              <a:t>Nếu hoàn cảnh thay đổi khiến </a:t>
            </a:r>
            <a:r>
              <a:rPr lang="en-US" sz="1700" spc="-5" dirty="0" err="1">
                <a:latin typeface="Arial MT"/>
                <a:cs typeface="Arial MT"/>
              </a:rPr>
              <a:t>việc</a:t>
            </a:r>
            <a:r>
              <a:rPr lang="vi-VN" sz="1700" spc="-5" dirty="0">
                <a:latin typeface="Arial MT"/>
                <a:cs typeface="Arial MT"/>
              </a:rPr>
              <a:t> này không thể thực hiện được</a:t>
            </a:r>
            <a:r>
              <a:rPr lang="en-US" sz="1700" spc="-5" dirty="0">
                <a:latin typeface="Arial MT"/>
                <a:cs typeface="Arial MT"/>
              </a:rPr>
              <a:t> </a:t>
            </a:r>
            <a:r>
              <a:rPr lang="en-US" sz="1700" spc="-5" dirty="0" err="1">
                <a:latin typeface="Arial MT"/>
                <a:cs typeface="Arial MT"/>
              </a:rPr>
              <a:t>thi</a:t>
            </a:r>
            <a:r>
              <a:rPr lang="en-US" sz="1700" spc="-5" dirty="0">
                <a:latin typeface="Arial MT"/>
                <a:cs typeface="Arial MT"/>
              </a:rPr>
              <a:t>̀</a:t>
            </a:r>
            <a:r>
              <a:rPr lang="vi-VN" sz="1700" spc="-5" dirty="0">
                <a:latin typeface="Arial MT"/>
                <a:cs typeface="Arial MT"/>
              </a:rPr>
              <a:t> hãy cho chúng tôi biết và cung cấp các mốc thời gian hành động mới</a:t>
            </a:r>
            <a:r>
              <a:rPr sz="1700" dirty="0">
                <a:latin typeface="Arial MT"/>
                <a:cs typeface="Arial MT"/>
              </a:rPr>
              <a:t>.</a:t>
            </a:r>
          </a:p>
        </p:txBody>
      </p:sp>
      <p:sp>
        <p:nvSpPr>
          <p:cNvPr id="18" name="object 18"/>
          <p:cNvSpPr/>
          <p:nvPr/>
        </p:nvSpPr>
        <p:spPr>
          <a:xfrm>
            <a:off x="5567171" y="6525768"/>
            <a:ext cx="8041005" cy="0"/>
          </a:xfrm>
          <a:custGeom>
            <a:avLst/>
            <a:gdLst/>
            <a:ahLst/>
            <a:cxnLst/>
            <a:rect l="l" t="t" r="r" b="b"/>
            <a:pathLst>
              <a:path w="8041005">
                <a:moveTo>
                  <a:pt x="0" y="0"/>
                </a:moveTo>
                <a:lnTo>
                  <a:pt x="8040624" y="0"/>
                </a:lnTo>
              </a:path>
            </a:pathLst>
          </a:custGeom>
          <a:ln w="12700">
            <a:solidFill>
              <a:srgbClr val="BBC5D5"/>
            </a:solidFill>
          </a:ln>
        </p:spPr>
        <p:txBody>
          <a:bodyPr wrap="square" lIns="0" tIns="0" rIns="0" bIns="0" rtlCol="0"/>
          <a:lstStyle/>
          <a:p>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20" name="object 20"/>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923032"/>
            <a:ext cx="6076187" cy="4323588"/>
          </a:xfrm>
          <a:prstGeom prst="rect">
            <a:avLst/>
          </a:prstGeom>
        </p:spPr>
      </p:pic>
      <p:sp>
        <p:nvSpPr>
          <p:cNvPr id="3" name="object 3"/>
          <p:cNvSpPr txBox="1">
            <a:spLocks noGrp="1"/>
          </p:cNvSpPr>
          <p:nvPr>
            <p:ph type="title"/>
          </p:nvPr>
        </p:nvSpPr>
        <p:spPr>
          <a:xfrm>
            <a:off x="2380233" y="515493"/>
            <a:ext cx="9564370" cy="506549"/>
          </a:xfrm>
          <a:prstGeom prst="rect">
            <a:avLst/>
          </a:prstGeom>
        </p:spPr>
        <p:txBody>
          <a:bodyPr vert="horz" wrap="square" lIns="0" tIns="13970" rIns="0" bIns="0" rtlCol="0">
            <a:spAutoFit/>
          </a:bodyPr>
          <a:lstStyle/>
          <a:p>
            <a:pPr marL="12700">
              <a:lnSpc>
                <a:spcPct val="100000"/>
              </a:lnSpc>
              <a:spcBef>
                <a:spcPts val="110"/>
              </a:spcBef>
            </a:pPr>
            <a:r>
              <a:rPr lang="vi-VN" sz="3200" dirty="0"/>
              <a:t>Hướng dẫn </a:t>
            </a:r>
            <a:r>
              <a:rPr lang="en-US" sz="3200" dirty="0" err="1"/>
              <a:t>phản</a:t>
            </a:r>
            <a:r>
              <a:rPr lang="en-US" sz="3200" dirty="0"/>
              <a:t> </a:t>
            </a:r>
            <a:r>
              <a:rPr lang="en-US" sz="3200" dirty="0" err="1"/>
              <a:t>hồi</a:t>
            </a:r>
            <a:r>
              <a:rPr lang="vi-VN" sz="3200" dirty="0"/>
              <a:t> kết quả thanh tra</a:t>
            </a:r>
            <a:endParaRPr sz="3350" dirty="0"/>
          </a:p>
        </p:txBody>
      </p:sp>
      <p:sp>
        <p:nvSpPr>
          <p:cNvPr id="4" name="object 4"/>
          <p:cNvSpPr/>
          <p:nvPr/>
        </p:nvSpPr>
        <p:spPr>
          <a:xfrm>
            <a:off x="4194047" y="1626107"/>
            <a:ext cx="9659620" cy="0"/>
          </a:xfrm>
          <a:custGeom>
            <a:avLst/>
            <a:gdLst/>
            <a:ahLst/>
            <a:cxnLst/>
            <a:rect l="l" t="t" r="r" b="b"/>
            <a:pathLst>
              <a:path w="9659619">
                <a:moveTo>
                  <a:pt x="0" y="0"/>
                </a:moveTo>
                <a:lnTo>
                  <a:pt x="9659112" y="0"/>
                </a:lnTo>
              </a:path>
            </a:pathLst>
          </a:custGeom>
          <a:ln w="12700">
            <a:solidFill>
              <a:srgbClr val="005F9E"/>
            </a:solidFill>
          </a:ln>
        </p:spPr>
        <p:txBody>
          <a:bodyPr wrap="square" lIns="0" tIns="0" rIns="0" bIns="0" rtlCol="0"/>
          <a:lstStyle/>
          <a:p>
            <a:endParaRPr/>
          </a:p>
        </p:txBody>
      </p:sp>
      <p:sp>
        <p:nvSpPr>
          <p:cNvPr id="5" name="object 5"/>
          <p:cNvSpPr txBox="1"/>
          <p:nvPr/>
        </p:nvSpPr>
        <p:spPr>
          <a:xfrm>
            <a:off x="4334636" y="1676780"/>
            <a:ext cx="1602105" cy="635000"/>
          </a:xfrm>
          <a:prstGeom prst="rect">
            <a:avLst/>
          </a:prstGeom>
        </p:spPr>
        <p:txBody>
          <a:bodyPr vert="horz" wrap="square" lIns="0" tIns="12065" rIns="0" bIns="0" rtlCol="0">
            <a:spAutoFit/>
          </a:bodyPr>
          <a:lstStyle/>
          <a:p>
            <a:pPr marL="12700">
              <a:lnSpc>
                <a:spcPct val="100000"/>
              </a:lnSpc>
              <a:spcBef>
                <a:spcPts val="95"/>
              </a:spcBef>
            </a:pPr>
            <a:r>
              <a:rPr lang="en-US" sz="4000" b="1" u="heavy" spc="-10" dirty="0">
                <a:uFill>
                  <a:solidFill>
                    <a:srgbClr val="000000"/>
                  </a:solidFill>
                </a:uFill>
                <a:latin typeface="Arial"/>
                <a:cs typeface="Arial"/>
              </a:rPr>
              <a:t>ĐỪNG</a:t>
            </a:r>
            <a:endParaRPr sz="4000" dirty="0">
              <a:latin typeface="Arial"/>
              <a:cs typeface="Arial"/>
            </a:endParaRPr>
          </a:p>
        </p:txBody>
      </p:sp>
      <p:sp>
        <p:nvSpPr>
          <p:cNvPr id="6" name="object 6"/>
          <p:cNvSpPr txBox="1"/>
          <p:nvPr/>
        </p:nvSpPr>
        <p:spPr>
          <a:xfrm>
            <a:off x="6339078" y="1688084"/>
            <a:ext cx="8062722" cy="905375"/>
          </a:xfrm>
          <a:prstGeom prst="rect">
            <a:avLst/>
          </a:prstGeom>
        </p:spPr>
        <p:txBody>
          <a:bodyPr vert="horz" wrap="square" lIns="0" tIns="58419" rIns="0" bIns="0" rtlCol="0">
            <a:spAutoFit/>
          </a:bodyPr>
          <a:lstStyle/>
          <a:p>
            <a:pPr marL="12700" marR="5080">
              <a:lnSpc>
                <a:spcPts val="2170"/>
              </a:lnSpc>
              <a:spcBef>
                <a:spcPts val="459"/>
              </a:spcBef>
            </a:pPr>
            <a:r>
              <a:rPr lang="vi-VN" sz="2400" spc="-5" dirty="0">
                <a:latin typeface="Arial MT"/>
                <a:cs typeface="Arial MT"/>
              </a:rPr>
              <a:t>Đừng làm quá – câu trả lời phải ngắn gọn và đi vào vấn đề. Các tài liệu bổ sung được cung cấp phải được giữ ở mức tối thiểu</a:t>
            </a:r>
            <a:r>
              <a:rPr sz="2400" spc="-5" dirty="0">
                <a:latin typeface="Arial MT"/>
                <a:cs typeface="Arial MT"/>
              </a:rPr>
              <a:t>.</a:t>
            </a:r>
            <a:endParaRPr sz="2400" dirty="0">
              <a:latin typeface="Arial MT"/>
              <a:cs typeface="Arial MT"/>
            </a:endParaRPr>
          </a:p>
        </p:txBody>
      </p:sp>
      <p:sp>
        <p:nvSpPr>
          <p:cNvPr id="7" name="object 7"/>
          <p:cNvSpPr/>
          <p:nvPr/>
        </p:nvSpPr>
        <p:spPr>
          <a:xfrm>
            <a:off x="6126479" y="2490216"/>
            <a:ext cx="7726680" cy="0"/>
          </a:xfrm>
          <a:custGeom>
            <a:avLst/>
            <a:gdLst/>
            <a:ahLst/>
            <a:cxnLst/>
            <a:rect l="l" t="t" r="r" b="b"/>
            <a:pathLst>
              <a:path w="7726680">
                <a:moveTo>
                  <a:pt x="0" y="0"/>
                </a:moveTo>
                <a:lnTo>
                  <a:pt x="7726680" y="0"/>
                </a:lnTo>
              </a:path>
            </a:pathLst>
          </a:custGeom>
          <a:ln w="12700">
            <a:solidFill>
              <a:srgbClr val="BBC5D5"/>
            </a:solidFill>
          </a:ln>
        </p:spPr>
        <p:txBody>
          <a:bodyPr wrap="square" lIns="0" tIns="0" rIns="0" bIns="0" rtlCol="0"/>
          <a:lstStyle/>
          <a:p>
            <a:endParaRPr/>
          </a:p>
        </p:txBody>
      </p:sp>
      <p:sp>
        <p:nvSpPr>
          <p:cNvPr id="8" name="object 8"/>
          <p:cNvSpPr/>
          <p:nvPr/>
        </p:nvSpPr>
        <p:spPr>
          <a:xfrm>
            <a:off x="6126479" y="3352800"/>
            <a:ext cx="7726680" cy="0"/>
          </a:xfrm>
          <a:custGeom>
            <a:avLst/>
            <a:gdLst/>
            <a:ahLst/>
            <a:cxnLst/>
            <a:rect l="l" t="t" r="r" b="b"/>
            <a:pathLst>
              <a:path w="7726680">
                <a:moveTo>
                  <a:pt x="0" y="0"/>
                </a:moveTo>
                <a:lnTo>
                  <a:pt x="7726680" y="0"/>
                </a:lnTo>
              </a:path>
            </a:pathLst>
          </a:custGeom>
          <a:ln w="12700">
            <a:solidFill>
              <a:srgbClr val="BBC5D5"/>
            </a:solidFill>
          </a:ln>
        </p:spPr>
        <p:txBody>
          <a:bodyPr wrap="square" lIns="0" tIns="0" rIns="0" bIns="0" rtlCol="0"/>
          <a:lstStyle/>
          <a:p>
            <a:endParaRPr/>
          </a:p>
        </p:txBody>
      </p:sp>
      <p:sp>
        <p:nvSpPr>
          <p:cNvPr id="9" name="object 9"/>
          <p:cNvSpPr/>
          <p:nvPr/>
        </p:nvSpPr>
        <p:spPr>
          <a:xfrm>
            <a:off x="6126479" y="4215384"/>
            <a:ext cx="7726680" cy="0"/>
          </a:xfrm>
          <a:custGeom>
            <a:avLst/>
            <a:gdLst/>
            <a:ahLst/>
            <a:cxnLst/>
            <a:rect l="l" t="t" r="r" b="b"/>
            <a:pathLst>
              <a:path w="7726680">
                <a:moveTo>
                  <a:pt x="0" y="0"/>
                </a:moveTo>
                <a:lnTo>
                  <a:pt x="7726680" y="0"/>
                </a:lnTo>
              </a:path>
            </a:pathLst>
          </a:custGeom>
          <a:ln w="12700">
            <a:solidFill>
              <a:srgbClr val="BBC5D5"/>
            </a:solidFill>
          </a:ln>
        </p:spPr>
        <p:txBody>
          <a:bodyPr wrap="square" lIns="0" tIns="0" rIns="0" bIns="0" rtlCol="0"/>
          <a:lstStyle/>
          <a:p>
            <a:endParaRPr/>
          </a:p>
        </p:txBody>
      </p:sp>
      <p:sp>
        <p:nvSpPr>
          <p:cNvPr id="10" name="object 10"/>
          <p:cNvSpPr/>
          <p:nvPr/>
        </p:nvSpPr>
        <p:spPr>
          <a:xfrm>
            <a:off x="6126479" y="5077967"/>
            <a:ext cx="7726680" cy="0"/>
          </a:xfrm>
          <a:custGeom>
            <a:avLst/>
            <a:gdLst/>
            <a:ahLst/>
            <a:cxnLst/>
            <a:rect l="l" t="t" r="r" b="b"/>
            <a:pathLst>
              <a:path w="7726680">
                <a:moveTo>
                  <a:pt x="0" y="0"/>
                </a:moveTo>
                <a:lnTo>
                  <a:pt x="7726680" y="0"/>
                </a:lnTo>
              </a:path>
            </a:pathLst>
          </a:custGeom>
          <a:ln w="12700">
            <a:solidFill>
              <a:srgbClr val="BBC5D5"/>
            </a:solidFill>
          </a:ln>
        </p:spPr>
        <p:txBody>
          <a:bodyPr wrap="square" lIns="0" tIns="0" rIns="0" bIns="0" rtlCol="0"/>
          <a:lstStyle/>
          <a:p>
            <a:endParaRPr/>
          </a:p>
        </p:txBody>
      </p:sp>
      <p:sp>
        <p:nvSpPr>
          <p:cNvPr id="11" name="object 11"/>
          <p:cNvSpPr/>
          <p:nvPr/>
        </p:nvSpPr>
        <p:spPr>
          <a:xfrm>
            <a:off x="6126479" y="5940552"/>
            <a:ext cx="7726680" cy="0"/>
          </a:xfrm>
          <a:custGeom>
            <a:avLst/>
            <a:gdLst/>
            <a:ahLst/>
            <a:cxnLst/>
            <a:rect l="l" t="t" r="r" b="b"/>
            <a:pathLst>
              <a:path w="7726680">
                <a:moveTo>
                  <a:pt x="0" y="0"/>
                </a:moveTo>
                <a:lnTo>
                  <a:pt x="7726680" y="0"/>
                </a:lnTo>
              </a:path>
            </a:pathLst>
          </a:custGeom>
          <a:ln w="12700">
            <a:solidFill>
              <a:srgbClr val="BBC5D5"/>
            </a:solidFill>
          </a:ln>
        </p:spPr>
        <p:txBody>
          <a:bodyPr wrap="square" lIns="0" tIns="0" rIns="0" bIns="0" rtlCol="0"/>
          <a:lstStyle/>
          <a:p>
            <a:endParaRPr/>
          </a:p>
        </p:txBody>
      </p:sp>
      <p:sp>
        <p:nvSpPr>
          <p:cNvPr id="13" name="object 13"/>
          <p:cNvSpPr/>
          <p:nvPr/>
        </p:nvSpPr>
        <p:spPr>
          <a:xfrm>
            <a:off x="6126479" y="6804659"/>
            <a:ext cx="7726680" cy="0"/>
          </a:xfrm>
          <a:custGeom>
            <a:avLst/>
            <a:gdLst/>
            <a:ahLst/>
            <a:cxnLst/>
            <a:rect l="l" t="t" r="r" b="b"/>
            <a:pathLst>
              <a:path w="7726680">
                <a:moveTo>
                  <a:pt x="0" y="0"/>
                </a:moveTo>
                <a:lnTo>
                  <a:pt x="7726680" y="0"/>
                </a:lnTo>
              </a:path>
            </a:pathLst>
          </a:custGeom>
          <a:ln w="12700">
            <a:solidFill>
              <a:srgbClr val="BBC5D5"/>
            </a:solidFill>
          </a:ln>
        </p:spPr>
        <p:txBody>
          <a:bodyPr wrap="square" lIns="0" tIns="0" rIns="0" bIns="0" rtlCol="0"/>
          <a:lstStyle/>
          <a:p>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5" name="object 15"/>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
        <p:nvSpPr>
          <p:cNvPr id="18" name="TextBox 17">
            <a:extLst>
              <a:ext uri="{FF2B5EF4-FFF2-40B4-BE49-F238E27FC236}">
                <a16:creationId xmlns:a16="http://schemas.microsoft.com/office/drawing/2014/main" id="{BEF26B4E-697E-44D3-BE33-2F8468E5A923}"/>
              </a:ext>
            </a:extLst>
          </p:cNvPr>
          <p:cNvSpPr txBox="1"/>
          <p:nvPr/>
        </p:nvSpPr>
        <p:spPr>
          <a:xfrm>
            <a:off x="6176770" y="2798210"/>
            <a:ext cx="8453629" cy="3539430"/>
          </a:xfrm>
          <a:prstGeom prst="rect">
            <a:avLst/>
          </a:prstGeom>
          <a:noFill/>
        </p:spPr>
        <p:txBody>
          <a:bodyPr wrap="square">
            <a:spAutoFit/>
          </a:bodyPr>
          <a:lstStyle/>
          <a:p>
            <a:r>
              <a:rPr lang="en-US" sz="3200" dirty="0" err="1"/>
              <a:t>Đừng</a:t>
            </a:r>
            <a:r>
              <a:rPr lang="en-US" sz="3200" dirty="0"/>
              <a:t> </a:t>
            </a:r>
            <a:r>
              <a:rPr lang="en-US" sz="3200" dirty="0" err="1"/>
              <a:t>làm</a:t>
            </a:r>
            <a:r>
              <a:rPr lang="en-US" sz="3200" dirty="0"/>
              <a:t> </a:t>
            </a:r>
            <a:r>
              <a:rPr lang="en-US" sz="3200" dirty="0" err="1"/>
              <a:t>thiếu</a:t>
            </a:r>
            <a:r>
              <a:rPr lang="en-US" sz="3200" dirty="0"/>
              <a:t> – </a:t>
            </a:r>
            <a:r>
              <a:rPr lang="en-US" sz="3200" dirty="0" err="1"/>
              <a:t>cần</a:t>
            </a:r>
            <a:r>
              <a:rPr lang="en-US" sz="3200" dirty="0"/>
              <a:t> </a:t>
            </a:r>
            <a:r>
              <a:rPr lang="en-US" sz="3200" dirty="0" err="1"/>
              <a:t>cung</a:t>
            </a:r>
            <a:r>
              <a:rPr lang="en-US" sz="3200" dirty="0"/>
              <a:t> </a:t>
            </a:r>
            <a:r>
              <a:rPr lang="en-US" sz="3200" dirty="0" err="1"/>
              <a:t>cấp</a:t>
            </a:r>
            <a:r>
              <a:rPr lang="en-US" sz="3200" dirty="0"/>
              <a:t> </a:t>
            </a:r>
            <a:r>
              <a:rPr lang="en-US" sz="3200" dirty="0" err="1"/>
              <a:t>đủ</a:t>
            </a:r>
            <a:r>
              <a:rPr lang="en-US" sz="3200" dirty="0"/>
              <a:t> chi </a:t>
            </a:r>
            <a:r>
              <a:rPr lang="en-US" sz="3200" dirty="0" err="1"/>
              <a:t>tiết</a:t>
            </a:r>
            <a:r>
              <a:rPr lang="en-US" sz="3200" dirty="0"/>
              <a:t> </a:t>
            </a:r>
            <a:r>
              <a:rPr lang="en-US" sz="3200" dirty="0" err="1"/>
              <a:t>để</a:t>
            </a:r>
            <a:r>
              <a:rPr lang="en-US" sz="3200" dirty="0"/>
              <a:t> </a:t>
            </a:r>
            <a:r>
              <a:rPr lang="en-US" sz="3200" dirty="0" err="1"/>
              <a:t>cho</a:t>
            </a:r>
            <a:r>
              <a:rPr lang="en-US" sz="3200" dirty="0"/>
              <a:t> </a:t>
            </a:r>
            <a:r>
              <a:rPr lang="en-US" sz="3200" dirty="0" err="1"/>
              <a:t>phép</a:t>
            </a:r>
            <a:r>
              <a:rPr lang="en-US" sz="3200" dirty="0"/>
              <a:t> </a:t>
            </a:r>
            <a:r>
              <a:rPr lang="en-US" sz="3200" dirty="0" err="1"/>
              <a:t>thanh</a:t>
            </a:r>
            <a:r>
              <a:rPr lang="en-US" sz="3200" dirty="0"/>
              <a:t> </a:t>
            </a:r>
            <a:r>
              <a:rPr lang="en-US" sz="3200" dirty="0" err="1"/>
              <a:t>tra</a:t>
            </a:r>
            <a:r>
              <a:rPr lang="en-US" sz="3200" dirty="0"/>
              <a:t> </a:t>
            </a:r>
            <a:r>
              <a:rPr lang="en-US" sz="3200" dirty="0" err="1"/>
              <a:t>viên</a:t>
            </a:r>
            <a:r>
              <a:rPr lang="en-US" sz="3200" dirty="0"/>
              <a:t> </a:t>
            </a:r>
            <a:r>
              <a:rPr lang="en-US" sz="3200" dirty="0" err="1"/>
              <a:t>đánh</a:t>
            </a:r>
            <a:r>
              <a:rPr lang="en-US" sz="3200" dirty="0"/>
              <a:t> </a:t>
            </a:r>
            <a:r>
              <a:rPr lang="en-US" sz="3200" dirty="0" err="1"/>
              <a:t>giá</a:t>
            </a:r>
            <a:r>
              <a:rPr lang="en-US" sz="3200" dirty="0"/>
              <a:t> </a:t>
            </a:r>
            <a:r>
              <a:rPr lang="en-US" sz="3200" dirty="0" err="1"/>
              <a:t>phản</a:t>
            </a:r>
            <a:r>
              <a:rPr lang="en-US" sz="3200" dirty="0"/>
              <a:t> </a:t>
            </a:r>
            <a:r>
              <a:rPr lang="en-US" sz="3200" dirty="0" err="1"/>
              <a:t>hồi</a:t>
            </a:r>
            <a:r>
              <a:rPr lang="en-US" sz="3200" dirty="0"/>
              <a:t>.</a:t>
            </a:r>
          </a:p>
          <a:p>
            <a:r>
              <a:rPr lang="en-US" sz="3200" dirty="0" err="1"/>
              <a:t>Đừng</a:t>
            </a:r>
            <a:r>
              <a:rPr lang="en-US" sz="3200" dirty="0"/>
              <a:t> </a:t>
            </a:r>
            <a:r>
              <a:rPr lang="en-US" sz="3200" dirty="0" err="1"/>
              <a:t>ngại</a:t>
            </a:r>
            <a:r>
              <a:rPr lang="en-US" sz="3200" dirty="0"/>
              <a:t> </a:t>
            </a:r>
            <a:r>
              <a:rPr lang="en-US" sz="3200" dirty="0" err="1"/>
              <a:t>hỏi</a:t>
            </a:r>
            <a:r>
              <a:rPr lang="en-US" sz="3200" dirty="0"/>
              <a:t>.</a:t>
            </a:r>
          </a:p>
          <a:p>
            <a:r>
              <a:rPr lang="en-US" sz="3200" dirty="0" err="1"/>
              <a:t>Đừng</a:t>
            </a:r>
            <a:r>
              <a:rPr lang="en-US" sz="3200" dirty="0"/>
              <a:t> </a:t>
            </a:r>
            <a:r>
              <a:rPr lang="en-US" sz="3200" dirty="0" err="1"/>
              <a:t>giữ</a:t>
            </a:r>
            <a:r>
              <a:rPr lang="en-US" sz="3200" dirty="0"/>
              <a:t> </a:t>
            </a:r>
            <a:r>
              <a:rPr lang="en-US" sz="3200" dirty="0" err="1"/>
              <a:t>chúng</a:t>
            </a:r>
            <a:r>
              <a:rPr lang="en-US" sz="3200" dirty="0"/>
              <a:t> </a:t>
            </a:r>
            <a:r>
              <a:rPr lang="en-US" sz="3200" dirty="0" err="1"/>
              <a:t>tôi</a:t>
            </a:r>
            <a:r>
              <a:rPr lang="en-US" sz="3200" dirty="0"/>
              <a:t> </a:t>
            </a:r>
            <a:r>
              <a:rPr lang="en-US" sz="3200" dirty="0" err="1"/>
              <a:t>trong</a:t>
            </a:r>
            <a:r>
              <a:rPr lang="en-US" sz="3200" dirty="0"/>
              <a:t> </a:t>
            </a:r>
            <a:r>
              <a:rPr lang="en-US" sz="3200" dirty="0" err="1"/>
              <a:t>bóng</a:t>
            </a:r>
            <a:r>
              <a:rPr lang="en-US" sz="3200" dirty="0"/>
              <a:t> </a:t>
            </a:r>
            <a:r>
              <a:rPr lang="en-US" sz="3200" dirty="0" err="1"/>
              <a:t>tối</a:t>
            </a:r>
            <a:r>
              <a:rPr lang="en-US" sz="3200" dirty="0"/>
              <a:t>. </a:t>
            </a:r>
          </a:p>
          <a:p>
            <a:r>
              <a:rPr lang="en-US" sz="3200" dirty="0" err="1"/>
              <a:t>Nếu</a:t>
            </a:r>
            <a:r>
              <a:rPr lang="en-US" sz="3200" dirty="0"/>
              <a:t> </a:t>
            </a:r>
            <a:r>
              <a:rPr lang="en-US" sz="3200" dirty="0" err="1"/>
              <a:t>phản</a:t>
            </a:r>
            <a:r>
              <a:rPr lang="en-US" sz="3200" dirty="0"/>
              <a:t> </a:t>
            </a:r>
            <a:r>
              <a:rPr lang="en-US" sz="3200" dirty="0" err="1"/>
              <a:t>hồi</a:t>
            </a:r>
            <a:r>
              <a:rPr lang="en-US" sz="3200" dirty="0"/>
              <a:t> </a:t>
            </a:r>
            <a:r>
              <a:rPr lang="en-US" sz="3200" dirty="0" err="1"/>
              <a:t>không</a:t>
            </a:r>
            <a:r>
              <a:rPr lang="en-US" sz="3200" dirty="0"/>
              <a:t> </a:t>
            </a:r>
            <a:r>
              <a:rPr lang="en-US" sz="3200" dirty="0" err="1"/>
              <a:t>thỏa</a:t>
            </a:r>
            <a:r>
              <a:rPr lang="en-US" sz="3200" dirty="0"/>
              <a:t> </a:t>
            </a:r>
            <a:r>
              <a:rPr lang="en-US" sz="3200" dirty="0" err="1"/>
              <a:t>đáng</a:t>
            </a:r>
            <a:r>
              <a:rPr lang="en-US" sz="3200" dirty="0"/>
              <a:t> </a:t>
            </a:r>
            <a:r>
              <a:rPr lang="en-US" sz="3200" dirty="0" err="1"/>
              <a:t>thì</a:t>
            </a:r>
            <a:r>
              <a:rPr lang="en-US" sz="3200" dirty="0"/>
              <a:t> </a:t>
            </a:r>
            <a:r>
              <a:rPr lang="en-US" sz="3200" dirty="0" err="1"/>
              <a:t>thanh</a:t>
            </a:r>
            <a:r>
              <a:rPr lang="en-US" sz="3200" dirty="0"/>
              <a:t> </a:t>
            </a:r>
            <a:r>
              <a:rPr lang="en-US" sz="3200" dirty="0" err="1"/>
              <a:t>tra</a:t>
            </a:r>
            <a:r>
              <a:rPr lang="en-US" sz="3200" dirty="0"/>
              <a:t> </a:t>
            </a:r>
            <a:r>
              <a:rPr lang="en-US" sz="3200" dirty="0" err="1"/>
              <a:t>viên</a:t>
            </a:r>
            <a:r>
              <a:rPr lang="en-US" sz="3200" dirty="0"/>
              <a:t> </a:t>
            </a:r>
            <a:r>
              <a:rPr lang="en-US" sz="3200" dirty="0" err="1"/>
              <a:t>sẽ</a:t>
            </a:r>
            <a:r>
              <a:rPr lang="en-US" sz="3200" dirty="0"/>
              <a:t> </a:t>
            </a:r>
            <a:r>
              <a:rPr lang="en-US" sz="3200" dirty="0" err="1"/>
              <a:t>liên</a:t>
            </a:r>
            <a:r>
              <a:rPr lang="en-US" sz="3200" dirty="0"/>
              <a:t> </a:t>
            </a:r>
            <a:r>
              <a:rPr lang="en-US" sz="3200" dirty="0" err="1"/>
              <a:t>hệ</a:t>
            </a:r>
            <a:r>
              <a:rPr lang="en-US" sz="3200" dirty="0"/>
              <a:t> </a:t>
            </a:r>
            <a:r>
              <a:rPr lang="en-US" sz="3200" dirty="0" err="1"/>
              <a:t>với</a:t>
            </a:r>
            <a:r>
              <a:rPr lang="en-US" sz="3200" dirty="0"/>
              <a:t> </a:t>
            </a:r>
            <a:r>
              <a:rPr lang="en-US" sz="3200" dirty="0" err="1"/>
              <a:t>bạn</a:t>
            </a:r>
            <a:r>
              <a:rPr lang="en-US" sz="3200" dirty="0"/>
              <a:t> </a:t>
            </a:r>
            <a:r>
              <a:rPr lang="en-US" sz="3200" dirty="0" err="1"/>
              <a:t>và</a:t>
            </a:r>
            <a:r>
              <a:rPr lang="en-US" sz="3200" dirty="0"/>
              <a:t> </a:t>
            </a:r>
            <a:r>
              <a:rPr lang="en-US" sz="3200" dirty="0" err="1"/>
              <a:t>yêu</a:t>
            </a:r>
            <a:r>
              <a:rPr lang="en-US" sz="3200" dirty="0"/>
              <a:t> </a:t>
            </a:r>
            <a:r>
              <a:rPr lang="en-US" sz="3200" dirty="0" err="1"/>
              <a:t>cầu</a:t>
            </a:r>
            <a:r>
              <a:rPr lang="en-US" sz="3200" dirty="0"/>
              <a:t> </a:t>
            </a:r>
            <a:r>
              <a:rPr lang="en-US" sz="3200" dirty="0" err="1"/>
              <a:t>cung</a:t>
            </a:r>
            <a:r>
              <a:rPr lang="en-US" sz="3200" dirty="0"/>
              <a:t> </a:t>
            </a:r>
            <a:r>
              <a:rPr lang="en-US" sz="3200" dirty="0" err="1"/>
              <a:t>cấp</a:t>
            </a:r>
            <a:r>
              <a:rPr lang="en-US" sz="3200" dirty="0"/>
              <a:t> </a:t>
            </a:r>
            <a:r>
              <a:rPr lang="en-US" sz="3200" dirty="0" err="1"/>
              <a:t>thêm</a:t>
            </a:r>
            <a:r>
              <a:rPr lang="en-US" sz="3200" dirty="0"/>
              <a:t> </a:t>
            </a:r>
            <a:r>
              <a:rPr lang="en-US" sz="3200" dirty="0" err="1"/>
              <a:t>thông</a:t>
            </a:r>
            <a:r>
              <a:rPr lang="en-US" sz="3200" dirty="0"/>
              <a:t> tin.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7769860" cy="689932"/>
          </a:xfrm>
          <a:prstGeom prst="rect">
            <a:avLst/>
          </a:prstGeom>
        </p:spPr>
        <p:txBody>
          <a:bodyPr vert="horz" wrap="square" lIns="0" tIns="12700" rIns="0" bIns="0" rtlCol="0">
            <a:spAutoFit/>
          </a:bodyPr>
          <a:lstStyle/>
          <a:p>
            <a:pPr marL="12700">
              <a:lnSpc>
                <a:spcPct val="100000"/>
              </a:lnSpc>
              <a:spcBef>
                <a:spcPts val="100"/>
              </a:spcBef>
            </a:pPr>
            <a:r>
              <a:rPr lang="en-US" dirty="0" err="1"/>
              <a:t>Bí</a:t>
            </a:r>
            <a:r>
              <a:rPr lang="en-US" dirty="0"/>
              <a:t> </a:t>
            </a:r>
            <a:r>
              <a:rPr lang="en-US" dirty="0" err="1"/>
              <a:t>quyết</a:t>
            </a:r>
            <a:r>
              <a:rPr lang="en-US" dirty="0"/>
              <a:t> </a:t>
            </a:r>
            <a:r>
              <a:rPr lang="en-US" dirty="0" err="1"/>
              <a:t>để</a:t>
            </a:r>
            <a:r>
              <a:rPr lang="en-US" dirty="0"/>
              <a:t> </a:t>
            </a:r>
            <a:r>
              <a:rPr lang="en-US" dirty="0" err="1"/>
              <a:t>thành</a:t>
            </a:r>
            <a:r>
              <a:rPr lang="en-US" dirty="0"/>
              <a:t> </a:t>
            </a:r>
            <a:r>
              <a:rPr lang="en-US" dirty="0" err="1"/>
              <a:t>công</a:t>
            </a:r>
            <a:endParaRPr dirty="0"/>
          </a:p>
        </p:txBody>
      </p:sp>
      <p:grpSp>
        <p:nvGrpSpPr>
          <p:cNvPr id="3" name="object 3"/>
          <p:cNvGrpSpPr/>
          <p:nvPr/>
        </p:nvGrpSpPr>
        <p:grpSpPr>
          <a:xfrm>
            <a:off x="450850" y="1688338"/>
            <a:ext cx="13728700" cy="4315460"/>
            <a:chOff x="450850" y="1688338"/>
            <a:chExt cx="13728700" cy="4315460"/>
          </a:xfrm>
        </p:grpSpPr>
        <p:sp>
          <p:nvSpPr>
            <p:cNvPr id="4" name="object 4"/>
            <p:cNvSpPr/>
            <p:nvPr/>
          </p:nvSpPr>
          <p:spPr>
            <a:xfrm>
              <a:off x="457200" y="1694688"/>
              <a:ext cx="13716000" cy="951230"/>
            </a:xfrm>
            <a:custGeom>
              <a:avLst/>
              <a:gdLst/>
              <a:ahLst/>
              <a:cxnLst/>
              <a:rect l="l" t="t" r="r" b="b"/>
              <a:pathLst>
                <a:path w="13716000" h="951230">
                  <a:moveTo>
                    <a:pt x="13716000" y="0"/>
                  </a:moveTo>
                  <a:lnTo>
                    <a:pt x="0" y="0"/>
                  </a:lnTo>
                  <a:lnTo>
                    <a:pt x="0" y="950975"/>
                  </a:lnTo>
                  <a:lnTo>
                    <a:pt x="13716000" y="950975"/>
                  </a:lnTo>
                  <a:lnTo>
                    <a:pt x="13716000" y="0"/>
                  </a:lnTo>
                  <a:close/>
                </a:path>
              </a:pathLst>
            </a:custGeom>
            <a:solidFill>
              <a:srgbClr val="005F9E"/>
            </a:solidFill>
          </p:spPr>
          <p:txBody>
            <a:bodyPr wrap="square" lIns="0" tIns="0" rIns="0" bIns="0" rtlCol="0"/>
            <a:lstStyle/>
            <a:p>
              <a:endParaRPr/>
            </a:p>
          </p:txBody>
        </p:sp>
        <p:sp>
          <p:nvSpPr>
            <p:cNvPr id="5" name="object 5"/>
            <p:cNvSpPr/>
            <p:nvPr/>
          </p:nvSpPr>
          <p:spPr>
            <a:xfrm>
              <a:off x="457200" y="1694688"/>
              <a:ext cx="13716000" cy="951230"/>
            </a:xfrm>
            <a:custGeom>
              <a:avLst/>
              <a:gdLst/>
              <a:ahLst/>
              <a:cxnLst/>
              <a:rect l="l" t="t" r="r" b="b"/>
              <a:pathLst>
                <a:path w="13716000" h="951230">
                  <a:moveTo>
                    <a:pt x="0" y="950975"/>
                  </a:moveTo>
                  <a:lnTo>
                    <a:pt x="13716000" y="950975"/>
                  </a:lnTo>
                  <a:lnTo>
                    <a:pt x="13716000" y="0"/>
                  </a:lnTo>
                  <a:lnTo>
                    <a:pt x="0" y="0"/>
                  </a:lnTo>
                  <a:lnTo>
                    <a:pt x="0" y="950975"/>
                  </a:lnTo>
                  <a:close/>
                </a:path>
              </a:pathLst>
            </a:custGeom>
            <a:ln w="12700">
              <a:solidFill>
                <a:srgbClr val="005F9E"/>
              </a:solidFill>
            </a:ln>
          </p:spPr>
          <p:txBody>
            <a:bodyPr wrap="square" lIns="0" tIns="0" rIns="0" bIns="0" rtlCol="0"/>
            <a:lstStyle/>
            <a:p>
              <a:endParaRPr/>
            </a:p>
          </p:txBody>
        </p:sp>
        <p:sp>
          <p:nvSpPr>
            <p:cNvPr id="6" name="object 6"/>
            <p:cNvSpPr/>
            <p:nvPr/>
          </p:nvSpPr>
          <p:spPr>
            <a:xfrm>
              <a:off x="457200" y="2645663"/>
              <a:ext cx="13716000" cy="3351529"/>
            </a:xfrm>
            <a:custGeom>
              <a:avLst/>
              <a:gdLst/>
              <a:ahLst/>
              <a:cxnLst/>
              <a:rect l="l" t="t" r="r" b="b"/>
              <a:pathLst>
                <a:path w="13716000" h="3351529">
                  <a:moveTo>
                    <a:pt x="13716000" y="0"/>
                  </a:moveTo>
                  <a:lnTo>
                    <a:pt x="0" y="0"/>
                  </a:lnTo>
                  <a:lnTo>
                    <a:pt x="0" y="3351276"/>
                  </a:lnTo>
                  <a:lnTo>
                    <a:pt x="13716000" y="3351276"/>
                  </a:lnTo>
                  <a:lnTo>
                    <a:pt x="13716000" y="0"/>
                  </a:lnTo>
                  <a:close/>
                </a:path>
              </a:pathLst>
            </a:custGeom>
            <a:solidFill>
              <a:srgbClr val="CAD2DF">
                <a:alpha val="90194"/>
              </a:srgbClr>
            </a:solidFill>
          </p:spPr>
          <p:txBody>
            <a:bodyPr wrap="square" lIns="0" tIns="0" rIns="0" bIns="0" rtlCol="0"/>
            <a:lstStyle/>
            <a:p>
              <a:endParaRPr/>
            </a:p>
          </p:txBody>
        </p:sp>
        <p:sp>
          <p:nvSpPr>
            <p:cNvPr id="7" name="object 7"/>
            <p:cNvSpPr/>
            <p:nvPr/>
          </p:nvSpPr>
          <p:spPr>
            <a:xfrm>
              <a:off x="457200" y="2645663"/>
              <a:ext cx="13716000" cy="3351529"/>
            </a:xfrm>
            <a:custGeom>
              <a:avLst/>
              <a:gdLst/>
              <a:ahLst/>
              <a:cxnLst/>
              <a:rect l="l" t="t" r="r" b="b"/>
              <a:pathLst>
                <a:path w="13716000" h="3351529">
                  <a:moveTo>
                    <a:pt x="0" y="3351276"/>
                  </a:moveTo>
                  <a:lnTo>
                    <a:pt x="13716000" y="3351276"/>
                  </a:lnTo>
                  <a:lnTo>
                    <a:pt x="13716000" y="0"/>
                  </a:lnTo>
                  <a:lnTo>
                    <a:pt x="0" y="0"/>
                  </a:lnTo>
                  <a:lnTo>
                    <a:pt x="0" y="3351276"/>
                  </a:lnTo>
                  <a:close/>
                </a:path>
              </a:pathLst>
            </a:custGeom>
            <a:ln w="12700">
              <a:solidFill>
                <a:srgbClr val="CAD2DF"/>
              </a:solidFill>
            </a:ln>
          </p:spPr>
          <p:txBody>
            <a:bodyPr wrap="square" lIns="0" tIns="0" rIns="0" bIns="0" rtlCol="0"/>
            <a:lstStyle/>
            <a:p>
              <a:endParaRPr/>
            </a:p>
          </p:txBody>
        </p:sp>
      </p:grpSp>
      <p:sp>
        <p:nvSpPr>
          <p:cNvPr id="8" name="object 8"/>
          <p:cNvSpPr/>
          <p:nvPr/>
        </p:nvSpPr>
        <p:spPr>
          <a:xfrm>
            <a:off x="0" y="6216396"/>
            <a:ext cx="14630400" cy="1096010"/>
          </a:xfrm>
          <a:custGeom>
            <a:avLst/>
            <a:gdLst/>
            <a:ahLst/>
            <a:cxnLst/>
            <a:rect l="l" t="t" r="r" b="b"/>
            <a:pathLst>
              <a:path w="14630400" h="1096009">
                <a:moveTo>
                  <a:pt x="0" y="0"/>
                </a:moveTo>
                <a:lnTo>
                  <a:pt x="0" y="1095755"/>
                </a:lnTo>
                <a:lnTo>
                  <a:pt x="14630399" y="1095755"/>
                </a:lnTo>
                <a:lnTo>
                  <a:pt x="14630399" y="0"/>
                </a:lnTo>
                <a:lnTo>
                  <a:pt x="0" y="0"/>
                </a:lnTo>
                <a:close/>
              </a:path>
            </a:pathLst>
          </a:custGeom>
          <a:solidFill>
            <a:srgbClr val="BED22B"/>
          </a:solidFill>
        </p:spPr>
        <p:txBody>
          <a:bodyPr wrap="square" lIns="0" tIns="0" rIns="0" bIns="0" rtlCol="0"/>
          <a:lstStyle/>
          <a:p>
            <a:endParaRPr/>
          </a:p>
        </p:txBody>
      </p:sp>
      <p:sp>
        <p:nvSpPr>
          <p:cNvPr id="9" name="object 9"/>
          <p:cNvSpPr txBox="1"/>
          <p:nvPr/>
        </p:nvSpPr>
        <p:spPr>
          <a:xfrm>
            <a:off x="582879" y="1866391"/>
            <a:ext cx="13461365" cy="5511765"/>
          </a:xfrm>
          <a:prstGeom prst="rect">
            <a:avLst/>
          </a:prstGeom>
        </p:spPr>
        <p:txBody>
          <a:bodyPr vert="horz" wrap="square" lIns="0" tIns="12700" rIns="0" bIns="0" rtlCol="0">
            <a:spAutoFit/>
          </a:bodyPr>
          <a:lstStyle/>
          <a:p>
            <a:pPr marL="635" algn="ctr">
              <a:lnSpc>
                <a:spcPct val="100000"/>
              </a:lnSpc>
              <a:spcBef>
                <a:spcPts val="100"/>
              </a:spcBef>
            </a:pPr>
            <a:r>
              <a:rPr lang="en-US" sz="3300" spc="-5" dirty="0" err="1">
                <a:solidFill>
                  <a:srgbClr val="FFFFFF"/>
                </a:solidFill>
                <a:latin typeface="Arial MT"/>
                <a:cs typeface="Arial MT"/>
              </a:rPr>
              <a:t>Bí</a:t>
            </a:r>
            <a:r>
              <a:rPr lang="en-US" sz="3300" spc="-5" dirty="0">
                <a:solidFill>
                  <a:srgbClr val="FFFFFF"/>
                </a:solidFill>
                <a:latin typeface="Arial MT"/>
                <a:cs typeface="Arial MT"/>
              </a:rPr>
              <a:t> </a:t>
            </a:r>
            <a:r>
              <a:rPr lang="en-US" sz="3300" spc="-5" dirty="0" err="1">
                <a:solidFill>
                  <a:srgbClr val="FFFFFF"/>
                </a:solidFill>
                <a:latin typeface="Arial MT"/>
                <a:cs typeface="Arial MT"/>
              </a:rPr>
              <a:t>quyết</a:t>
            </a:r>
            <a:r>
              <a:rPr lang="en-US" sz="3300" spc="-5" dirty="0">
                <a:solidFill>
                  <a:srgbClr val="FFFFFF"/>
                </a:solidFill>
                <a:latin typeface="Arial MT"/>
                <a:cs typeface="Arial MT"/>
              </a:rPr>
              <a:t> </a:t>
            </a:r>
            <a:r>
              <a:rPr lang="en-US" sz="3300" spc="-5" dirty="0" err="1">
                <a:solidFill>
                  <a:srgbClr val="FFFFFF"/>
                </a:solidFill>
                <a:latin typeface="Arial MT"/>
                <a:cs typeface="Arial MT"/>
              </a:rPr>
              <a:t>thành</a:t>
            </a:r>
            <a:r>
              <a:rPr lang="en-US" sz="3300" spc="-5" dirty="0">
                <a:solidFill>
                  <a:srgbClr val="FFFFFF"/>
                </a:solidFill>
                <a:latin typeface="Arial MT"/>
                <a:cs typeface="Arial MT"/>
              </a:rPr>
              <a:t> </a:t>
            </a:r>
            <a:r>
              <a:rPr lang="en-US" sz="3300" spc="-5" dirty="0" err="1">
                <a:solidFill>
                  <a:srgbClr val="FFFFFF"/>
                </a:solidFill>
                <a:latin typeface="Arial MT"/>
                <a:cs typeface="Arial MT"/>
              </a:rPr>
              <a:t>công</a:t>
            </a:r>
            <a:r>
              <a:rPr lang="en-US" sz="3300" spc="-5" dirty="0">
                <a:solidFill>
                  <a:srgbClr val="FFFFFF"/>
                </a:solidFill>
                <a:latin typeface="Arial MT"/>
                <a:cs typeface="Arial MT"/>
              </a:rPr>
              <a:t> </a:t>
            </a:r>
            <a:r>
              <a:rPr lang="en-US" sz="3300" spc="-5" dirty="0" err="1">
                <a:solidFill>
                  <a:srgbClr val="FFFFFF"/>
                </a:solidFill>
                <a:latin typeface="Arial MT"/>
                <a:cs typeface="Arial MT"/>
              </a:rPr>
              <a:t>của</a:t>
            </a:r>
            <a:r>
              <a:rPr lang="en-US" sz="3300" spc="-5" dirty="0">
                <a:solidFill>
                  <a:srgbClr val="FFFFFF"/>
                </a:solidFill>
                <a:latin typeface="Arial MT"/>
                <a:cs typeface="Arial MT"/>
              </a:rPr>
              <a:t> </a:t>
            </a:r>
            <a:r>
              <a:rPr lang="en-US" sz="3300" spc="-5" dirty="0" err="1">
                <a:solidFill>
                  <a:srgbClr val="FFFFFF"/>
                </a:solidFill>
                <a:latin typeface="Arial MT"/>
                <a:cs typeface="Arial MT"/>
              </a:rPr>
              <a:t>bất</a:t>
            </a:r>
            <a:r>
              <a:rPr lang="en-US" sz="3300" spc="-5" dirty="0">
                <a:solidFill>
                  <a:srgbClr val="FFFFFF"/>
                </a:solidFill>
                <a:latin typeface="Arial MT"/>
                <a:cs typeface="Arial MT"/>
              </a:rPr>
              <a:t> </a:t>
            </a:r>
            <a:r>
              <a:rPr lang="en-US" sz="3300" spc="-5" dirty="0" err="1">
                <a:solidFill>
                  <a:srgbClr val="FFFFFF"/>
                </a:solidFill>
                <a:latin typeface="Arial MT"/>
                <a:cs typeface="Arial MT"/>
              </a:rPr>
              <a:t>kỳ</a:t>
            </a:r>
            <a:r>
              <a:rPr lang="en-US" sz="3300" spc="-5" dirty="0">
                <a:solidFill>
                  <a:srgbClr val="FFFFFF"/>
                </a:solidFill>
                <a:latin typeface="Arial MT"/>
                <a:cs typeface="Arial MT"/>
              </a:rPr>
              <a:t> </a:t>
            </a:r>
            <a:r>
              <a:rPr lang="en-US" sz="3300" spc="-5" dirty="0" err="1">
                <a:solidFill>
                  <a:srgbClr val="FFFFFF"/>
                </a:solidFill>
                <a:latin typeface="Arial MT"/>
                <a:cs typeface="Arial MT"/>
              </a:rPr>
              <a:t>cuộc</a:t>
            </a:r>
            <a:r>
              <a:rPr lang="en-US" sz="3300" spc="-5" dirty="0">
                <a:solidFill>
                  <a:srgbClr val="FFFFFF"/>
                </a:solidFill>
                <a:latin typeface="Arial MT"/>
                <a:cs typeface="Arial MT"/>
              </a:rPr>
              <a:t> </a:t>
            </a:r>
            <a:r>
              <a:rPr lang="en-US" sz="3300" spc="-5" dirty="0" err="1">
                <a:solidFill>
                  <a:srgbClr val="FFFFFF"/>
                </a:solidFill>
                <a:latin typeface="Arial MT"/>
                <a:cs typeface="Arial MT"/>
              </a:rPr>
              <a:t>kiểm</a:t>
            </a:r>
            <a:r>
              <a:rPr lang="en-US" sz="3300" spc="-5" dirty="0">
                <a:solidFill>
                  <a:srgbClr val="FFFFFF"/>
                </a:solidFill>
                <a:latin typeface="Arial MT"/>
                <a:cs typeface="Arial MT"/>
              </a:rPr>
              <a:t> </a:t>
            </a:r>
            <a:r>
              <a:rPr lang="en-US" sz="3300" spc="-5" dirty="0" err="1">
                <a:solidFill>
                  <a:srgbClr val="FFFFFF"/>
                </a:solidFill>
                <a:latin typeface="Arial MT"/>
                <a:cs typeface="Arial MT"/>
              </a:rPr>
              <a:t>tra</a:t>
            </a:r>
            <a:r>
              <a:rPr lang="en-US" sz="3300" spc="-5" dirty="0">
                <a:solidFill>
                  <a:srgbClr val="FFFFFF"/>
                </a:solidFill>
                <a:latin typeface="Arial MT"/>
                <a:cs typeface="Arial MT"/>
              </a:rPr>
              <a:t> </a:t>
            </a:r>
            <a:r>
              <a:rPr lang="en-US" sz="3300" spc="-5" dirty="0" err="1">
                <a:solidFill>
                  <a:srgbClr val="FFFFFF"/>
                </a:solidFill>
                <a:latin typeface="Arial MT"/>
                <a:cs typeface="Arial MT"/>
              </a:rPr>
              <a:t>nào</a:t>
            </a:r>
            <a:r>
              <a:rPr lang="en-US" sz="3300" spc="-5" dirty="0">
                <a:solidFill>
                  <a:srgbClr val="FFFFFF"/>
                </a:solidFill>
                <a:latin typeface="Arial MT"/>
                <a:cs typeface="Arial MT"/>
              </a:rPr>
              <a:t> bao </a:t>
            </a:r>
            <a:r>
              <a:rPr lang="en-US" sz="3300" spc="-5" dirty="0" err="1">
                <a:solidFill>
                  <a:srgbClr val="FFFFFF"/>
                </a:solidFill>
                <a:latin typeface="Arial MT"/>
                <a:cs typeface="Arial MT"/>
              </a:rPr>
              <a:t>gồm</a:t>
            </a:r>
            <a:r>
              <a:rPr lang="en-US" sz="3300" spc="-5" dirty="0">
                <a:solidFill>
                  <a:srgbClr val="FFFFFF"/>
                </a:solidFill>
                <a:latin typeface="Arial MT"/>
                <a:cs typeface="Arial MT"/>
              </a:rPr>
              <a:t> </a:t>
            </a:r>
            <a:r>
              <a:rPr sz="3300" dirty="0">
                <a:solidFill>
                  <a:srgbClr val="FFFFFF"/>
                </a:solidFill>
                <a:latin typeface="Arial MT"/>
                <a:cs typeface="Arial MT"/>
              </a:rPr>
              <a:t>:</a:t>
            </a:r>
            <a:endParaRPr sz="3300" dirty="0">
              <a:latin typeface="Arial MT"/>
              <a:cs typeface="Arial MT"/>
            </a:endParaRPr>
          </a:p>
          <a:p>
            <a:pPr indent="-287020">
              <a:lnSpc>
                <a:spcPct val="100000"/>
              </a:lnSpc>
              <a:spcBef>
                <a:spcPts val="600"/>
              </a:spcBef>
              <a:buChar char="•"/>
              <a:tabLst>
                <a:tab pos="337185" algn="l"/>
              </a:tabLst>
            </a:pPr>
            <a:r>
              <a:rPr lang="vi-VN" sz="3300" spc="-5" dirty="0">
                <a:latin typeface="Arial MT"/>
                <a:cs typeface="Arial MT"/>
              </a:rPr>
              <a:t>chuẩn bị tốt</a:t>
            </a:r>
          </a:p>
          <a:p>
            <a:pPr indent="-287020">
              <a:lnSpc>
                <a:spcPct val="100000"/>
              </a:lnSpc>
              <a:spcBef>
                <a:spcPts val="600"/>
              </a:spcBef>
              <a:buChar char="•"/>
              <a:tabLst>
                <a:tab pos="337185" algn="l"/>
              </a:tabLst>
            </a:pPr>
            <a:r>
              <a:rPr lang="vi-VN" sz="3300" spc="-5" dirty="0">
                <a:latin typeface="Arial MT"/>
                <a:cs typeface="Arial MT"/>
              </a:rPr>
              <a:t>mang lại ấn tượng đầu tiên tốt đẹp</a:t>
            </a:r>
          </a:p>
          <a:p>
            <a:pPr indent="-287020">
              <a:lnSpc>
                <a:spcPct val="100000"/>
              </a:lnSpc>
              <a:spcBef>
                <a:spcPts val="600"/>
              </a:spcBef>
              <a:buChar char="•"/>
              <a:tabLst>
                <a:tab pos="337185" algn="l"/>
              </a:tabLst>
            </a:pPr>
            <a:r>
              <a:rPr lang="vi-VN" sz="3300" spc="-5" dirty="0">
                <a:latin typeface="Arial MT"/>
                <a:cs typeface="Arial MT"/>
              </a:rPr>
              <a:t> quản lý tốt cuộc kiểm tra</a:t>
            </a:r>
          </a:p>
          <a:p>
            <a:pPr indent="-287020">
              <a:lnSpc>
                <a:spcPct val="100000"/>
              </a:lnSpc>
              <a:spcBef>
                <a:spcPts val="600"/>
              </a:spcBef>
              <a:buChar char="•"/>
              <a:tabLst>
                <a:tab pos="337185" algn="l"/>
              </a:tabLst>
            </a:pPr>
            <a:r>
              <a:rPr lang="vi-VN" sz="3300" spc="-5" dirty="0">
                <a:latin typeface="Arial MT"/>
                <a:cs typeface="Arial MT"/>
              </a:rPr>
              <a:t>đảm bảo rằng nhân sự tiếp và làm việc với kiểm tra viên có kiến thức và chuyên môn kỹ thuật cần thiết, tự tin và có kỹ năng trình bày</a:t>
            </a:r>
          </a:p>
          <a:p>
            <a:pPr indent="-287020">
              <a:lnSpc>
                <a:spcPct val="100000"/>
              </a:lnSpc>
              <a:spcBef>
                <a:spcPts val="600"/>
              </a:spcBef>
              <a:buChar char="•"/>
              <a:tabLst>
                <a:tab pos="337185" algn="l"/>
              </a:tabLst>
            </a:pPr>
            <a:r>
              <a:rPr lang="vi-VN" sz="3300" spc="-5" dirty="0">
                <a:latin typeface="Arial MT"/>
                <a:cs typeface="Arial MT"/>
              </a:rPr>
              <a:t>thiết lập SOP và đào tạo nhân viên</a:t>
            </a:r>
            <a:r>
              <a:rPr sz="3300" dirty="0">
                <a:latin typeface="Arial MT"/>
                <a:cs typeface="Arial MT"/>
              </a:rPr>
              <a:t>.</a:t>
            </a:r>
          </a:p>
          <a:p>
            <a:pPr>
              <a:lnSpc>
                <a:spcPct val="100000"/>
              </a:lnSpc>
              <a:spcBef>
                <a:spcPts val="55"/>
              </a:spcBef>
            </a:pPr>
            <a:endParaRPr sz="3350" dirty="0">
              <a:latin typeface="Arial MT"/>
              <a:cs typeface="Arial MT"/>
            </a:endParaRPr>
          </a:p>
          <a:p>
            <a:pPr marL="12065" marR="5080" algn="ctr">
              <a:lnSpc>
                <a:spcPct val="100299"/>
              </a:lnSpc>
            </a:pPr>
            <a:r>
              <a:rPr sz="3350" dirty="0">
                <a:solidFill>
                  <a:srgbClr val="FFFFFF"/>
                </a:solidFill>
                <a:latin typeface="Arial MT"/>
                <a:cs typeface="Arial MT"/>
              </a:rPr>
              <a:t>‘</a:t>
            </a:r>
            <a:r>
              <a:rPr lang="vi-VN" sz="3350" dirty="0">
                <a:solidFill>
                  <a:srgbClr val="FFFFFF"/>
                </a:solidFill>
                <a:latin typeface="Arial MT"/>
                <a:cs typeface="Arial MT"/>
              </a:rPr>
              <a:t>Thông điệp mà bạn muốn đưa ra là cơ sở và các quy trình trong cơ sở của ban được đặt dưới sự kiểm soát và bạn biết mình đang làm gì</a:t>
            </a:r>
            <a:r>
              <a:rPr sz="3350" dirty="0">
                <a:solidFill>
                  <a:srgbClr val="FFFFFF"/>
                </a:solidFill>
                <a:latin typeface="Arial MT"/>
                <a:cs typeface="Arial MT"/>
              </a:rPr>
              <a:t>’</a:t>
            </a:r>
            <a:endParaRPr sz="3350" dirty="0">
              <a:latin typeface="Arial MT"/>
              <a:cs typeface="Arial MT"/>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10125" y="0"/>
            <a:ext cx="9820274" cy="7648956"/>
          </a:xfrm>
          <a:prstGeom prst="rect">
            <a:avLst/>
          </a:prstGeom>
        </p:spPr>
      </p:pic>
      <p:sp>
        <p:nvSpPr>
          <p:cNvPr id="3" name="object 3"/>
          <p:cNvSpPr txBox="1"/>
          <p:nvPr/>
        </p:nvSpPr>
        <p:spPr>
          <a:xfrm>
            <a:off x="5245734" y="7697520"/>
            <a:ext cx="3992879" cy="258404"/>
          </a:xfrm>
          <a:prstGeom prst="rect">
            <a:avLst/>
          </a:prstGeom>
        </p:spPr>
        <p:txBody>
          <a:bodyPr vert="horz" wrap="square" lIns="0" tIns="12065" rIns="0" bIns="0" rtlCol="0">
            <a:spAutoFit/>
          </a:bodyPr>
          <a:lstStyle/>
          <a:p>
            <a:pPr marL="12700">
              <a:lnSpc>
                <a:spcPct val="100000"/>
              </a:lnSpc>
              <a:spcBef>
                <a:spcPts val="95"/>
              </a:spcBef>
            </a:pPr>
            <a:r>
              <a:rPr lang="vi-VN" sz="1600" spc="80" dirty="0">
                <a:solidFill>
                  <a:srgbClr val="005F9E"/>
                </a:solidFill>
                <a:latin typeface="Arial MT"/>
                <a:cs typeface="Arial MT"/>
              </a:rPr>
              <a:t>Kết Nối Kiến Thức Dược Phẩm</a:t>
            </a:r>
            <a:endParaRPr sz="1600" dirty="0">
              <a:latin typeface="Arial MT"/>
              <a:cs typeface="Arial MT"/>
            </a:endParaRPr>
          </a:p>
        </p:txBody>
      </p:sp>
      <p:sp>
        <p:nvSpPr>
          <p:cNvPr id="4" name="object 4"/>
          <p:cNvSpPr txBox="1"/>
          <p:nvPr/>
        </p:nvSpPr>
        <p:spPr>
          <a:xfrm>
            <a:off x="10866881" y="7697520"/>
            <a:ext cx="249428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005F9E"/>
                </a:solidFill>
                <a:latin typeface="Arial MT"/>
                <a:cs typeface="Arial MT"/>
              </a:rPr>
              <a:t>ISPE.org/singapore-affiliate</a:t>
            </a:r>
            <a:endParaRPr sz="1600">
              <a:latin typeface="Arial MT"/>
              <a:cs typeface="Arial MT"/>
            </a:endParaRPr>
          </a:p>
        </p:txBody>
      </p:sp>
      <p:sp>
        <p:nvSpPr>
          <p:cNvPr id="5" name="object 5"/>
          <p:cNvSpPr/>
          <p:nvPr/>
        </p:nvSpPr>
        <p:spPr>
          <a:xfrm>
            <a:off x="13539215" y="7711440"/>
            <a:ext cx="0" cy="213995"/>
          </a:xfrm>
          <a:custGeom>
            <a:avLst/>
            <a:gdLst/>
            <a:ahLst/>
            <a:cxnLst/>
            <a:rect l="l" t="t" r="r" b="b"/>
            <a:pathLst>
              <a:path h="213995">
                <a:moveTo>
                  <a:pt x="0" y="0"/>
                </a:moveTo>
                <a:lnTo>
                  <a:pt x="0" y="213956"/>
                </a:lnTo>
              </a:path>
            </a:pathLst>
          </a:custGeom>
          <a:ln w="6350">
            <a:solidFill>
              <a:srgbClr val="00BBE7"/>
            </a:solidFill>
          </a:ln>
        </p:spPr>
        <p:txBody>
          <a:bodyPr wrap="square" lIns="0" tIns="0" rIns="0" bIns="0" rtlCol="0"/>
          <a:lstStyle/>
          <a:p>
            <a:endParaRPr/>
          </a:p>
        </p:txBody>
      </p:sp>
      <p:pic>
        <p:nvPicPr>
          <p:cNvPr id="6" name="object 6"/>
          <p:cNvPicPr/>
          <p:nvPr/>
        </p:nvPicPr>
        <p:blipFill>
          <a:blip r:embed="rId3" cstate="print"/>
          <a:stretch>
            <a:fillRect/>
          </a:stretch>
        </p:blipFill>
        <p:spPr>
          <a:xfrm>
            <a:off x="446531" y="7586471"/>
            <a:ext cx="2249424" cy="542542"/>
          </a:xfrm>
          <a:prstGeom prst="rect">
            <a:avLst/>
          </a:prstGeom>
        </p:spPr>
      </p:pic>
      <p:sp>
        <p:nvSpPr>
          <p:cNvPr id="7" name="object 7"/>
          <p:cNvSpPr txBox="1">
            <a:spLocks noGrp="1"/>
          </p:cNvSpPr>
          <p:nvPr>
            <p:ph type="title"/>
          </p:nvPr>
        </p:nvSpPr>
        <p:spPr>
          <a:xfrm>
            <a:off x="535940" y="396621"/>
            <a:ext cx="11351260" cy="633507"/>
          </a:xfrm>
          <a:prstGeom prst="rect">
            <a:avLst/>
          </a:prstGeom>
        </p:spPr>
        <p:txBody>
          <a:bodyPr vert="horz" wrap="square" lIns="0" tIns="81280" rIns="0" bIns="0" rtlCol="0">
            <a:spAutoFit/>
          </a:bodyPr>
          <a:lstStyle/>
          <a:p>
            <a:pPr marL="12700" marR="5080">
              <a:lnSpc>
                <a:spcPts val="4320"/>
              </a:lnSpc>
              <a:spcBef>
                <a:spcPts val="640"/>
              </a:spcBef>
            </a:pPr>
            <a:r>
              <a:rPr lang="vi-VN" sz="4000" spc="-10" dirty="0"/>
              <a:t>Cảm ơn bạn đã dành thời gian. Câu hỏi</a:t>
            </a:r>
            <a:r>
              <a:rPr sz="4000" spc="-5" dirty="0"/>
              <a:t>?</a:t>
            </a:r>
            <a:endParaRPr sz="4000" dirty="0"/>
          </a:p>
        </p:txBody>
      </p:sp>
      <p:sp>
        <p:nvSpPr>
          <p:cNvPr id="8" name="object 8"/>
          <p:cNvSpPr txBox="1"/>
          <p:nvPr/>
        </p:nvSpPr>
        <p:spPr>
          <a:xfrm>
            <a:off x="13898117" y="7750861"/>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005F9E"/>
                </a:solidFill>
                <a:latin typeface="Arial MT"/>
                <a:cs typeface="Arial MT"/>
              </a:rPr>
              <a:t>44</a:t>
            </a:r>
            <a:endParaRPr sz="1200">
              <a:latin typeface="Arial MT"/>
              <a:cs typeface="Arial MT"/>
            </a:endParaRPr>
          </a:p>
        </p:txBody>
      </p:sp>
      <p:pic>
        <p:nvPicPr>
          <p:cNvPr id="9" name="object 9"/>
          <p:cNvPicPr/>
          <p:nvPr/>
        </p:nvPicPr>
        <p:blipFill>
          <a:blip r:embed="rId4" cstate="print"/>
          <a:stretch>
            <a:fillRect/>
          </a:stretch>
        </p:blipFill>
        <p:spPr>
          <a:xfrm>
            <a:off x="3044951" y="3651503"/>
            <a:ext cx="2493264" cy="2493264"/>
          </a:xfrm>
          <a:prstGeom prst="rect">
            <a:avLst/>
          </a:prstGeom>
        </p:spPr>
      </p:pic>
      <p:sp>
        <p:nvSpPr>
          <p:cNvPr id="10" name="object 10"/>
          <p:cNvSpPr txBox="1"/>
          <p:nvPr/>
        </p:nvSpPr>
        <p:spPr>
          <a:xfrm>
            <a:off x="6725793" y="5462778"/>
            <a:ext cx="3616325" cy="721351"/>
          </a:xfrm>
          <a:prstGeom prst="rect">
            <a:avLst/>
          </a:prstGeom>
        </p:spPr>
        <p:txBody>
          <a:bodyPr vert="horz" wrap="square" lIns="0" tIns="53975" rIns="0" bIns="0" rtlCol="0">
            <a:spAutoFit/>
          </a:bodyPr>
          <a:lstStyle/>
          <a:p>
            <a:pPr marL="12700" marR="5080">
              <a:lnSpc>
                <a:spcPts val="2590"/>
              </a:lnSpc>
              <a:spcBef>
                <a:spcPts val="425"/>
              </a:spcBef>
            </a:pPr>
            <a:r>
              <a:rPr sz="2400" b="1" spc="-5" dirty="0">
                <a:latin typeface="Arial"/>
                <a:cs typeface="Arial"/>
              </a:rPr>
              <a:t>Ashley</a:t>
            </a:r>
            <a:r>
              <a:rPr sz="2400" b="1" spc="-15" dirty="0">
                <a:latin typeface="Arial"/>
                <a:cs typeface="Arial"/>
              </a:rPr>
              <a:t> </a:t>
            </a:r>
            <a:r>
              <a:rPr sz="2400" b="1" dirty="0">
                <a:latin typeface="Arial"/>
                <a:cs typeface="Arial"/>
              </a:rPr>
              <a:t>Isbel</a:t>
            </a:r>
            <a:r>
              <a:rPr sz="2400" b="1" spc="-15" dirty="0">
                <a:latin typeface="Arial"/>
                <a:cs typeface="Arial"/>
              </a:rPr>
              <a:t> </a:t>
            </a:r>
            <a:r>
              <a:rPr sz="2400" b="1" dirty="0">
                <a:latin typeface="Arial"/>
                <a:cs typeface="Arial"/>
              </a:rPr>
              <a:t>–</a:t>
            </a:r>
            <a:r>
              <a:rPr sz="2400" b="1" spc="-15" dirty="0">
                <a:latin typeface="Arial"/>
                <a:cs typeface="Arial"/>
              </a:rPr>
              <a:t> </a:t>
            </a:r>
            <a:r>
              <a:rPr sz="2400" b="1" spc="-5" dirty="0" err="1">
                <a:latin typeface="Arial"/>
                <a:cs typeface="Arial"/>
              </a:rPr>
              <a:t>PharmOut</a:t>
            </a:r>
            <a:r>
              <a:rPr lang="en-US" sz="2400" b="1" spc="-5" dirty="0">
                <a:latin typeface="Arial"/>
                <a:cs typeface="Arial"/>
              </a:rPr>
              <a:t> </a:t>
            </a:r>
            <a:r>
              <a:rPr lang="en-US" sz="2400" b="1" spc="-5" dirty="0" err="1">
                <a:latin typeface="Arial"/>
                <a:cs typeface="Arial"/>
              </a:rPr>
              <a:t>Giám</a:t>
            </a:r>
            <a:r>
              <a:rPr lang="en-US" sz="2400" b="1" spc="-5" dirty="0">
                <a:latin typeface="Arial"/>
                <a:cs typeface="Arial"/>
              </a:rPr>
              <a:t> </a:t>
            </a:r>
            <a:r>
              <a:rPr lang="en-US" sz="2400" b="1" spc="-5" dirty="0" err="1">
                <a:latin typeface="Arial"/>
                <a:cs typeface="Arial"/>
              </a:rPr>
              <a:t>đốc</a:t>
            </a:r>
            <a:r>
              <a:rPr lang="en-US" sz="2400" b="1" spc="-5" dirty="0">
                <a:latin typeface="Arial"/>
                <a:cs typeface="Arial"/>
              </a:rPr>
              <a:t> </a:t>
            </a:r>
            <a:r>
              <a:rPr lang="en-US" sz="2400" b="1" spc="-5" dirty="0" err="1">
                <a:latin typeface="Arial"/>
                <a:cs typeface="Arial"/>
              </a:rPr>
              <a:t>Dịch</a:t>
            </a:r>
            <a:r>
              <a:rPr lang="en-US" sz="2400" b="1" spc="-5" dirty="0">
                <a:latin typeface="Arial"/>
                <a:cs typeface="Arial"/>
              </a:rPr>
              <a:t> </a:t>
            </a:r>
            <a:r>
              <a:rPr lang="en-US" sz="2400" b="1" spc="-5" dirty="0" err="1">
                <a:latin typeface="Arial"/>
                <a:cs typeface="Arial"/>
              </a:rPr>
              <a:t>vụ</a:t>
            </a:r>
            <a:r>
              <a:rPr lang="en-US" sz="2400" b="1" spc="-5">
                <a:latin typeface="Arial"/>
                <a:cs typeface="Arial"/>
              </a:rPr>
              <a:t> GMP</a:t>
            </a:r>
            <a:endParaRPr sz="2400" dirty="0">
              <a:latin typeface="Arial"/>
              <a:cs typeface="Arial"/>
            </a:endParaRPr>
          </a:p>
        </p:txBody>
      </p:sp>
      <p:pic>
        <p:nvPicPr>
          <p:cNvPr id="11" name="object 11"/>
          <p:cNvPicPr/>
          <p:nvPr/>
        </p:nvPicPr>
        <p:blipFill>
          <a:blip r:embed="rId5" cstate="print"/>
          <a:stretch>
            <a:fillRect/>
          </a:stretch>
        </p:blipFill>
        <p:spPr>
          <a:xfrm>
            <a:off x="7248143" y="1946148"/>
            <a:ext cx="2420111" cy="33238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6432" y="188213"/>
            <a:ext cx="11869167" cy="689932"/>
          </a:xfrm>
          <a:prstGeom prst="rect">
            <a:avLst/>
          </a:prstGeom>
        </p:spPr>
        <p:txBody>
          <a:bodyPr vert="horz" wrap="square" lIns="0" tIns="12700" rIns="0" bIns="0" rtlCol="0">
            <a:spAutoFit/>
          </a:bodyPr>
          <a:lstStyle/>
          <a:p>
            <a:pPr marL="12700">
              <a:lnSpc>
                <a:spcPct val="100000"/>
              </a:lnSpc>
              <a:spcBef>
                <a:spcPts val="100"/>
              </a:spcBef>
            </a:pPr>
            <a:r>
              <a:rPr lang="vi-VN" spc="-5" dirty="0"/>
              <a:t>Luôn trong trạng thái ‘sẵn sàng để kiểm tra’</a:t>
            </a:r>
            <a:endParaRPr spc="-5" dirty="0"/>
          </a:p>
        </p:txBody>
      </p:sp>
      <p:pic>
        <p:nvPicPr>
          <p:cNvPr id="3" name="object 3"/>
          <p:cNvPicPr/>
          <p:nvPr/>
        </p:nvPicPr>
        <p:blipFill>
          <a:blip r:embed="rId2" cstate="print"/>
          <a:stretch>
            <a:fillRect/>
          </a:stretch>
        </p:blipFill>
        <p:spPr>
          <a:xfrm>
            <a:off x="2217420" y="2127504"/>
            <a:ext cx="4847844" cy="3756660"/>
          </a:xfrm>
          <a:prstGeom prst="rect">
            <a:avLst/>
          </a:prstGeom>
        </p:spPr>
      </p:pic>
      <p:grpSp>
        <p:nvGrpSpPr>
          <p:cNvPr id="4" name="object 4"/>
          <p:cNvGrpSpPr/>
          <p:nvPr/>
        </p:nvGrpSpPr>
        <p:grpSpPr>
          <a:xfrm>
            <a:off x="7397242" y="2201926"/>
            <a:ext cx="6510020" cy="1431925"/>
            <a:chOff x="7397242" y="2201926"/>
            <a:chExt cx="6510020" cy="1431925"/>
          </a:xfrm>
        </p:grpSpPr>
        <p:sp>
          <p:nvSpPr>
            <p:cNvPr id="5" name="object 5"/>
            <p:cNvSpPr/>
            <p:nvPr/>
          </p:nvSpPr>
          <p:spPr>
            <a:xfrm>
              <a:off x="7403592" y="2208276"/>
              <a:ext cx="6497320" cy="1419225"/>
            </a:xfrm>
            <a:custGeom>
              <a:avLst/>
              <a:gdLst/>
              <a:ahLst/>
              <a:cxnLst/>
              <a:rect l="l" t="t" r="r" b="b"/>
              <a:pathLst>
                <a:path w="6497319" h="1419225">
                  <a:moveTo>
                    <a:pt x="6260338" y="0"/>
                  </a:moveTo>
                  <a:lnTo>
                    <a:pt x="236474" y="0"/>
                  </a:lnTo>
                  <a:lnTo>
                    <a:pt x="188829" y="4806"/>
                  </a:lnTo>
                  <a:lnTo>
                    <a:pt x="144446" y="18589"/>
                  </a:lnTo>
                  <a:lnTo>
                    <a:pt x="104278" y="40397"/>
                  </a:lnTo>
                  <a:lnTo>
                    <a:pt x="69278" y="69278"/>
                  </a:lnTo>
                  <a:lnTo>
                    <a:pt x="40397" y="104278"/>
                  </a:lnTo>
                  <a:lnTo>
                    <a:pt x="18589" y="144446"/>
                  </a:lnTo>
                  <a:lnTo>
                    <a:pt x="4806" y="188829"/>
                  </a:lnTo>
                  <a:lnTo>
                    <a:pt x="0" y="236474"/>
                  </a:lnTo>
                  <a:lnTo>
                    <a:pt x="0" y="1182370"/>
                  </a:lnTo>
                  <a:lnTo>
                    <a:pt x="4806" y="1230014"/>
                  </a:lnTo>
                  <a:lnTo>
                    <a:pt x="18589" y="1274397"/>
                  </a:lnTo>
                  <a:lnTo>
                    <a:pt x="40397" y="1314565"/>
                  </a:lnTo>
                  <a:lnTo>
                    <a:pt x="69278" y="1349565"/>
                  </a:lnTo>
                  <a:lnTo>
                    <a:pt x="104278" y="1378446"/>
                  </a:lnTo>
                  <a:lnTo>
                    <a:pt x="144446" y="1400254"/>
                  </a:lnTo>
                  <a:lnTo>
                    <a:pt x="188829" y="1414037"/>
                  </a:lnTo>
                  <a:lnTo>
                    <a:pt x="236474" y="1418844"/>
                  </a:lnTo>
                  <a:lnTo>
                    <a:pt x="6260338" y="1418844"/>
                  </a:lnTo>
                  <a:lnTo>
                    <a:pt x="6307982" y="1414037"/>
                  </a:lnTo>
                  <a:lnTo>
                    <a:pt x="6352365" y="1400254"/>
                  </a:lnTo>
                  <a:lnTo>
                    <a:pt x="6392533" y="1378446"/>
                  </a:lnTo>
                  <a:lnTo>
                    <a:pt x="6427533" y="1349565"/>
                  </a:lnTo>
                  <a:lnTo>
                    <a:pt x="6456414" y="1314565"/>
                  </a:lnTo>
                  <a:lnTo>
                    <a:pt x="6478222" y="1274397"/>
                  </a:lnTo>
                  <a:lnTo>
                    <a:pt x="6492005" y="1230014"/>
                  </a:lnTo>
                  <a:lnTo>
                    <a:pt x="6496811" y="1182370"/>
                  </a:lnTo>
                  <a:lnTo>
                    <a:pt x="6496811" y="236474"/>
                  </a:lnTo>
                  <a:lnTo>
                    <a:pt x="6492005" y="188829"/>
                  </a:lnTo>
                  <a:lnTo>
                    <a:pt x="6478222" y="144446"/>
                  </a:lnTo>
                  <a:lnTo>
                    <a:pt x="6456414" y="104278"/>
                  </a:lnTo>
                  <a:lnTo>
                    <a:pt x="6427533" y="69278"/>
                  </a:lnTo>
                  <a:lnTo>
                    <a:pt x="6392533" y="40397"/>
                  </a:lnTo>
                  <a:lnTo>
                    <a:pt x="6352365" y="18589"/>
                  </a:lnTo>
                  <a:lnTo>
                    <a:pt x="6307982" y="4806"/>
                  </a:lnTo>
                  <a:lnTo>
                    <a:pt x="6260338" y="0"/>
                  </a:lnTo>
                  <a:close/>
                </a:path>
              </a:pathLst>
            </a:custGeom>
            <a:solidFill>
              <a:srgbClr val="005F9E"/>
            </a:solidFill>
          </p:spPr>
          <p:txBody>
            <a:bodyPr wrap="square" lIns="0" tIns="0" rIns="0" bIns="0" rtlCol="0"/>
            <a:lstStyle/>
            <a:p>
              <a:endParaRPr/>
            </a:p>
          </p:txBody>
        </p:sp>
        <p:sp>
          <p:nvSpPr>
            <p:cNvPr id="6" name="object 6"/>
            <p:cNvSpPr/>
            <p:nvPr/>
          </p:nvSpPr>
          <p:spPr>
            <a:xfrm>
              <a:off x="7403592" y="2208276"/>
              <a:ext cx="6497320" cy="1419225"/>
            </a:xfrm>
            <a:custGeom>
              <a:avLst/>
              <a:gdLst/>
              <a:ahLst/>
              <a:cxnLst/>
              <a:rect l="l" t="t" r="r" b="b"/>
              <a:pathLst>
                <a:path w="6497319" h="1419225">
                  <a:moveTo>
                    <a:pt x="0" y="236474"/>
                  </a:moveTo>
                  <a:lnTo>
                    <a:pt x="4806" y="188829"/>
                  </a:lnTo>
                  <a:lnTo>
                    <a:pt x="18589" y="144446"/>
                  </a:lnTo>
                  <a:lnTo>
                    <a:pt x="40397" y="104278"/>
                  </a:lnTo>
                  <a:lnTo>
                    <a:pt x="69278" y="69278"/>
                  </a:lnTo>
                  <a:lnTo>
                    <a:pt x="104278" y="40397"/>
                  </a:lnTo>
                  <a:lnTo>
                    <a:pt x="144446" y="18589"/>
                  </a:lnTo>
                  <a:lnTo>
                    <a:pt x="188829" y="4806"/>
                  </a:lnTo>
                  <a:lnTo>
                    <a:pt x="236474" y="0"/>
                  </a:lnTo>
                  <a:lnTo>
                    <a:pt x="6260338" y="0"/>
                  </a:lnTo>
                  <a:lnTo>
                    <a:pt x="6307982" y="4806"/>
                  </a:lnTo>
                  <a:lnTo>
                    <a:pt x="6352365" y="18589"/>
                  </a:lnTo>
                  <a:lnTo>
                    <a:pt x="6392533" y="40397"/>
                  </a:lnTo>
                  <a:lnTo>
                    <a:pt x="6427533" y="69278"/>
                  </a:lnTo>
                  <a:lnTo>
                    <a:pt x="6456414" y="104278"/>
                  </a:lnTo>
                  <a:lnTo>
                    <a:pt x="6478222" y="144446"/>
                  </a:lnTo>
                  <a:lnTo>
                    <a:pt x="6492005" y="188829"/>
                  </a:lnTo>
                  <a:lnTo>
                    <a:pt x="6496811" y="236474"/>
                  </a:lnTo>
                  <a:lnTo>
                    <a:pt x="6496811" y="1182370"/>
                  </a:lnTo>
                  <a:lnTo>
                    <a:pt x="6492005" y="1230014"/>
                  </a:lnTo>
                  <a:lnTo>
                    <a:pt x="6478222" y="1274397"/>
                  </a:lnTo>
                  <a:lnTo>
                    <a:pt x="6456414" y="1314565"/>
                  </a:lnTo>
                  <a:lnTo>
                    <a:pt x="6427533" y="1349565"/>
                  </a:lnTo>
                  <a:lnTo>
                    <a:pt x="6392533" y="1378446"/>
                  </a:lnTo>
                  <a:lnTo>
                    <a:pt x="6352365" y="1400254"/>
                  </a:lnTo>
                  <a:lnTo>
                    <a:pt x="6307982" y="1414037"/>
                  </a:lnTo>
                  <a:lnTo>
                    <a:pt x="6260338" y="1418844"/>
                  </a:lnTo>
                  <a:lnTo>
                    <a:pt x="236474" y="1418844"/>
                  </a:lnTo>
                  <a:lnTo>
                    <a:pt x="188829" y="1414037"/>
                  </a:lnTo>
                  <a:lnTo>
                    <a:pt x="144446" y="1400254"/>
                  </a:lnTo>
                  <a:lnTo>
                    <a:pt x="104278" y="1378446"/>
                  </a:lnTo>
                  <a:lnTo>
                    <a:pt x="69278" y="1349565"/>
                  </a:lnTo>
                  <a:lnTo>
                    <a:pt x="40397" y="1314565"/>
                  </a:lnTo>
                  <a:lnTo>
                    <a:pt x="18589" y="1274397"/>
                  </a:lnTo>
                  <a:lnTo>
                    <a:pt x="4806" y="1230014"/>
                  </a:lnTo>
                  <a:lnTo>
                    <a:pt x="0" y="1182370"/>
                  </a:lnTo>
                  <a:lnTo>
                    <a:pt x="0" y="236474"/>
                  </a:lnTo>
                  <a:close/>
                </a:path>
              </a:pathLst>
            </a:custGeom>
            <a:ln w="12699">
              <a:solidFill>
                <a:srgbClr val="FFFFFF"/>
              </a:solidFill>
            </a:ln>
          </p:spPr>
          <p:txBody>
            <a:bodyPr wrap="square" lIns="0" tIns="0" rIns="0" bIns="0" rtlCol="0"/>
            <a:lstStyle/>
            <a:p>
              <a:endParaRPr/>
            </a:p>
          </p:txBody>
        </p:sp>
      </p:grpSp>
      <p:sp>
        <p:nvSpPr>
          <p:cNvPr id="7" name="object 7"/>
          <p:cNvSpPr txBox="1"/>
          <p:nvPr/>
        </p:nvSpPr>
        <p:spPr>
          <a:xfrm>
            <a:off x="7540243" y="2581783"/>
            <a:ext cx="5357495" cy="621665"/>
          </a:xfrm>
          <a:prstGeom prst="rect">
            <a:avLst/>
          </a:prstGeom>
        </p:spPr>
        <p:txBody>
          <a:bodyPr vert="horz" wrap="square" lIns="0" tIns="58419" rIns="0" bIns="0" rtlCol="0">
            <a:spAutoFit/>
          </a:bodyPr>
          <a:lstStyle/>
          <a:p>
            <a:pPr marL="12700" marR="5080">
              <a:lnSpc>
                <a:spcPts val="2170"/>
              </a:lnSpc>
              <a:spcBef>
                <a:spcPts val="459"/>
              </a:spcBef>
            </a:pPr>
            <a:r>
              <a:rPr lang="vi-VN" sz="2100" dirty="0">
                <a:solidFill>
                  <a:srgbClr val="FFFFFF"/>
                </a:solidFill>
                <a:latin typeface="Arial MT"/>
                <a:cs typeface="Arial MT"/>
              </a:rPr>
              <a:t>Là nhà sản xuất được cấp GMP, bạn phải luôn sẵn sàng cho cuộc kiểm tra</a:t>
            </a:r>
            <a:r>
              <a:rPr sz="2100" spc="-5" dirty="0">
                <a:solidFill>
                  <a:srgbClr val="FFFFFF"/>
                </a:solidFill>
                <a:latin typeface="Arial MT"/>
                <a:cs typeface="Arial MT"/>
              </a:rPr>
              <a:t>.</a:t>
            </a:r>
            <a:endParaRPr sz="2100" dirty="0">
              <a:latin typeface="Arial MT"/>
              <a:cs typeface="Arial MT"/>
            </a:endParaRPr>
          </a:p>
        </p:txBody>
      </p:sp>
      <p:grpSp>
        <p:nvGrpSpPr>
          <p:cNvPr id="8" name="object 8"/>
          <p:cNvGrpSpPr/>
          <p:nvPr/>
        </p:nvGrpSpPr>
        <p:grpSpPr>
          <a:xfrm>
            <a:off x="7397242" y="3680205"/>
            <a:ext cx="6510020" cy="1431925"/>
            <a:chOff x="7397242" y="3680205"/>
            <a:chExt cx="6510020" cy="1431925"/>
          </a:xfrm>
        </p:grpSpPr>
        <p:sp>
          <p:nvSpPr>
            <p:cNvPr id="9" name="object 9"/>
            <p:cNvSpPr/>
            <p:nvPr/>
          </p:nvSpPr>
          <p:spPr>
            <a:xfrm>
              <a:off x="7403592" y="3686555"/>
              <a:ext cx="6497320" cy="1419225"/>
            </a:xfrm>
            <a:custGeom>
              <a:avLst/>
              <a:gdLst/>
              <a:ahLst/>
              <a:cxnLst/>
              <a:rect l="l" t="t" r="r" b="b"/>
              <a:pathLst>
                <a:path w="6497319" h="1419225">
                  <a:moveTo>
                    <a:pt x="6260338" y="0"/>
                  </a:moveTo>
                  <a:lnTo>
                    <a:pt x="236474" y="0"/>
                  </a:lnTo>
                  <a:lnTo>
                    <a:pt x="188829" y="4806"/>
                  </a:lnTo>
                  <a:lnTo>
                    <a:pt x="144446" y="18589"/>
                  </a:lnTo>
                  <a:lnTo>
                    <a:pt x="104278" y="40397"/>
                  </a:lnTo>
                  <a:lnTo>
                    <a:pt x="69278" y="69278"/>
                  </a:lnTo>
                  <a:lnTo>
                    <a:pt x="40397" y="104278"/>
                  </a:lnTo>
                  <a:lnTo>
                    <a:pt x="18589" y="144446"/>
                  </a:lnTo>
                  <a:lnTo>
                    <a:pt x="4806" y="188829"/>
                  </a:lnTo>
                  <a:lnTo>
                    <a:pt x="0" y="236474"/>
                  </a:lnTo>
                  <a:lnTo>
                    <a:pt x="0" y="1182370"/>
                  </a:lnTo>
                  <a:lnTo>
                    <a:pt x="4806" y="1230014"/>
                  </a:lnTo>
                  <a:lnTo>
                    <a:pt x="18589" y="1274397"/>
                  </a:lnTo>
                  <a:lnTo>
                    <a:pt x="40397" y="1314565"/>
                  </a:lnTo>
                  <a:lnTo>
                    <a:pt x="69278" y="1349565"/>
                  </a:lnTo>
                  <a:lnTo>
                    <a:pt x="104278" y="1378446"/>
                  </a:lnTo>
                  <a:lnTo>
                    <a:pt x="144446" y="1400254"/>
                  </a:lnTo>
                  <a:lnTo>
                    <a:pt x="188829" y="1414037"/>
                  </a:lnTo>
                  <a:lnTo>
                    <a:pt x="236474" y="1418844"/>
                  </a:lnTo>
                  <a:lnTo>
                    <a:pt x="6260338" y="1418844"/>
                  </a:lnTo>
                  <a:lnTo>
                    <a:pt x="6307982" y="1414037"/>
                  </a:lnTo>
                  <a:lnTo>
                    <a:pt x="6352365" y="1400254"/>
                  </a:lnTo>
                  <a:lnTo>
                    <a:pt x="6392533" y="1378446"/>
                  </a:lnTo>
                  <a:lnTo>
                    <a:pt x="6427533" y="1349565"/>
                  </a:lnTo>
                  <a:lnTo>
                    <a:pt x="6456414" y="1314565"/>
                  </a:lnTo>
                  <a:lnTo>
                    <a:pt x="6478222" y="1274397"/>
                  </a:lnTo>
                  <a:lnTo>
                    <a:pt x="6492005" y="1230014"/>
                  </a:lnTo>
                  <a:lnTo>
                    <a:pt x="6496811" y="1182370"/>
                  </a:lnTo>
                  <a:lnTo>
                    <a:pt x="6496811" y="236474"/>
                  </a:lnTo>
                  <a:lnTo>
                    <a:pt x="6492005" y="188829"/>
                  </a:lnTo>
                  <a:lnTo>
                    <a:pt x="6478222" y="144446"/>
                  </a:lnTo>
                  <a:lnTo>
                    <a:pt x="6456414" y="104278"/>
                  </a:lnTo>
                  <a:lnTo>
                    <a:pt x="6427533" y="69278"/>
                  </a:lnTo>
                  <a:lnTo>
                    <a:pt x="6392533" y="40397"/>
                  </a:lnTo>
                  <a:lnTo>
                    <a:pt x="6352365" y="18589"/>
                  </a:lnTo>
                  <a:lnTo>
                    <a:pt x="6307982" y="4806"/>
                  </a:lnTo>
                  <a:lnTo>
                    <a:pt x="6260338" y="0"/>
                  </a:lnTo>
                  <a:close/>
                </a:path>
              </a:pathLst>
            </a:custGeom>
            <a:solidFill>
              <a:srgbClr val="005F9E"/>
            </a:solidFill>
          </p:spPr>
          <p:txBody>
            <a:bodyPr wrap="square" lIns="0" tIns="0" rIns="0" bIns="0" rtlCol="0"/>
            <a:lstStyle/>
            <a:p>
              <a:endParaRPr/>
            </a:p>
          </p:txBody>
        </p:sp>
        <p:sp>
          <p:nvSpPr>
            <p:cNvPr id="10" name="object 10"/>
            <p:cNvSpPr/>
            <p:nvPr/>
          </p:nvSpPr>
          <p:spPr>
            <a:xfrm>
              <a:off x="7403592" y="3686555"/>
              <a:ext cx="6497320" cy="1419225"/>
            </a:xfrm>
            <a:custGeom>
              <a:avLst/>
              <a:gdLst/>
              <a:ahLst/>
              <a:cxnLst/>
              <a:rect l="l" t="t" r="r" b="b"/>
              <a:pathLst>
                <a:path w="6497319" h="1419225">
                  <a:moveTo>
                    <a:pt x="0" y="236474"/>
                  </a:moveTo>
                  <a:lnTo>
                    <a:pt x="4806" y="188829"/>
                  </a:lnTo>
                  <a:lnTo>
                    <a:pt x="18589" y="144446"/>
                  </a:lnTo>
                  <a:lnTo>
                    <a:pt x="40397" y="104278"/>
                  </a:lnTo>
                  <a:lnTo>
                    <a:pt x="69278" y="69278"/>
                  </a:lnTo>
                  <a:lnTo>
                    <a:pt x="104278" y="40397"/>
                  </a:lnTo>
                  <a:lnTo>
                    <a:pt x="144446" y="18589"/>
                  </a:lnTo>
                  <a:lnTo>
                    <a:pt x="188829" y="4806"/>
                  </a:lnTo>
                  <a:lnTo>
                    <a:pt x="236474" y="0"/>
                  </a:lnTo>
                  <a:lnTo>
                    <a:pt x="6260338" y="0"/>
                  </a:lnTo>
                  <a:lnTo>
                    <a:pt x="6307982" y="4806"/>
                  </a:lnTo>
                  <a:lnTo>
                    <a:pt x="6352365" y="18589"/>
                  </a:lnTo>
                  <a:lnTo>
                    <a:pt x="6392533" y="40397"/>
                  </a:lnTo>
                  <a:lnTo>
                    <a:pt x="6427533" y="69278"/>
                  </a:lnTo>
                  <a:lnTo>
                    <a:pt x="6456414" y="104278"/>
                  </a:lnTo>
                  <a:lnTo>
                    <a:pt x="6478222" y="144446"/>
                  </a:lnTo>
                  <a:lnTo>
                    <a:pt x="6492005" y="188829"/>
                  </a:lnTo>
                  <a:lnTo>
                    <a:pt x="6496811" y="236474"/>
                  </a:lnTo>
                  <a:lnTo>
                    <a:pt x="6496811" y="1182370"/>
                  </a:lnTo>
                  <a:lnTo>
                    <a:pt x="6492005" y="1230014"/>
                  </a:lnTo>
                  <a:lnTo>
                    <a:pt x="6478222" y="1274397"/>
                  </a:lnTo>
                  <a:lnTo>
                    <a:pt x="6456414" y="1314565"/>
                  </a:lnTo>
                  <a:lnTo>
                    <a:pt x="6427533" y="1349565"/>
                  </a:lnTo>
                  <a:lnTo>
                    <a:pt x="6392533" y="1378446"/>
                  </a:lnTo>
                  <a:lnTo>
                    <a:pt x="6352365" y="1400254"/>
                  </a:lnTo>
                  <a:lnTo>
                    <a:pt x="6307982" y="1414037"/>
                  </a:lnTo>
                  <a:lnTo>
                    <a:pt x="6260338" y="1418844"/>
                  </a:lnTo>
                  <a:lnTo>
                    <a:pt x="236474" y="1418844"/>
                  </a:lnTo>
                  <a:lnTo>
                    <a:pt x="188829" y="1414037"/>
                  </a:lnTo>
                  <a:lnTo>
                    <a:pt x="144446" y="1400254"/>
                  </a:lnTo>
                  <a:lnTo>
                    <a:pt x="104278" y="1378446"/>
                  </a:lnTo>
                  <a:lnTo>
                    <a:pt x="69278" y="1349565"/>
                  </a:lnTo>
                  <a:lnTo>
                    <a:pt x="40397" y="1314565"/>
                  </a:lnTo>
                  <a:lnTo>
                    <a:pt x="18589" y="1274397"/>
                  </a:lnTo>
                  <a:lnTo>
                    <a:pt x="4806" y="1230014"/>
                  </a:lnTo>
                  <a:lnTo>
                    <a:pt x="0" y="1182370"/>
                  </a:lnTo>
                  <a:lnTo>
                    <a:pt x="0" y="236474"/>
                  </a:lnTo>
                  <a:close/>
                </a:path>
              </a:pathLst>
            </a:custGeom>
            <a:ln w="12699">
              <a:solidFill>
                <a:srgbClr val="FFFFFF"/>
              </a:solidFill>
            </a:ln>
          </p:spPr>
          <p:txBody>
            <a:bodyPr wrap="square" lIns="0" tIns="0" rIns="0" bIns="0" rtlCol="0"/>
            <a:lstStyle/>
            <a:p>
              <a:endParaRPr/>
            </a:p>
          </p:txBody>
        </p:sp>
      </p:grpSp>
      <p:grpSp>
        <p:nvGrpSpPr>
          <p:cNvPr id="11" name="object 11"/>
          <p:cNvGrpSpPr/>
          <p:nvPr/>
        </p:nvGrpSpPr>
        <p:grpSpPr>
          <a:xfrm>
            <a:off x="7397242" y="5160009"/>
            <a:ext cx="6510020" cy="1431925"/>
            <a:chOff x="7397242" y="5160009"/>
            <a:chExt cx="6510020" cy="1431925"/>
          </a:xfrm>
        </p:grpSpPr>
        <p:sp>
          <p:nvSpPr>
            <p:cNvPr id="12" name="object 12"/>
            <p:cNvSpPr/>
            <p:nvPr/>
          </p:nvSpPr>
          <p:spPr>
            <a:xfrm>
              <a:off x="7403592" y="5166359"/>
              <a:ext cx="6497320" cy="1419225"/>
            </a:xfrm>
            <a:custGeom>
              <a:avLst/>
              <a:gdLst/>
              <a:ahLst/>
              <a:cxnLst/>
              <a:rect l="l" t="t" r="r" b="b"/>
              <a:pathLst>
                <a:path w="6497319" h="1419225">
                  <a:moveTo>
                    <a:pt x="6260338" y="0"/>
                  </a:moveTo>
                  <a:lnTo>
                    <a:pt x="236474" y="0"/>
                  </a:lnTo>
                  <a:lnTo>
                    <a:pt x="188829" y="4806"/>
                  </a:lnTo>
                  <a:lnTo>
                    <a:pt x="144446" y="18589"/>
                  </a:lnTo>
                  <a:lnTo>
                    <a:pt x="104278" y="40397"/>
                  </a:lnTo>
                  <a:lnTo>
                    <a:pt x="69278" y="69278"/>
                  </a:lnTo>
                  <a:lnTo>
                    <a:pt x="40397" y="104278"/>
                  </a:lnTo>
                  <a:lnTo>
                    <a:pt x="18589" y="144446"/>
                  </a:lnTo>
                  <a:lnTo>
                    <a:pt x="4806" y="188829"/>
                  </a:lnTo>
                  <a:lnTo>
                    <a:pt x="0" y="236473"/>
                  </a:lnTo>
                  <a:lnTo>
                    <a:pt x="0" y="1182370"/>
                  </a:lnTo>
                  <a:lnTo>
                    <a:pt x="4806" y="1230014"/>
                  </a:lnTo>
                  <a:lnTo>
                    <a:pt x="18589" y="1274397"/>
                  </a:lnTo>
                  <a:lnTo>
                    <a:pt x="40397" y="1314565"/>
                  </a:lnTo>
                  <a:lnTo>
                    <a:pt x="69278" y="1349565"/>
                  </a:lnTo>
                  <a:lnTo>
                    <a:pt x="104278" y="1378446"/>
                  </a:lnTo>
                  <a:lnTo>
                    <a:pt x="144446" y="1400254"/>
                  </a:lnTo>
                  <a:lnTo>
                    <a:pt x="188829" y="1414037"/>
                  </a:lnTo>
                  <a:lnTo>
                    <a:pt x="236474" y="1418844"/>
                  </a:lnTo>
                  <a:lnTo>
                    <a:pt x="6260338" y="1418844"/>
                  </a:lnTo>
                  <a:lnTo>
                    <a:pt x="6307982" y="1414037"/>
                  </a:lnTo>
                  <a:lnTo>
                    <a:pt x="6352365" y="1400254"/>
                  </a:lnTo>
                  <a:lnTo>
                    <a:pt x="6392533" y="1378446"/>
                  </a:lnTo>
                  <a:lnTo>
                    <a:pt x="6427533" y="1349565"/>
                  </a:lnTo>
                  <a:lnTo>
                    <a:pt x="6456414" y="1314565"/>
                  </a:lnTo>
                  <a:lnTo>
                    <a:pt x="6478222" y="1274397"/>
                  </a:lnTo>
                  <a:lnTo>
                    <a:pt x="6492005" y="1230014"/>
                  </a:lnTo>
                  <a:lnTo>
                    <a:pt x="6496811" y="1182370"/>
                  </a:lnTo>
                  <a:lnTo>
                    <a:pt x="6496811" y="236473"/>
                  </a:lnTo>
                  <a:lnTo>
                    <a:pt x="6492005" y="188829"/>
                  </a:lnTo>
                  <a:lnTo>
                    <a:pt x="6478222" y="144446"/>
                  </a:lnTo>
                  <a:lnTo>
                    <a:pt x="6456414" y="104278"/>
                  </a:lnTo>
                  <a:lnTo>
                    <a:pt x="6427533" y="69278"/>
                  </a:lnTo>
                  <a:lnTo>
                    <a:pt x="6392533" y="40397"/>
                  </a:lnTo>
                  <a:lnTo>
                    <a:pt x="6352365" y="18589"/>
                  </a:lnTo>
                  <a:lnTo>
                    <a:pt x="6307982" y="4806"/>
                  </a:lnTo>
                  <a:lnTo>
                    <a:pt x="6260338" y="0"/>
                  </a:lnTo>
                  <a:close/>
                </a:path>
              </a:pathLst>
            </a:custGeom>
            <a:solidFill>
              <a:srgbClr val="005F9E"/>
            </a:solidFill>
          </p:spPr>
          <p:txBody>
            <a:bodyPr wrap="square" lIns="0" tIns="0" rIns="0" bIns="0" rtlCol="0"/>
            <a:lstStyle/>
            <a:p>
              <a:endParaRPr/>
            </a:p>
          </p:txBody>
        </p:sp>
        <p:sp>
          <p:nvSpPr>
            <p:cNvPr id="13" name="object 13"/>
            <p:cNvSpPr/>
            <p:nvPr/>
          </p:nvSpPr>
          <p:spPr>
            <a:xfrm>
              <a:off x="7403592" y="5166359"/>
              <a:ext cx="6497320" cy="1419225"/>
            </a:xfrm>
            <a:custGeom>
              <a:avLst/>
              <a:gdLst/>
              <a:ahLst/>
              <a:cxnLst/>
              <a:rect l="l" t="t" r="r" b="b"/>
              <a:pathLst>
                <a:path w="6497319" h="1419225">
                  <a:moveTo>
                    <a:pt x="0" y="236473"/>
                  </a:moveTo>
                  <a:lnTo>
                    <a:pt x="4806" y="188829"/>
                  </a:lnTo>
                  <a:lnTo>
                    <a:pt x="18589" y="144446"/>
                  </a:lnTo>
                  <a:lnTo>
                    <a:pt x="40397" y="104278"/>
                  </a:lnTo>
                  <a:lnTo>
                    <a:pt x="69278" y="69278"/>
                  </a:lnTo>
                  <a:lnTo>
                    <a:pt x="104278" y="40397"/>
                  </a:lnTo>
                  <a:lnTo>
                    <a:pt x="144446" y="18589"/>
                  </a:lnTo>
                  <a:lnTo>
                    <a:pt x="188829" y="4806"/>
                  </a:lnTo>
                  <a:lnTo>
                    <a:pt x="236474" y="0"/>
                  </a:lnTo>
                  <a:lnTo>
                    <a:pt x="6260338" y="0"/>
                  </a:lnTo>
                  <a:lnTo>
                    <a:pt x="6307982" y="4806"/>
                  </a:lnTo>
                  <a:lnTo>
                    <a:pt x="6352365" y="18589"/>
                  </a:lnTo>
                  <a:lnTo>
                    <a:pt x="6392533" y="40397"/>
                  </a:lnTo>
                  <a:lnTo>
                    <a:pt x="6427533" y="69278"/>
                  </a:lnTo>
                  <a:lnTo>
                    <a:pt x="6456414" y="104278"/>
                  </a:lnTo>
                  <a:lnTo>
                    <a:pt x="6478222" y="144446"/>
                  </a:lnTo>
                  <a:lnTo>
                    <a:pt x="6492005" y="188829"/>
                  </a:lnTo>
                  <a:lnTo>
                    <a:pt x="6496811" y="236473"/>
                  </a:lnTo>
                  <a:lnTo>
                    <a:pt x="6496811" y="1182370"/>
                  </a:lnTo>
                  <a:lnTo>
                    <a:pt x="6492005" y="1230014"/>
                  </a:lnTo>
                  <a:lnTo>
                    <a:pt x="6478222" y="1274397"/>
                  </a:lnTo>
                  <a:lnTo>
                    <a:pt x="6456414" y="1314565"/>
                  </a:lnTo>
                  <a:lnTo>
                    <a:pt x="6427533" y="1349565"/>
                  </a:lnTo>
                  <a:lnTo>
                    <a:pt x="6392533" y="1378446"/>
                  </a:lnTo>
                  <a:lnTo>
                    <a:pt x="6352365" y="1400254"/>
                  </a:lnTo>
                  <a:lnTo>
                    <a:pt x="6307982" y="1414037"/>
                  </a:lnTo>
                  <a:lnTo>
                    <a:pt x="6260338" y="1418844"/>
                  </a:lnTo>
                  <a:lnTo>
                    <a:pt x="236474" y="1418844"/>
                  </a:lnTo>
                  <a:lnTo>
                    <a:pt x="188829" y="1414037"/>
                  </a:lnTo>
                  <a:lnTo>
                    <a:pt x="144446" y="1400254"/>
                  </a:lnTo>
                  <a:lnTo>
                    <a:pt x="104278" y="1378446"/>
                  </a:lnTo>
                  <a:lnTo>
                    <a:pt x="69278" y="1349565"/>
                  </a:lnTo>
                  <a:lnTo>
                    <a:pt x="40397" y="1314565"/>
                  </a:lnTo>
                  <a:lnTo>
                    <a:pt x="18589" y="1274397"/>
                  </a:lnTo>
                  <a:lnTo>
                    <a:pt x="4806" y="1230014"/>
                  </a:lnTo>
                  <a:lnTo>
                    <a:pt x="0" y="1182370"/>
                  </a:lnTo>
                  <a:lnTo>
                    <a:pt x="0" y="236473"/>
                  </a:lnTo>
                  <a:close/>
                </a:path>
              </a:pathLst>
            </a:custGeom>
            <a:ln w="12699">
              <a:solidFill>
                <a:srgbClr val="FFFFFF"/>
              </a:solidFill>
            </a:ln>
          </p:spPr>
          <p:txBody>
            <a:bodyPr wrap="square" lIns="0" tIns="0" rIns="0" bIns="0" rtlCol="0"/>
            <a:lstStyle/>
            <a:p>
              <a:endParaRPr/>
            </a:p>
          </p:txBody>
        </p:sp>
      </p:grpSp>
      <p:sp>
        <p:nvSpPr>
          <p:cNvPr id="14" name="object 14"/>
          <p:cNvSpPr txBox="1"/>
          <p:nvPr/>
        </p:nvSpPr>
        <p:spPr>
          <a:xfrm>
            <a:off x="7540243" y="4061205"/>
            <a:ext cx="6082665" cy="2403350"/>
          </a:xfrm>
          <a:prstGeom prst="rect">
            <a:avLst/>
          </a:prstGeom>
        </p:spPr>
        <p:txBody>
          <a:bodyPr vert="horz" wrap="square" lIns="0" tIns="12700" rIns="0" bIns="0" rtlCol="0">
            <a:spAutoFit/>
          </a:bodyPr>
          <a:lstStyle/>
          <a:p>
            <a:pPr marL="12700">
              <a:lnSpc>
                <a:spcPts val="2345"/>
              </a:lnSpc>
              <a:spcBef>
                <a:spcPts val="100"/>
              </a:spcBef>
            </a:pPr>
            <a:r>
              <a:rPr lang="vi-VN" sz="2100" dirty="0">
                <a:solidFill>
                  <a:srgbClr val="FFFFFF"/>
                </a:solidFill>
                <a:latin typeface="Arial MT"/>
                <a:cs typeface="Arial MT"/>
              </a:rPr>
              <a:t>Một số cơ quan quản lý có thể thực hiện kiểm tra ‘không báo trước’ bất cứ lúc nào</a:t>
            </a:r>
            <a:r>
              <a:rPr sz="2100" dirty="0">
                <a:solidFill>
                  <a:srgbClr val="FFFFFF"/>
                </a:solidFill>
                <a:latin typeface="Arial MT"/>
                <a:cs typeface="Arial MT"/>
              </a:rPr>
              <a:t>.</a:t>
            </a:r>
            <a:endParaRPr sz="2100" dirty="0">
              <a:latin typeface="Arial MT"/>
              <a:cs typeface="Arial MT"/>
            </a:endParaRPr>
          </a:p>
          <a:p>
            <a:pPr>
              <a:lnSpc>
                <a:spcPct val="100000"/>
              </a:lnSpc>
            </a:pPr>
            <a:endParaRPr sz="2300" dirty="0">
              <a:latin typeface="Arial MT"/>
              <a:cs typeface="Arial MT"/>
            </a:endParaRPr>
          </a:p>
          <a:p>
            <a:pPr>
              <a:lnSpc>
                <a:spcPct val="100000"/>
              </a:lnSpc>
              <a:spcBef>
                <a:spcPts val="15"/>
              </a:spcBef>
            </a:pPr>
            <a:endParaRPr sz="2150" dirty="0">
              <a:latin typeface="Arial MT"/>
              <a:cs typeface="Arial MT"/>
            </a:endParaRPr>
          </a:p>
          <a:p>
            <a:pPr marL="12700" marR="5080">
              <a:lnSpc>
                <a:spcPct val="86200"/>
              </a:lnSpc>
            </a:pPr>
            <a:r>
              <a:rPr lang="vi-VN" sz="2100" dirty="0">
                <a:solidFill>
                  <a:srgbClr val="FFFFFF"/>
                </a:solidFill>
                <a:latin typeface="Arial MT"/>
                <a:cs typeface="Arial MT"/>
              </a:rPr>
              <a:t>Ấn tượng đầu tiên rất quan trọng và điều quan trọng là phải truyền đạt cho kiểm tra viên rằng bạn có cơ sở, hệ thống chất lượng dược phẩm (PQS) và quy trình sản xuất trong tầm kiểm soát</a:t>
            </a:r>
            <a:r>
              <a:rPr sz="2100" dirty="0">
                <a:solidFill>
                  <a:srgbClr val="FFFFFF"/>
                </a:solidFill>
                <a:latin typeface="Arial MT"/>
                <a:cs typeface="Arial MT"/>
              </a:rPr>
              <a:t>.</a:t>
            </a:r>
            <a:endParaRPr sz="2100" dirty="0">
              <a:latin typeface="Arial MT"/>
              <a:cs typeface="Arial MT"/>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1609344"/>
            <a:ext cx="10972800" cy="3456940"/>
          </a:xfrm>
          <a:custGeom>
            <a:avLst/>
            <a:gdLst/>
            <a:ahLst/>
            <a:cxnLst/>
            <a:rect l="l" t="t" r="r" b="b"/>
            <a:pathLst>
              <a:path w="10972800" h="3456940">
                <a:moveTo>
                  <a:pt x="10972800" y="0"/>
                </a:moveTo>
                <a:lnTo>
                  <a:pt x="0" y="0"/>
                </a:lnTo>
                <a:lnTo>
                  <a:pt x="0" y="3456431"/>
                </a:lnTo>
                <a:lnTo>
                  <a:pt x="10972800" y="3456431"/>
                </a:lnTo>
                <a:lnTo>
                  <a:pt x="10972800" y="0"/>
                </a:lnTo>
                <a:close/>
              </a:path>
            </a:pathLst>
          </a:custGeom>
          <a:solidFill>
            <a:srgbClr val="BED22B"/>
          </a:solidFill>
        </p:spPr>
        <p:txBody>
          <a:bodyPr wrap="square" lIns="0" tIns="0" rIns="0" bIns="0" rtlCol="0"/>
          <a:lstStyle/>
          <a:p>
            <a:endParaRPr/>
          </a:p>
        </p:txBody>
      </p:sp>
      <p:sp>
        <p:nvSpPr>
          <p:cNvPr id="3" name="object 3"/>
          <p:cNvSpPr txBox="1">
            <a:spLocks noGrp="1"/>
          </p:cNvSpPr>
          <p:nvPr>
            <p:ph type="title"/>
          </p:nvPr>
        </p:nvSpPr>
        <p:spPr>
          <a:xfrm>
            <a:off x="1905001" y="2285187"/>
            <a:ext cx="10646282" cy="1794722"/>
          </a:xfrm>
          <a:prstGeom prst="rect">
            <a:avLst/>
          </a:prstGeom>
        </p:spPr>
        <p:txBody>
          <a:bodyPr vert="horz" wrap="square" lIns="0" tIns="24765" rIns="0" bIns="0" rtlCol="0">
            <a:spAutoFit/>
          </a:bodyPr>
          <a:lstStyle/>
          <a:p>
            <a:pPr marL="12700" marR="5080" indent="1905" algn="ctr">
              <a:lnSpc>
                <a:spcPts val="4610"/>
              </a:lnSpc>
              <a:spcBef>
                <a:spcPts val="195"/>
              </a:spcBef>
            </a:pPr>
            <a:r>
              <a:rPr sz="3850" b="0" spc="-10" dirty="0">
                <a:solidFill>
                  <a:srgbClr val="FFFFFF"/>
                </a:solidFill>
                <a:latin typeface="Arial MT"/>
                <a:cs typeface="Arial MT"/>
              </a:rPr>
              <a:t>‘</a:t>
            </a:r>
            <a:r>
              <a:rPr lang="vi-VN" sz="3850" b="0" spc="-10" dirty="0">
                <a:solidFill>
                  <a:srgbClr val="FFFFFF"/>
                </a:solidFill>
                <a:latin typeface="Arial MT"/>
                <a:cs typeface="Arial MT"/>
              </a:rPr>
              <a:t>Thông điệp mà bạn muốn đưa ra là cơ sở  và các quy trình của cơ sở của bạn được đặt dưới sự kiểm soát và bạn biết mình đang làm gì</a:t>
            </a:r>
            <a:r>
              <a:rPr sz="3850" b="0" spc="-10" dirty="0">
                <a:solidFill>
                  <a:srgbClr val="FFFFFF"/>
                </a:solidFill>
                <a:latin typeface="Arial MT"/>
                <a:cs typeface="Arial MT"/>
              </a:rPr>
              <a:t>’</a:t>
            </a:r>
            <a:endParaRPr sz="3850" dirty="0">
              <a:latin typeface="Arial MT"/>
              <a:cs typeface="Arial MT"/>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8989060" cy="689932"/>
          </a:xfrm>
          <a:prstGeom prst="rect">
            <a:avLst/>
          </a:prstGeom>
        </p:spPr>
        <p:txBody>
          <a:bodyPr vert="horz" wrap="square" lIns="0" tIns="12700" rIns="0" bIns="0" rtlCol="0">
            <a:spAutoFit/>
          </a:bodyPr>
          <a:lstStyle/>
          <a:p>
            <a:pPr marL="12700">
              <a:lnSpc>
                <a:spcPct val="100000"/>
              </a:lnSpc>
              <a:spcBef>
                <a:spcPts val="100"/>
              </a:spcBef>
            </a:pPr>
            <a:r>
              <a:rPr lang="vi-VN" dirty="0"/>
              <a:t>Thanh tra của cơ quan quản lý</a:t>
            </a:r>
            <a:endParaRPr spc="-5" dirty="0"/>
          </a:p>
        </p:txBody>
      </p:sp>
      <p:grpSp>
        <p:nvGrpSpPr>
          <p:cNvPr id="3" name="object 3"/>
          <p:cNvGrpSpPr/>
          <p:nvPr/>
        </p:nvGrpSpPr>
        <p:grpSpPr>
          <a:xfrm>
            <a:off x="450850" y="2419857"/>
            <a:ext cx="6794500" cy="811530"/>
            <a:chOff x="450850" y="2419857"/>
            <a:chExt cx="6794500" cy="811530"/>
          </a:xfrm>
        </p:grpSpPr>
        <p:sp>
          <p:nvSpPr>
            <p:cNvPr id="4" name="object 4"/>
            <p:cNvSpPr/>
            <p:nvPr/>
          </p:nvSpPr>
          <p:spPr>
            <a:xfrm>
              <a:off x="457200" y="2426207"/>
              <a:ext cx="6781800" cy="798830"/>
            </a:xfrm>
            <a:custGeom>
              <a:avLst/>
              <a:gdLst/>
              <a:ahLst/>
              <a:cxnLst/>
              <a:rect l="l" t="t" r="r" b="b"/>
              <a:pathLst>
                <a:path w="6781800" h="798830">
                  <a:moveTo>
                    <a:pt x="6648704" y="0"/>
                  </a:moveTo>
                  <a:lnTo>
                    <a:pt x="133095" y="0"/>
                  </a:lnTo>
                  <a:lnTo>
                    <a:pt x="91027" y="6782"/>
                  </a:lnTo>
                  <a:lnTo>
                    <a:pt x="54490" y="25672"/>
                  </a:lnTo>
                  <a:lnTo>
                    <a:pt x="25679" y="54479"/>
                  </a:lnTo>
                  <a:lnTo>
                    <a:pt x="6785" y="91017"/>
                  </a:lnTo>
                  <a:lnTo>
                    <a:pt x="0" y="133095"/>
                  </a:lnTo>
                  <a:lnTo>
                    <a:pt x="0" y="665479"/>
                  </a:lnTo>
                  <a:lnTo>
                    <a:pt x="6785" y="707558"/>
                  </a:lnTo>
                  <a:lnTo>
                    <a:pt x="25679" y="744096"/>
                  </a:lnTo>
                  <a:lnTo>
                    <a:pt x="54490" y="772903"/>
                  </a:lnTo>
                  <a:lnTo>
                    <a:pt x="91027" y="791793"/>
                  </a:lnTo>
                  <a:lnTo>
                    <a:pt x="133095" y="798576"/>
                  </a:lnTo>
                  <a:lnTo>
                    <a:pt x="6648704" y="798576"/>
                  </a:lnTo>
                  <a:lnTo>
                    <a:pt x="6690782" y="791793"/>
                  </a:lnTo>
                  <a:lnTo>
                    <a:pt x="6727320" y="772903"/>
                  </a:lnTo>
                  <a:lnTo>
                    <a:pt x="6756127" y="744096"/>
                  </a:lnTo>
                  <a:lnTo>
                    <a:pt x="6775017" y="707558"/>
                  </a:lnTo>
                  <a:lnTo>
                    <a:pt x="6781800" y="665479"/>
                  </a:lnTo>
                  <a:lnTo>
                    <a:pt x="6781800" y="133095"/>
                  </a:lnTo>
                  <a:lnTo>
                    <a:pt x="6775017" y="91017"/>
                  </a:lnTo>
                  <a:lnTo>
                    <a:pt x="6756127" y="54479"/>
                  </a:lnTo>
                  <a:lnTo>
                    <a:pt x="6727320" y="25672"/>
                  </a:lnTo>
                  <a:lnTo>
                    <a:pt x="6690782" y="6782"/>
                  </a:lnTo>
                  <a:lnTo>
                    <a:pt x="6648704" y="0"/>
                  </a:lnTo>
                  <a:close/>
                </a:path>
              </a:pathLst>
            </a:custGeom>
            <a:solidFill>
              <a:srgbClr val="005F9E"/>
            </a:solidFill>
          </p:spPr>
          <p:txBody>
            <a:bodyPr wrap="square" lIns="0" tIns="0" rIns="0" bIns="0" rtlCol="0"/>
            <a:lstStyle/>
            <a:p>
              <a:endParaRPr/>
            </a:p>
          </p:txBody>
        </p:sp>
        <p:sp>
          <p:nvSpPr>
            <p:cNvPr id="5" name="object 5"/>
            <p:cNvSpPr/>
            <p:nvPr/>
          </p:nvSpPr>
          <p:spPr>
            <a:xfrm>
              <a:off x="457200" y="2426207"/>
              <a:ext cx="6781800" cy="798830"/>
            </a:xfrm>
            <a:custGeom>
              <a:avLst/>
              <a:gdLst/>
              <a:ahLst/>
              <a:cxnLst/>
              <a:rect l="l" t="t" r="r" b="b"/>
              <a:pathLst>
                <a:path w="6781800" h="798830">
                  <a:moveTo>
                    <a:pt x="0" y="133095"/>
                  </a:moveTo>
                  <a:lnTo>
                    <a:pt x="6785" y="91017"/>
                  </a:lnTo>
                  <a:lnTo>
                    <a:pt x="25679" y="54479"/>
                  </a:lnTo>
                  <a:lnTo>
                    <a:pt x="54490" y="25672"/>
                  </a:lnTo>
                  <a:lnTo>
                    <a:pt x="91027" y="6782"/>
                  </a:lnTo>
                  <a:lnTo>
                    <a:pt x="133095" y="0"/>
                  </a:lnTo>
                  <a:lnTo>
                    <a:pt x="6648704" y="0"/>
                  </a:lnTo>
                  <a:lnTo>
                    <a:pt x="6690782" y="6782"/>
                  </a:lnTo>
                  <a:lnTo>
                    <a:pt x="6727320" y="25672"/>
                  </a:lnTo>
                  <a:lnTo>
                    <a:pt x="6756127" y="54479"/>
                  </a:lnTo>
                  <a:lnTo>
                    <a:pt x="6775017" y="91017"/>
                  </a:lnTo>
                  <a:lnTo>
                    <a:pt x="6781800" y="133095"/>
                  </a:lnTo>
                  <a:lnTo>
                    <a:pt x="6781800" y="665479"/>
                  </a:lnTo>
                  <a:lnTo>
                    <a:pt x="6775017" y="707558"/>
                  </a:lnTo>
                  <a:lnTo>
                    <a:pt x="6756127" y="744096"/>
                  </a:lnTo>
                  <a:lnTo>
                    <a:pt x="6727320" y="772903"/>
                  </a:lnTo>
                  <a:lnTo>
                    <a:pt x="6690782" y="791793"/>
                  </a:lnTo>
                  <a:lnTo>
                    <a:pt x="6648704" y="798576"/>
                  </a:lnTo>
                  <a:lnTo>
                    <a:pt x="133095" y="798576"/>
                  </a:lnTo>
                  <a:lnTo>
                    <a:pt x="91027" y="791793"/>
                  </a:lnTo>
                  <a:lnTo>
                    <a:pt x="54490" y="772903"/>
                  </a:lnTo>
                  <a:lnTo>
                    <a:pt x="25679" y="744096"/>
                  </a:lnTo>
                  <a:lnTo>
                    <a:pt x="6785" y="707558"/>
                  </a:lnTo>
                  <a:lnTo>
                    <a:pt x="0" y="665479"/>
                  </a:lnTo>
                  <a:lnTo>
                    <a:pt x="0" y="133095"/>
                  </a:lnTo>
                  <a:close/>
                </a:path>
              </a:pathLst>
            </a:custGeom>
            <a:ln w="12700">
              <a:solidFill>
                <a:srgbClr val="FFFFFF"/>
              </a:solidFill>
            </a:ln>
          </p:spPr>
          <p:txBody>
            <a:bodyPr wrap="square" lIns="0" tIns="0" rIns="0" bIns="0" rtlCol="0"/>
            <a:lstStyle/>
            <a:p>
              <a:endParaRPr/>
            </a:p>
          </p:txBody>
        </p:sp>
      </p:grpSp>
      <p:grpSp>
        <p:nvGrpSpPr>
          <p:cNvPr id="6" name="object 6"/>
          <p:cNvGrpSpPr/>
          <p:nvPr/>
        </p:nvGrpSpPr>
        <p:grpSpPr>
          <a:xfrm>
            <a:off x="450850" y="3279394"/>
            <a:ext cx="6794500" cy="811530"/>
            <a:chOff x="450850" y="3279394"/>
            <a:chExt cx="6794500" cy="811530"/>
          </a:xfrm>
        </p:grpSpPr>
        <p:sp>
          <p:nvSpPr>
            <p:cNvPr id="7" name="object 7"/>
            <p:cNvSpPr/>
            <p:nvPr/>
          </p:nvSpPr>
          <p:spPr>
            <a:xfrm>
              <a:off x="457200" y="3285744"/>
              <a:ext cx="6781800" cy="798830"/>
            </a:xfrm>
            <a:custGeom>
              <a:avLst/>
              <a:gdLst/>
              <a:ahLst/>
              <a:cxnLst/>
              <a:rect l="l" t="t" r="r" b="b"/>
              <a:pathLst>
                <a:path w="6781800" h="798829">
                  <a:moveTo>
                    <a:pt x="6648704" y="0"/>
                  </a:moveTo>
                  <a:lnTo>
                    <a:pt x="133095" y="0"/>
                  </a:lnTo>
                  <a:lnTo>
                    <a:pt x="91027" y="6782"/>
                  </a:lnTo>
                  <a:lnTo>
                    <a:pt x="54490" y="25672"/>
                  </a:lnTo>
                  <a:lnTo>
                    <a:pt x="25679" y="54479"/>
                  </a:lnTo>
                  <a:lnTo>
                    <a:pt x="6785" y="91017"/>
                  </a:lnTo>
                  <a:lnTo>
                    <a:pt x="0" y="133095"/>
                  </a:lnTo>
                  <a:lnTo>
                    <a:pt x="0" y="665479"/>
                  </a:lnTo>
                  <a:lnTo>
                    <a:pt x="6785" y="707558"/>
                  </a:lnTo>
                  <a:lnTo>
                    <a:pt x="25679" y="744096"/>
                  </a:lnTo>
                  <a:lnTo>
                    <a:pt x="54490" y="772903"/>
                  </a:lnTo>
                  <a:lnTo>
                    <a:pt x="91027" y="791793"/>
                  </a:lnTo>
                  <a:lnTo>
                    <a:pt x="133095" y="798576"/>
                  </a:lnTo>
                  <a:lnTo>
                    <a:pt x="6648704" y="798576"/>
                  </a:lnTo>
                  <a:lnTo>
                    <a:pt x="6690782" y="791793"/>
                  </a:lnTo>
                  <a:lnTo>
                    <a:pt x="6727320" y="772903"/>
                  </a:lnTo>
                  <a:lnTo>
                    <a:pt x="6756127" y="744096"/>
                  </a:lnTo>
                  <a:lnTo>
                    <a:pt x="6775017" y="707558"/>
                  </a:lnTo>
                  <a:lnTo>
                    <a:pt x="6781800" y="665479"/>
                  </a:lnTo>
                  <a:lnTo>
                    <a:pt x="6781800" y="133095"/>
                  </a:lnTo>
                  <a:lnTo>
                    <a:pt x="6775017" y="91017"/>
                  </a:lnTo>
                  <a:lnTo>
                    <a:pt x="6756127" y="54479"/>
                  </a:lnTo>
                  <a:lnTo>
                    <a:pt x="6727320" y="25672"/>
                  </a:lnTo>
                  <a:lnTo>
                    <a:pt x="6690782" y="6782"/>
                  </a:lnTo>
                  <a:lnTo>
                    <a:pt x="6648704" y="0"/>
                  </a:lnTo>
                  <a:close/>
                </a:path>
              </a:pathLst>
            </a:custGeom>
            <a:solidFill>
              <a:srgbClr val="005F9E"/>
            </a:solidFill>
          </p:spPr>
          <p:txBody>
            <a:bodyPr wrap="square" lIns="0" tIns="0" rIns="0" bIns="0" rtlCol="0"/>
            <a:lstStyle/>
            <a:p>
              <a:endParaRPr/>
            </a:p>
          </p:txBody>
        </p:sp>
        <p:sp>
          <p:nvSpPr>
            <p:cNvPr id="8" name="object 8"/>
            <p:cNvSpPr/>
            <p:nvPr/>
          </p:nvSpPr>
          <p:spPr>
            <a:xfrm>
              <a:off x="457200" y="3285744"/>
              <a:ext cx="6781800" cy="798830"/>
            </a:xfrm>
            <a:custGeom>
              <a:avLst/>
              <a:gdLst/>
              <a:ahLst/>
              <a:cxnLst/>
              <a:rect l="l" t="t" r="r" b="b"/>
              <a:pathLst>
                <a:path w="6781800" h="798829">
                  <a:moveTo>
                    <a:pt x="0" y="133095"/>
                  </a:moveTo>
                  <a:lnTo>
                    <a:pt x="6785" y="91017"/>
                  </a:lnTo>
                  <a:lnTo>
                    <a:pt x="25679" y="54479"/>
                  </a:lnTo>
                  <a:lnTo>
                    <a:pt x="54490" y="25672"/>
                  </a:lnTo>
                  <a:lnTo>
                    <a:pt x="91027" y="6782"/>
                  </a:lnTo>
                  <a:lnTo>
                    <a:pt x="133095" y="0"/>
                  </a:lnTo>
                  <a:lnTo>
                    <a:pt x="6648704" y="0"/>
                  </a:lnTo>
                  <a:lnTo>
                    <a:pt x="6690782" y="6782"/>
                  </a:lnTo>
                  <a:lnTo>
                    <a:pt x="6727320" y="25672"/>
                  </a:lnTo>
                  <a:lnTo>
                    <a:pt x="6756127" y="54479"/>
                  </a:lnTo>
                  <a:lnTo>
                    <a:pt x="6775017" y="91017"/>
                  </a:lnTo>
                  <a:lnTo>
                    <a:pt x="6781800" y="133095"/>
                  </a:lnTo>
                  <a:lnTo>
                    <a:pt x="6781800" y="665479"/>
                  </a:lnTo>
                  <a:lnTo>
                    <a:pt x="6775017" y="707558"/>
                  </a:lnTo>
                  <a:lnTo>
                    <a:pt x="6756127" y="744096"/>
                  </a:lnTo>
                  <a:lnTo>
                    <a:pt x="6727320" y="772903"/>
                  </a:lnTo>
                  <a:lnTo>
                    <a:pt x="6690782" y="791793"/>
                  </a:lnTo>
                  <a:lnTo>
                    <a:pt x="6648704" y="798576"/>
                  </a:lnTo>
                  <a:lnTo>
                    <a:pt x="133095" y="798576"/>
                  </a:lnTo>
                  <a:lnTo>
                    <a:pt x="91027" y="791793"/>
                  </a:lnTo>
                  <a:lnTo>
                    <a:pt x="54490" y="772903"/>
                  </a:lnTo>
                  <a:lnTo>
                    <a:pt x="25679" y="744096"/>
                  </a:lnTo>
                  <a:lnTo>
                    <a:pt x="6785" y="707558"/>
                  </a:lnTo>
                  <a:lnTo>
                    <a:pt x="0" y="665479"/>
                  </a:lnTo>
                  <a:lnTo>
                    <a:pt x="0" y="133095"/>
                  </a:lnTo>
                  <a:close/>
                </a:path>
              </a:pathLst>
            </a:custGeom>
            <a:ln w="12700">
              <a:solidFill>
                <a:srgbClr val="FFFFFF"/>
              </a:solidFill>
            </a:ln>
          </p:spPr>
          <p:txBody>
            <a:bodyPr wrap="square" lIns="0" tIns="0" rIns="0" bIns="0" rtlCol="0"/>
            <a:lstStyle/>
            <a:p>
              <a:endParaRPr/>
            </a:p>
          </p:txBody>
        </p:sp>
      </p:grpSp>
      <p:grpSp>
        <p:nvGrpSpPr>
          <p:cNvPr id="9" name="object 9"/>
          <p:cNvGrpSpPr/>
          <p:nvPr/>
        </p:nvGrpSpPr>
        <p:grpSpPr>
          <a:xfrm>
            <a:off x="450850" y="4138929"/>
            <a:ext cx="6794500" cy="811530"/>
            <a:chOff x="450850" y="4138929"/>
            <a:chExt cx="6794500" cy="811530"/>
          </a:xfrm>
        </p:grpSpPr>
        <p:sp>
          <p:nvSpPr>
            <p:cNvPr id="10" name="object 10"/>
            <p:cNvSpPr/>
            <p:nvPr/>
          </p:nvSpPr>
          <p:spPr>
            <a:xfrm>
              <a:off x="457200" y="4145279"/>
              <a:ext cx="6781800" cy="798830"/>
            </a:xfrm>
            <a:custGeom>
              <a:avLst/>
              <a:gdLst/>
              <a:ahLst/>
              <a:cxnLst/>
              <a:rect l="l" t="t" r="r" b="b"/>
              <a:pathLst>
                <a:path w="6781800" h="798829">
                  <a:moveTo>
                    <a:pt x="6648704" y="0"/>
                  </a:moveTo>
                  <a:lnTo>
                    <a:pt x="133095" y="0"/>
                  </a:lnTo>
                  <a:lnTo>
                    <a:pt x="91027" y="6782"/>
                  </a:lnTo>
                  <a:lnTo>
                    <a:pt x="54490" y="25672"/>
                  </a:lnTo>
                  <a:lnTo>
                    <a:pt x="25679" y="54479"/>
                  </a:lnTo>
                  <a:lnTo>
                    <a:pt x="6785" y="91017"/>
                  </a:lnTo>
                  <a:lnTo>
                    <a:pt x="0" y="133096"/>
                  </a:lnTo>
                  <a:lnTo>
                    <a:pt x="0" y="665480"/>
                  </a:lnTo>
                  <a:lnTo>
                    <a:pt x="6785" y="707558"/>
                  </a:lnTo>
                  <a:lnTo>
                    <a:pt x="25679" y="744096"/>
                  </a:lnTo>
                  <a:lnTo>
                    <a:pt x="54490" y="772903"/>
                  </a:lnTo>
                  <a:lnTo>
                    <a:pt x="91027" y="791793"/>
                  </a:lnTo>
                  <a:lnTo>
                    <a:pt x="133095" y="798576"/>
                  </a:lnTo>
                  <a:lnTo>
                    <a:pt x="6648704" y="798576"/>
                  </a:lnTo>
                  <a:lnTo>
                    <a:pt x="6690782" y="791793"/>
                  </a:lnTo>
                  <a:lnTo>
                    <a:pt x="6727320" y="772903"/>
                  </a:lnTo>
                  <a:lnTo>
                    <a:pt x="6756127" y="744096"/>
                  </a:lnTo>
                  <a:lnTo>
                    <a:pt x="6775017" y="707558"/>
                  </a:lnTo>
                  <a:lnTo>
                    <a:pt x="6781800" y="665480"/>
                  </a:lnTo>
                  <a:lnTo>
                    <a:pt x="6781800" y="133096"/>
                  </a:lnTo>
                  <a:lnTo>
                    <a:pt x="6775017" y="91017"/>
                  </a:lnTo>
                  <a:lnTo>
                    <a:pt x="6756127" y="54479"/>
                  </a:lnTo>
                  <a:lnTo>
                    <a:pt x="6727320" y="25672"/>
                  </a:lnTo>
                  <a:lnTo>
                    <a:pt x="6690782" y="6782"/>
                  </a:lnTo>
                  <a:lnTo>
                    <a:pt x="6648704" y="0"/>
                  </a:lnTo>
                  <a:close/>
                </a:path>
              </a:pathLst>
            </a:custGeom>
            <a:solidFill>
              <a:srgbClr val="005F9E"/>
            </a:solidFill>
          </p:spPr>
          <p:txBody>
            <a:bodyPr wrap="square" lIns="0" tIns="0" rIns="0" bIns="0" rtlCol="0"/>
            <a:lstStyle/>
            <a:p>
              <a:endParaRPr/>
            </a:p>
          </p:txBody>
        </p:sp>
        <p:sp>
          <p:nvSpPr>
            <p:cNvPr id="11" name="object 11"/>
            <p:cNvSpPr/>
            <p:nvPr/>
          </p:nvSpPr>
          <p:spPr>
            <a:xfrm>
              <a:off x="457200" y="4145279"/>
              <a:ext cx="6781800" cy="798830"/>
            </a:xfrm>
            <a:custGeom>
              <a:avLst/>
              <a:gdLst/>
              <a:ahLst/>
              <a:cxnLst/>
              <a:rect l="l" t="t" r="r" b="b"/>
              <a:pathLst>
                <a:path w="6781800" h="798829">
                  <a:moveTo>
                    <a:pt x="0" y="133096"/>
                  </a:moveTo>
                  <a:lnTo>
                    <a:pt x="6785" y="91017"/>
                  </a:lnTo>
                  <a:lnTo>
                    <a:pt x="25679" y="54479"/>
                  </a:lnTo>
                  <a:lnTo>
                    <a:pt x="54490" y="25672"/>
                  </a:lnTo>
                  <a:lnTo>
                    <a:pt x="91027" y="6782"/>
                  </a:lnTo>
                  <a:lnTo>
                    <a:pt x="133095" y="0"/>
                  </a:lnTo>
                  <a:lnTo>
                    <a:pt x="6648704" y="0"/>
                  </a:lnTo>
                  <a:lnTo>
                    <a:pt x="6690782" y="6782"/>
                  </a:lnTo>
                  <a:lnTo>
                    <a:pt x="6727320" y="25672"/>
                  </a:lnTo>
                  <a:lnTo>
                    <a:pt x="6756127" y="54479"/>
                  </a:lnTo>
                  <a:lnTo>
                    <a:pt x="6775017" y="91017"/>
                  </a:lnTo>
                  <a:lnTo>
                    <a:pt x="6781800" y="133096"/>
                  </a:lnTo>
                  <a:lnTo>
                    <a:pt x="6781800" y="665480"/>
                  </a:lnTo>
                  <a:lnTo>
                    <a:pt x="6775017" y="707558"/>
                  </a:lnTo>
                  <a:lnTo>
                    <a:pt x="6756127" y="744096"/>
                  </a:lnTo>
                  <a:lnTo>
                    <a:pt x="6727320" y="772903"/>
                  </a:lnTo>
                  <a:lnTo>
                    <a:pt x="6690782" y="791793"/>
                  </a:lnTo>
                  <a:lnTo>
                    <a:pt x="6648704" y="798576"/>
                  </a:lnTo>
                  <a:lnTo>
                    <a:pt x="133095" y="798576"/>
                  </a:lnTo>
                  <a:lnTo>
                    <a:pt x="91027" y="791793"/>
                  </a:lnTo>
                  <a:lnTo>
                    <a:pt x="54490" y="772903"/>
                  </a:lnTo>
                  <a:lnTo>
                    <a:pt x="25679" y="744096"/>
                  </a:lnTo>
                  <a:lnTo>
                    <a:pt x="6785" y="707558"/>
                  </a:lnTo>
                  <a:lnTo>
                    <a:pt x="0" y="665480"/>
                  </a:lnTo>
                  <a:lnTo>
                    <a:pt x="0" y="133096"/>
                  </a:lnTo>
                  <a:close/>
                </a:path>
              </a:pathLst>
            </a:custGeom>
            <a:ln w="12700">
              <a:solidFill>
                <a:srgbClr val="FFFFFF"/>
              </a:solidFill>
            </a:ln>
          </p:spPr>
          <p:txBody>
            <a:bodyPr wrap="square" lIns="0" tIns="0" rIns="0" bIns="0" rtlCol="0"/>
            <a:lstStyle/>
            <a:p>
              <a:endParaRPr/>
            </a:p>
          </p:txBody>
        </p:sp>
      </p:grpSp>
      <p:grpSp>
        <p:nvGrpSpPr>
          <p:cNvPr id="12" name="object 12"/>
          <p:cNvGrpSpPr/>
          <p:nvPr/>
        </p:nvGrpSpPr>
        <p:grpSpPr>
          <a:xfrm>
            <a:off x="450850" y="4996941"/>
            <a:ext cx="6794500" cy="811530"/>
            <a:chOff x="450850" y="4996941"/>
            <a:chExt cx="6794500" cy="811530"/>
          </a:xfrm>
        </p:grpSpPr>
        <p:sp>
          <p:nvSpPr>
            <p:cNvPr id="13" name="object 13"/>
            <p:cNvSpPr/>
            <p:nvPr/>
          </p:nvSpPr>
          <p:spPr>
            <a:xfrm>
              <a:off x="457200" y="5003291"/>
              <a:ext cx="6781800" cy="798830"/>
            </a:xfrm>
            <a:custGeom>
              <a:avLst/>
              <a:gdLst/>
              <a:ahLst/>
              <a:cxnLst/>
              <a:rect l="l" t="t" r="r" b="b"/>
              <a:pathLst>
                <a:path w="6781800" h="798829">
                  <a:moveTo>
                    <a:pt x="6648704" y="0"/>
                  </a:moveTo>
                  <a:lnTo>
                    <a:pt x="133095" y="0"/>
                  </a:lnTo>
                  <a:lnTo>
                    <a:pt x="91027" y="6782"/>
                  </a:lnTo>
                  <a:lnTo>
                    <a:pt x="54490" y="25672"/>
                  </a:lnTo>
                  <a:lnTo>
                    <a:pt x="25679" y="54479"/>
                  </a:lnTo>
                  <a:lnTo>
                    <a:pt x="6785" y="91017"/>
                  </a:lnTo>
                  <a:lnTo>
                    <a:pt x="0" y="133095"/>
                  </a:lnTo>
                  <a:lnTo>
                    <a:pt x="0" y="665479"/>
                  </a:lnTo>
                  <a:lnTo>
                    <a:pt x="6785" y="707558"/>
                  </a:lnTo>
                  <a:lnTo>
                    <a:pt x="25679" y="744096"/>
                  </a:lnTo>
                  <a:lnTo>
                    <a:pt x="54490" y="772903"/>
                  </a:lnTo>
                  <a:lnTo>
                    <a:pt x="91027" y="791793"/>
                  </a:lnTo>
                  <a:lnTo>
                    <a:pt x="133095" y="798575"/>
                  </a:lnTo>
                  <a:lnTo>
                    <a:pt x="6648704" y="798575"/>
                  </a:lnTo>
                  <a:lnTo>
                    <a:pt x="6690782" y="791793"/>
                  </a:lnTo>
                  <a:lnTo>
                    <a:pt x="6727320" y="772903"/>
                  </a:lnTo>
                  <a:lnTo>
                    <a:pt x="6756127" y="744096"/>
                  </a:lnTo>
                  <a:lnTo>
                    <a:pt x="6775017" y="707558"/>
                  </a:lnTo>
                  <a:lnTo>
                    <a:pt x="6781800" y="665479"/>
                  </a:lnTo>
                  <a:lnTo>
                    <a:pt x="6781800" y="133095"/>
                  </a:lnTo>
                  <a:lnTo>
                    <a:pt x="6775017" y="91017"/>
                  </a:lnTo>
                  <a:lnTo>
                    <a:pt x="6756127" y="54479"/>
                  </a:lnTo>
                  <a:lnTo>
                    <a:pt x="6727320" y="25672"/>
                  </a:lnTo>
                  <a:lnTo>
                    <a:pt x="6690782" y="6782"/>
                  </a:lnTo>
                  <a:lnTo>
                    <a:pt x="6648704" y="0"/>
                  </a:lnTo>
                  <a:close/>
                </a:path>
              </a:pathLst>
            </a:custGeom>
            <a:solidFill>
              <a:srgbClr val="005F9E"/>
            </a:solidFill>
          </p:spPr>
          <p:txBody>
            <a:bodyPr wrap="square" lIns="0" tIns="0" rIns="0" bIns="0" rtlCol="0"/>
            <a:lstStyle/>
            <a:p>
              <a:endParaRPr/>
            </a:p>
          </p:txBody>
        </p:sp>
        <p:sp>
          <p:nvSpPr>
            <p:cNvPr id="14" name="object 14"/>
            <p:cNvSpPr/>
            <p:nvPr/>
          </p:nvSpPr>
          <p:spPr>
            <a:xfrm>
              <a:off x="457200" y="5003291"/>
              <a:ext cx="6781800" cy="798830"/>
            </a:xfrm>
            <a:custGeom>
              <a:avLst/>
              <a:gdLst/>
              <a:ahLst/>
              <a:cxnLst/>
              <a:rect l="l" t="t" r="r" b="b"/>
              <a:pathLst>
                <a:path w="6781800" h="798829">
                  <a:moveTo>
                    <a:pt x="0" y="133095"/>
                  </a:moveTo>
                  <a:lnTo>
                    <a:pt x="6785" y="91017"/>
                  </a:lnTo>
                  <a:lnTo>
                    <a:pt x="25679" y="54479"/>
                  </a:lnTo>
                  <a:lnTo>
                    <a:pt x="54490" y="25672"/>
                  </a:lnTo>
                  <a:lnTo>
                    <a:pt x="91027" y="6782"/>
                  </a:lnTo>
                  <a:lnTo>
                    <a:pt x="133095" y="0"/>
                  </a:lnTo>
                  <a:lnTo>
                    <a:pt x="6648704" y="0"/>
                  </a:lnTo>
                  <a:lnTo>
                    <a:pt x="6690782" y="6782"/>
                  </a:lnTo>
                  <a:lnTo>
                    <a:pt x="6727320" y="25672"/>
                  </a:lnTo>
                  <a:lnTo>
                    <a:pt x="6756127" y="54479"/>
                  </a:lnTo>
                  <a:lnTo>
                    <a:pt x="6775017" y="91017"/>
                  </a:lnTo>
                  <a:lnTo>
                    <a:pt x="6781800" y="133095"/>
                  </a:lnTo>
                  <a:lnTo>
                    <a:pt x="6781800" y="665479"/>
                  </a:lnTo>
                  <a:lnTo>
                    <a:pt x="6775017" y="707558"/>
                  </a:lnTo>
                  <a:lnTo>
                    <a:pt x="6756127" y="744096"/>
                  </a:lnTo>
                  <a:lnTo>
                    <a:pt x="6727320" y="772903"/>
                  </a:lnTo>
                  <a:lnTo>
                    <a:pt x="6690782" y="791793"/>
                  </a:lnTo>
                  <a:lnTo>
                    <a:pt x="6648704" y="798575"/>
                  </a:lnTo>
                  <a:lnTo>
                    <a:pt x="133095" y="798575"/>
                  </a:lnTo>
                  <a:lnTo>
                    <a:pt x="91027" y="791793"/>
                  </a:lnTo>
                  <a:lnTo>
                    <a:pt x="54490" y="772903"/>
                  </a:lnTo>
                  <a:lnTo>
                    <a:pt x="25679" y="744096"/>
                  </a:lnTo>
                  <a:lnTo>
                    <a:pt x="6785" y="707558"/>
                  </a:lnTo>
                  <a:lnTo>
                    <a:pt x="0" y="665479"/>
                  </a:lnTo>
                  <a:lnTo>
                    <a:pt x="0" y="133095"/>
                  </a:lnTo>
                  <a:close/>
                </a:path>
              </a:pathLst>
            </a:custGeom>
            <a:ln w="12700">
              <a:solidFill>
                <a:srgbClr val="FFFFFF"/>
              </a:solidFill>
            </a:ln>
          </p:spPr>
          <p:txBody>
            <a:bodyPr wrap="square" lIns="0" tIns="0" rIns="0" bIns="0" rtlCol="0"/>
            <a:lstStyle/>
            <a:p>
              <a:endParaRPr/>
            </a:p>
          </p:txBody>
        </p:sp>
      </p:grpSp>
      <p:grpSp>
        <p:nvGrpSpPr>
          <p:cNvPr id="15" name="object 15"/>
          <p:cNvGrpSpPr/>
          <p:nvPr/>
        </p:nvGrpSpPr>
        <p:grpSpPr>
          <a:xfrm>
            <a:off x="450850" y="5856478"/>
            <a:ext cx="6794500" cy="811530"/>
            <a:chOff x="450850" y="5856478"/>
            <a:chExt cx="6794500" cy="811530"/>
          </a:xfrm>
        </p:grpSpPr>
        <p:sp>
          <p:nvSpPr>
            <p:cNvPr id="16" name="object 16"/>
            <p:cNvSpPr/>
            <p:nvPr/>
          </p:nvSpPr>
          <p:spPr>
            <a:xfrm>
              <a:off x="457200" y="5862828"/>
              <a:ext cx="6781800" cy="798830"/>
            </a:xfrm>
            <a:custGeom>
              <a:avLst/>
              <a:gdLst/>
              <a:ahLst/>
              <a:cxnLst/>
              <a:rect l="l" t="t" r="r" b="b"/>
              <a:pathLst>
                <a:path w="6781800" h="798829">
                  <a:moveTo>
                    <a:pt x="6648704" y="0"/>
                  </a:moveTo>
                  <a:lnTo>
                    <a:pt x="133095" y="0"/>
                  </a:lnTo>
                  <a:lnTo>
                    <a:pt x="91027" y="6782"/>
                  </a:lnTo>
                  <a:lnTo>
                    <a:pt x="54490" y="25672"/>
                  </a:lnTo>
                  <a:lnTo>
                    <a:pt x="25679" y="54479"/>
                  </a:lnTo>
                  <a:lnTo>
                    <a:pt x="6785" y="91017"/>
                  </a:lnTo>
                  <a:lnTo>
                    <a:pt x="0" y="133096"/>
                  </a:lnTo>
                  <a:lnTo>
                    <a:pt x="0" y="665480"/>
                  </a:lnTo>
                  <a:lnTo>
                    <a:pt x="6785" y="707558"/>
                  </a:lnTo>
                  <a:lnTo>
                    <a:pt x="25679" y="744096"/>
                  </a:lnTo>
                  <a:lnTo>
                    <a:pt x="54490" y="772903"/>
                  </a:lnTo>
                  <a:lnTo>
                    <a:pt x="91027" y="791793"/>
                  </a:lnTo>
                  <a:lnTo>
                    <a:pt x="133095" y="798576"/>
                  </a:lnTo>
                  <a:lnTo>
                    <a:pt x="6648704" y="798576"/>
                  </a:lnTo>
                  <a:lnTo>
                    <a:pt x="6690782" y="791793"/>
                  </a:lnTo>
                  <a:lnTo>
                    <a:pt x="6727320" y="772903"/>
                  </a:lnTo>
                  <a:lnTo>
                    <a:pt x="6756127" y="744096"/>
                  </a:lnTo>
                  <a:lnTo>
                    <a:pt x="6775017" y="707558"/>
                  </a:lnTo>
                  <a:lnTo>
                    <a:pt x="6781800" y="665480"/>
                  </a:lnTo>
                  <a:lnTo>
                    <a:pt x="6781800" y="133096"/>
                  </a:lnTo>
                  <a:lnTo>
                    <a:pt x="6775017" y="91017"/>
                  </a:lnTo>
                  <a:lnTo>
                    <a:pt x="6756127" y="54479"/>
                  </a:lnTo>
                  <a:lnTo>
                    <a:pt x="6727320" y="25672"/>
                  </a:lnTo>
                  <a:lnTo>
                    <a:pt x="6690782" y="6782"/>
                  </a:lnTo>
                  <a:lnTo>
                    <a:pt x="6648704" y="0"/>
                  </a:lnTo>
                  <a:close/>
                </a:path>
              </a:pathLst>
            </a:custGeom>
            <a:solidFill>
              <a:srgbClr val="005F9E"/>
            </a:solidFill>
          </p:spPr>
          <p:txBody>
            <a:bodyPr wrap="square" lIns="0" tIns="0" rIns="0" bIns="0" rtlCol="0"/>
            <a:lstStyle/>
            <a:p>
              <a:endParaRPr/>
            </a:p>
          </p:txBody>
        </p:sp>
        <p:sp>
          <p:nvSpPr>
            <p:cNvPr id="17" name="object 17"/>
            <p:cNvSpPr/>
            <p:nvPr/>
          </p:nvSpPr>
          <p:spPr>
            <a:xfrm>
              <a:off x="457200" y="5862828"/>
              <a:ext cx="6781800" cy="798830"/>
            </a:xfrm>
            <a:custGeom>
              <a:avLst/>
              <a:gdLst/>
              <a:ahLst/>
              <a:cxnLst/>
              <a:rect l="l" t="t" r="r" b="b"/>
              <a:pathLst>
                <a:path w="6781800" h="798829">
                  <a:moveTo>
                    <a:pt x="0" y="133096"/>
                  </a:moveTo>
                  <a:lnTo>
                    <a:pt x="6785" y="91017"/>
                  </a:lnTo>
                  <a:lnTo>
                    <a:pt x="25679" y="54479"/>
                  </a:lnTo>
                  <a:lnTo>
                    <a:pt x="54490" y="25672"/>
                  </a:lnTo>
                  <a:lnTo>
                    <a:pt x="91027" y="6782"/>
                  </a:lnTo>
                  <a:lnTo>
                    <a:pt x="133095" y="0"/>
                  </a:lnTo>
                  <a:lnTo>
                    <a:pt x="6648704" y="0"/>
                  </a:lnTo>
                  <a:lnTo>
                    <a:pt x="6690782" y="6782"/>
                  </a:lnTo>
                  <a:lnTo>
                    <a:pt x="6727320" y="25672"/>
                  </a:lnTo>
                  <a:lnTo>
                    <a:pt x="6756127" y="54479"/>
                  </a:lnTo>
                  <a:lnTo>
                    <a:pt x="6775017" y="91017"/>
                  </a:lnTo>
                  <a:lnTo>
                    <a:pt x="6781800" y="133096"/>
                  </a:lnTo>
                  <a:lnTo>
                    <a:pt x="6781800" y="665480"/>
                  </a:lnTo>
                  <a:lnTo>
                    <a:pt x="6775017" y="707558"/>
                  </a:lnTo>
                  <a:lnTo>
                    <a:pt x="6756127" y="744096"/>
                  </a:lnTo>
                  <a:lnTo>
                    <a:pt x="6727320" y="772903"/>
                  </a:lnTo>
                  <a:lnTo>
                    <a:pt x="6690782" y="791793"/>
                  </a:lnTo>
                  <a:lnTo>
                    <a:pt x="6648704" y="798576"/>
                  </a:lnTo>
                  <a:lnTo>
                    <a:pt x="133095" y="798576"/>
                  </a:lnTo>
                  <a:lnTo>
                    <a:pt x="91027" y="791793"/>
                  </a:lnTo>
                  <a:lnTo>
                    <a:pt x="54490" y="772903"/>
                  </a:lnTo>
                  <a:lnTo>
                    <a:pt x="25679" y="744096"/>
                  </a:lnTo>
                  <a:lnTo>
                    <a:pt x="6785" y="707558"/>
                  </a:lnTo>
                  <a:lnTo>
                    <a:pt x="0" y="665480"/>
                  </a:lnTo>
                  <a:lnTo>
                    <a:pt x="0" y="133096"/>
                  </a:lnTo>
                  <a:close/>
                </a:path>
              </a:pathLst>
            </a:custGeom>
            <a:ln w="12700">
              <a:solidFill>
                <a:srgbClr val="FFFFFF"/>
              </a:solidFill>
            </a:ln>
          </p:spPr>
          <p:txBody>
            <a:bodyPr wrap="square" lIns="0" tIns="0" rIns="0" bIns="0" rtlCol="0"/>
            <a:lstStyle/>
            <a:p>
              <a:endParaRPr/>
            </a:p>
          </p:txBody>
        </p:sp>
      </p:grpSp>
      <p:sp>
        <p:nvSpPr>
          <p:cNvPr id="18" name="object 18"/>
          <p:cNvSpPr txBox="1"/>
          <p:nvPr/>
        </p:nvSpPr>
        <p:spPr>
          <a:xfrm>
            <a:off x="563676" y="2628341"/>
            <a:ext cx="6675324" cy="4054956"/>
          </a:xfrm>
          <a:prstGeom prst="rect">
            <a:avLst/>
          </a:prstGeom>
        </p:spPr>
        <p:txBody>
          <a:bodyPr vert="horz" wrap="square" lIns="0" tIns="12700" rIns="0" bIns="0" rtlCol="0">
            <a:spAutoFit/>
          </a:bodyPr>
          <a:lstStyle/>
          <a:p>
            <a:pPr marL="12700">
              <a:lnSpc>
                <a:spcPct val="100000"/>
              </a:lnSpc>
              <a:spcBef>
                <a:spcPts val="100"/>
              </a:spcBef>
            </a:pPr>
            <a:r>
              <a:rPr lang="vi-VN" sz="2100" spc="-5" dirty="0">
                <a:solidFill>
                  <a:srgbClr val="FFFFFF"/>
                </a:solidFill>
                <a:latin typeface="Arial MT"/>
                <a:cs typeface="Arial MT"/>
              </a:rPr>
              <a:t>Được thực hiện bởi các cơ quan kiểm tra/thanh tra quốc gia</a:t>
            </a:r>
            <a:endParaRPr sz="2700" dirty="0">
              <a:latin typeface="Arial MT"/>
              <a:cs typeface="Arial MT"/>
            </a:endParaRPr>
          </a:p>
          <a:p>
            <a:pPr marL="12700">
              <a:lnSpc>
                <a:spcPts val="2345"/>
              </a:lnSpc>
            </a:pPr>
            <a:r>
              <a:rPr lang="vi-VN" sz="2100" spc="-25" dirty="0">
                <a:solidFill>
                  <a:srgbClr val="FFFFFF"/>
                </a:solidFill>
                <a:latin typeface="Arial MT"/>
                <a:cs typeface="Arial MT"/>
              </a:rPr>
              <a:t>Xác minh việc tuân thủ các nguyên tắc GMP, Tiêu chuẩn ISO</a:t>
            </a:r>
            <a:r>
              <a:rPr lang="en-US" sz="2100" spc="-25" dirty="0">
                <a:solidFill>
                  <a:srgbClr val="FFFFFF"/>
                </a:solidFill>
                <a:latin typeface="Arial MT"/>
                <a:cs typeface="Arial MT"/>
              </a:rPr>
              <a:t> </a:t>
            </a:r>
            <a:r>
              <a:rPr lang="vi-VN" sz="2100" spc="-25" dirty="0">
                <a:solidFill>
                  <a:srgbClr val="FFFFFF"/>
                </a:solidFill>
                <a:latin typeface="Arial MT"/>
                <a:cs typeface="Arial MT"/>
              </a:rPr>
              <a:t>và các yêu cầu pháp lý khác của quốc gia</a:t>
            </a:r>
            <a:endParaRPr sz="2100" dirty="0">
              <a:latin typeface="Arial MT"/>
              <a:cs typeface="Arial MT"/>
            </a:endParaRPr>
          </a:p>
          <a:p>
            <a:pPr>
              <a:lnSpc>
                <a:spcPct val="100000"/>
              </a:lnSpc>
              <a:spcBef>
                <a:spcPts val="55"/>
              </a:spcBef>
            </a:pPr>
            <a:endParaRPr sz="2700" dirty="0">
              <a:latin typeface="Arial MT"/>
              <a:cs typeface="Arial MT"/>
            </a:endParaRPr>
          </a:p>
          <a:p>
            <a:pPr marL="12700">
              <a:lnSpc>
                <a:spcPct val="100000"/>
              </a:lnSpc>
            </a:pPr>
            <a:r>
              <a:rPr lang="en-US" sz="2100" spc="-5" dirty="0" err="1">
                <a:solidFill>
                  <a:srgbClr val="FFFFFF"/>
                </a:solidFill>
                <a:latin typeface="Arial MT"/>
                <a:cs typeface="Arial MT"/>
              </a:rPr>
              <a:t>Có</a:t>
            </a:r>
            <a:r>
              <a:rPr lang="en-US" sz="2100" spc="-5" dirty="0">
                <a:solidFill>
                  <a:srgbClr val="FFFFFF"/>
                </a:solidFill>
                <a:latin typeface="Arial MT"/>
                <a:cs typeface="Arial MT"/>
              </a:rPr>
              <a:t> </a:t>
            </a:r>
            <a:r>
              <a:rPr lang="en-US" sz="2100" spc="-5" dirty="0" err="1">
                <a:solidFill>
                  <a:srgbClr val="FFFFFF"/>
                </a:solidFill>
                <a:latin typeface="Arial MT"/>
                <a:cs typeface="Arial MT"/>
              </a:rPr>
              <a:t>thể</a:t>
            </a:r>
            <a:r>
              <a:rPr lang="en-US" sz="2100" spc="-5" dirty="0">
                <a:solidFill>
                  <a:srgbClr val="FFFFFF"/>
                </a:solidFill>
                <a:latin typeface="Arial MT"/>
                <a:cs typeface="Arial MT"/>
              </a:rPr>
              <a:t> </a:t>
            </a:r>
            <a:r>
              <a:rPr lang="en-US" sz="2100" spc="-5" dirty="0" err="1">
                <a:solidFill>
                  <a:srgbClr val="FFFFFF"/>
                </a:solidFill>
                <a:latin typeface="Arial MT"/>
                <a:cs typeface="Arial MT"/>
              </a:rPr>
              <a:t>là</a:t>
            </a:r>
            <a:r>
              <a:rPr lang="en-US" sz="2100" spc="-5" dirty="0">
                <a:solidFill>
                  <a:srgbClr val="FFFFFF"/>
                </a:solidFill>
                <a:latin typeface="Arial MT"/>
                <a:cs typeface="Arial MT"/>
              </a:rPr>
              <a:t> </a:t>
            </a:r>
            <a:r>
              <a:rPr lang="en-US" sz="2100" spc="-5" dirty="0" err="1">
                <a:solidFill>
                  <a:srgbClr val="FFFFFF"/>
                </a:solidFill>
                <a:latin typeface="Arial MT"/>
                <a:cs typeface="Arial MT"/>
              </a:rPr>
              <a:t>kiểm</a:t>
            </a:r>
            <a:r>
              <a:rPr lang="en-US" sz="2100" spc="-5" dirty="0">
                <a:solidFill>
                  <a:srgbClr val="FFFFFF"/>
                </a:solidFill>
                <a:latin typeface="Arial MT"/>
                <a:cs typeface="Arial MT"/>
              </a:rPr>
              <a:t> </a:t>
            </a:r>
            <a:r>
              <a:rPr lang="en-US" sz="2100" spc="-5" dirty="0" err="1">
                <a:solidFill>
                  <a:srgbClr val="FFFFFF"/>
                </a:solidFill>
                <a:latin typeface="Arial MT"/>
                <a:cs typeface="Arial MT"/>
              </a:rPr>
              <a:t>tra</a:t>
            </a:r>
            <a:r>
              <a:rPr lang="en-US" sz="2100" spc="-5" dirty="0">
                <a:solidFill>
                  <a:srgbClr val="FFFFFF"/>
                </a:solidFill>
                <a:latin typeface="Arial MT"/>
                <a:cs typeface="Arial MT"/>
              </a:rPr>
              <a:t> </a:t>
            </a:r>
            <a:r>
              <a:rPr lang="en-US" sz="2100" spc="-5" dirty="0" err="1">
                <a:solidFill>
                  <a:srgbClr val="FFFFFF"/>
                </a:solidFill>
                <a:latin typeface="Arial MT"/>
                <a:cs typeface="Arial MT"/>
              </a:rPr>
              <a:t>sản</a:t>
            </a:r>
            <a:r>
              <a:rPr lang="en-US" sz="2100" spc="-5" dirty="0">
                <a:solidFill>
                  <a:srgbClr val="FFFFFF"/>
                </a:solidFill>
                <a:latin typeface="Arial MT"/>
                <a:cs typeface="Arial MT"/>
              </a:rPr>
              <a:t> </a:t>
            </a:r>
            <a:r>
              <a:rPr lang="en-US" sz="2100" spc="-5" dirty="0" err="1">
                <a:solidFill>
                  <a:srgbClr val="FFFFFF"/>
                </a:solidFill>
                <a:latin typeface="Arial MT"/>
                <a:cs typeface="Arial MT"/>
              </a:rPr>
              <a:t>phẩm</a:t>
            </a:r>
            <a:r>
              <a:rPr lang="en-US" sz="2100" spc="-5" dirty="0">
                <a:solidFill>
                  <a:srgbClr val="FFFFFF"/>
                </a:solidFill>
                <a:latin typeface="Arial MT"/>
                <a:cs typeface="Arial MT"/>
              </a:rPr>
              <a:t> </a:t>
            </a:r>
            <a:r>
              <a:rPr lang="en-US" sz="2100" spc="-5" dirty="0" err="1">
                <a:solidFill>
                  <a:srgbClr val="FFFFFF"/>
                </a:solidFill>
                <a:latin typeface="Arial MT"/>
                <a:cs typeface="Arial MT"/>
              </a:rPr>
              <a:t>cụ</a:t>
            </a:r>
            <a:r>
              <a:rPr lang="en-US" sz="2100" spc="-5" dirty="0">
                <a:solidFill>
                  <a:srgbClr val="FFFFFF"/>
                </a:solidFill>
                <a:latin typeface="Arial MT"/>
                <a:cs typeface="Arial MT"/>
              </a:rPr>
              <a:t> </a:t>
            </a:r>
            <a:r>
              <a:rPr lang="en-US" sz="2100" spc="-5" dirty="0" err="1">
                <a:solidFill>
                  <a:srgbClr val="FFFFFF"/>
                </a:solidFill>
                <a:latin typeface="Arial MT"/>
                <a:cs typeface="Arial MT"/>
              </a:rPr>
              <a:t>thể</a:t>
            </a:r>
            <a:r>
              <a:rPr lang="en-US" sz="2100" spc="-5" dirty="0">
                <a:solidFill>
                  <a:srgbClr val="FFFFFF"/>
                </a:solidFill>
                <a:latin typeface="Arial MT"/>
                <a:cs typeface="Arial MT"/>
              </a:rPr>
              <a:t> </a:t>
            </a:r>
            <a:r>
              <a:rPr lang="en-US" sz="2100" spc="-5" dirty="0" err="1">
                <a:solidFill>
                  <a:srgbClr val="FFFFFF"/>
                </a:solidFill>
                <a:latin typeface="Arial MT"/>
                <a:cs typeface="Arial MT"/>
              </a:rPr>
              <a:t>hoặc</a:t>
            </a:r>
            <a:r>
              <a:rPr lang="en-US" sz="2100" spc="-5" dirty="0">
                <a:solidFill>
                  <a:srgbClr val="FFFFFF"/>
                </a:solidFill>
                <a:latin typeface="Arial MT"/>
                <a:cs typeface="Arial MT"/>
              </a:rPr>
              <a:t> </a:t>
            </a:r>
            <a:r>
              <a:rPr lang="en-US" sz="2100" spc="-5" dirty="0" err="1">
                <a:solidFill>
                  <a:srgbClr val="FFFFFF"/>
                </a:solidFill>
                <a:latin typeface="Arial MT"/>
                <a:cs typeface="Arial MT"/>
              </a:rPr>
              <a:t>hệ</a:t>
            </a:r>
            <a:r>
              <a:rPr lang="en-US" sz="2100" spc="-5" dirty="0">
                <a:solidFill>
                  <a:srgbClr val="FFFFFF"/>
                </a:solidFill>
                <a:latin typeface="Arial MT"/>
                <a:cs typeface="Arial MT"/>
              </a:rPr>
              <a:t> </a:t>
            </a:r>
            <a:r>
              <a:rPr lang="en-US" sz="2100" spc="-5" dirty="0" err="1">
                <a:solidFill>
                  <a:srgbClr val="FFFFFF"/>
                </a:solidFill>
                <a:latin typeface="Arial MT"/>
                <a:cs typeface="Arial MT"/>
              </a:rPr>
              <a:t>thống</a:t>
            </a:r>
            <a:endParaRPr sz="2100" dirty="0">
              <a:latin typeface="Arial MT"/>
              <a:cs typeface="Arial MT"/>
            </a:endParaRPr>
          </a:p>
          <a:p>
            <a:pPr>
              <a:lnSpc>
                <a:spcPct val="100000"/>
              </a:lnSpc>
              <a:spcBef>
                <a:spcPts val="15"/>
              </a:spcBef>
            </a:pPr>
            <a:endParaRPr sz="3050" dirty="0">
              <a:latin typeface="Arial MT"/>
              <a:cs typeface="Arial MT"/>
            </a:endParaRPr>
          </a:p>
          <a:p>
            <a:pPr marL="12700" marR="1660525">
              <a:lnSpc>
                <a:spcPts val="2170"/>
              </a:lnSpc>
            </a:pPr>
            <a:r>
              <a:rPr lang="vi-VN" sz="2100" spc="-5" dirty="0">
                <a:solidFill>
                  <a:srgbClr val="FFFFFF"/>
                </a:solidFill>
                <a:latin typeface="Arial MT"/>
                <a:cs typeface="Arial MT"/>
              </a:rPr>
              <a:t>Có thể xuất phát từ động thái thu hồi sản</a:t>
            </a:r>
            <a:r>
              <a:rPr lang="en-US" sz="2100" spc="-5" dirty="0">
                <a:solidFill>
                  <a:srgbClr val="FFFFFF"/>
                </a:solidFill>
                <a:latin typeface="Arial MT"/>
                <a:cs typeface="Arial MT"/>
              </a:rPr>
              <a:t> </a:t>
            </a:r>
            <a:r>
              <a:rPr lang="vi-VN" sz="2100" spc="-5" dirty="0">
                <a:solidFill>
                  <a:srgbClr val="FFFFFF"/>
                </a:solidFill>
                <a:latin typeface="Arial MT"/>
                <a:cs typeface="Arial MT"/>
              </a:rPr>
              <a:t>phẩm hoặc các sự kiện không mong</a:t>
            </a:r>
            <a:r>
              <a:rPr lang="en-US" sz="2100" spc="-5" dirty="0">
                <a:solidFill>
                  <a:srgbClr val="FFFFFF"/>
                </a:solidFill>
                <a:latin typeface="Arial MT"/>
                <a:cs typeface="Arial MT"/>
              </a:rPr>
              <a:t> </a:t>
            </a:r>
            <a:r>
              <a:rPr lang="vi-VN" sz="2100" spc="-5" dirty="0">
                <a:solidFill>
                  <a:srgbClr val="FFFFFF"/>
                </a:solidFill>
                <a:latin typeface="Arial MT"/>
                <a:cs typeface="Arial MT"/>
              </a:rPr>
              <a:t>muốn khác (không báo trướ</a:t>
            </a:r>
            <a:r>
              <a:rPr sz="2100" spc="-5" dirty="0">
                <a:solidFill>
                  <a:srgbClr val="FFFFFF"/>
                </a:solidFill>
                <a:latin typeface="Arial MT"/>
                <a:cs typeface="Arial MT"/>
              </a:rPr>
              <a:t>?)</a:t>
            </a:r>
            <a:endParaRPr sz="2100" dirty="0">
              <a:latin typeface="Arial MT"/>
              <a:cs typeface="Arial MT"/>
            </a:endParaRPr>
          </a:p>
          <a:p>
            <a:pPr>
              <a:lnSpc>
                <a:spcPct val="100000"/>
              </a:lnSpc>
              <a:spcBef>
                <a:spcPts val="45"/>
              </a:spcBef>
            </a:pPr>
            <a:endParaRPr sz="2700" dirty="0">
              <a:latin typeface="Arial MT"/>
              <a:cs typeface="Arial MT"/>
            </a:endParaRPr>
          </a:p>
          <a:p>
            <a:pPr marL="12700">
              <a:lnSpc>
                <a:spcPct val="100000"/>
              </a:lnSpc>
            </a:pPr>
            <a:r>
              <a:rPr lang="en-US" sz="2100" spc="-5" dirty="0">
                <a:solidFill>
                  <a:srgbClr val="FFFFFF"/>
                </a:solidFill>
                <a:latin typeface="Arial MT"/>
                <a:cs typeface="Arial MT"/>
              </a:rPr>
              <a:t>Chi </a:t>
            </a:r>
            <a:r>
              <a:rPr lang="en-US" sz="2100" spc="-5" dirty="0" err="1">
                <a:solidFill>
                  <a:srgbClr val="FFFFFF"/>
                </a:solidFill>
                <a:latin typeface="Arial MT"/>
                <a:cs typeface="Arial MT"/>
              </a:rPr>
              <a:t>tiết</a:t>
            </a:r>
            <a:r>
              <a:rPr lang="en-US" sz="2100" spc="-5" dirty="0">
                <a:solidFill>
                  <a:srgbClr val="FFFFFF"/>
                </a:solidFill>
                <a:latin typeface="Arial MT"/>
                <a:cs typeface="Arial MT"/>
              </a:rPr>
              <a:t> </a:t>
            </a:r>
            <a:r>
              <a:rPr lang="en-US" sz="2100" spc="-5" dirty="0" err="1">
                <a:solidFill>
                  <a:srgbClr val="FFFFFF"/>
                </a:solidFill>
                <a:latin typeface="Arial MT"/>
                <a:cs typeface="Arial MT"/>
              </a:rPr>
              <a:t>về</a:t>
            </a:r>
            <a:r>
              <a:rPr lang="en-US" sz="2100" spc="-5" dirty="0">
                <a:solidFill>
                  <a:srgbClr val="FFFFFF"/>
                </a:solidFill>
                <a:latin typeface="Arial MT"/>
                <a:cs typeface="Arial MT"/>
              </a:rPr>
              <a:t> </a:t>
            </a:r>
            <a:r>
              <a:rPr lang="en-US" sz="2100" spc="-5" dirty="0" err="1">
                <a:solidFill>
                  <a:srgbClr val="FFFFFF"/>
                </a:solidFill>
                <a:latin typeface="Arial MT"/>
                <a:cs typeface="Arial MT"/>
              </a:rPr>
              <a:t>phạm</a:t>
            </a:r>
            <a:r>
              <a:rPr lang="en-US" sz="2100" spc="-5" dirty="0">
                <a:solidFill>
                  <a:srgbClr val="FFFFFF"/>
                </a:solidFill>
                <a:latin typeface="Arial MT"/>
                <a:cs typeface="Arial MT"/>
              </a:rPr>
              <a:t> vi</a:t>
            </a:r>
            <a:endParaRPr sz="2100" dirty="0">
              <a:latin typeface="Arial MT"/>
              <a:cs typeface="Arial MT"/>
            </a:endParaRPr>
          </a:p>
        </p:txBody>
      </p:sp>
      <p:pic>
        <p:nvPicPr>
          <p:cNvPr id="19" name="object 19"/>
          <p:cNvPicPr/>
          <p:nvPr/>
        </p:nvPicPr>
        <p:blipFill>
          <a:blip r:embed="rId2" cstate="print"/>
          <a:stretch>
            <a:fillRect/>
          </a:stretch>
        </p:blipFill>
        <p:spPr>
          <a:xfrm>
            <a:off x="7490459" y="1627632"/>
            <a:ext cx="4678680" cy="6045708"/>
          </a:xfrm>
          <a:prstGeom prst="rect">
            <a:avLst/>
          </a:prstGeom>
        </p:spPr>
      </p:pic>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9000"/>
            <a:ext cx="13942060" cy="689932"/>
          </a:xfrm>
          <a:prstGeom prst="rect">
            <a:avLst/>
          </a:prstGeom>
        </p:spPr>
        <p:txBody>
          <a:bodyPr vert="horz" wrap="square" lIns="0" tIns="12700" rIns="0" bIns="0" rtlCol="0">
            <a:spAutoFit/>
          </a:bodyPr>
          <a:lstStyle/>
          <a:p>
            <a:pPr marL="12700">
              <a:lnSpc>
                <a:spcPct val="100000"/>
              </a:lnSpc>
              <a:spcBef>
                <a:spcPts val="100"/>
              </a:spcBef>
            </a:pPr>
            <a:r>
              <a:rPr lang="vi-VN" dirty="0"/>
              <a:t>Lựa chọn và xác định </a:t>
            </a:r>
            <a:r>
              <a:rPr lang="en-US" dirty="0" err="1"/>
              <a:t>các</a:t>
            </a:r>
            <a:r>
              <a:rPr lang="en-US" dirty="0"/>
              <a:t> </a:t>
            </a:r>
            <a:r>
              <a:rPr lang="vi-VN" dirty="0"/>
              <a:t>phương pháp kiểm t</a:t>
            </a:r>
            <a:r>
              <a:rPr lang="en-US" dirty="0"/>
              <a:t>ra</a:t>
            </a:r>
            <a:endParaRPr dirty="0"/>
          </a:p>
        </p:txBody>
      </p:sp>
      <p:grpSp>
        <p:nvGrpSpPr>
          <p:cNvPr id="3" name="object 3"/>
          <p:cNvGrpSpPr/>
          <p:nvPr/>
        </p:nvGrpSpPr>
        <p:grpSpPr>
          <a:xfrm>
            <a:off x="2348229" y="4684521"/>
            <a:ext cx="2285365" cy="2096135"/>
            <a:chOff x="2348229" y="4684521"/>
            <a:chExt cx="2285365" cy="2096135"/>
          </a:xfrm>
        </p:grpSpPr>
        <p:sp>
          <p:nvSpPr>
            <p:cNvPr id="4" name="object 4"/>
            <p:cNvSpPr/>
            <p:nvPr/>
          </p:nvSpPr>
          <p:spPr>
            <a:xfrm>
              <a:off x="2354579" y="4690871"/>
              <a:ext cx="2272665" cy="2083435"/>
            </a:xfrm>
            <a:custGeom>
              <a:avLst/>
              <a:gdLst/>
              <a:ahLst/>
              <a:cxnLst/>
              <a:rect l="l" t="t" r="r" b="b"/>
              <a:pathLst>
                <a:path w="2272665" h="2083434">
                  <a:moveTo>
                    <a:pt x="2272284" y="0"/>
                  </a:moveTo>
                  <a:lnTo>
                    <a:pt x="0" y="0"/>
                  </a:lnTo>
                  <a:lnTo>
                    <a:pt x="0" y="1864614"/>
                  </a:lnTo>
                  <a:lnTo>
                    <a:pt x="5776" y="1914757"/>
                  </a:lnTo>
                  <a:lnTo>
                    <a:pt x="22229" y="1960788"/>
                  </a:lnTo>
                  <a:lnTo>
                    <a:pt x="48045" y="2001394"/>
                  </a:lnTo>
                  <a:lnTo>
                    <a:pt x="81913" y="2035262"/>
                  </a:lnTo>
                  <a:lnTo>
                    <a:pt x="122519" y="2061078"/>
                  </a:lnTo>
                  <a:lnTo>
                    <a:pt x="168550" y="2077531"/>
                  </a:lnTo>
                  <a:lnTo>
                    <a:pt x="218694" y="2083308"/>
                  </a:lnTo>
                  <a:lnTo>
                    <a:pt x="2053590" y="2083308"/>
                  </a:lnTo>
                  <a:lnTo>
                    <a:pt x="2103733" y="2077531"/>
                  </a:lnTo>
                  <a:lnTo>
                    <a:pt x="2149764" y="2061078"/>
                  </a:lnTo>
                  <a:lnTo>
                    <a:pt x="2190370" y="2035262"/>
                  </a:lnTo>
                  <a:lnTo>
                    <a:pt x="2224238" y="2001394"/>
                  </a:lnTo>
                  <a:lnTo>
                    <a:pt x="2250054" y="1960788"/>
                  </a:lnTo>
                  <a:lnTo>
                    <a:pt x="2266507" y="1914757"/>
                  </a:lnTo>
                  <a:lnTo>
                    <a:pt x="2272284" y="1864614"/>
                  </a:lnTo>
                  <a:lnTo>
                    <a:pt x="2272284" y="0"/>
                  </a:lnTo>
                  <a:close/>
                </a:path>
              </a:pathLst>
            </a:custGeom>
            <a:solidFill>
              <a:srgbClr val="005F9E"/>
            </a:solidFill>
          </p:spPr>
          <p:txBody>
            <a:bodyPr wrap="square" lIns="0" tIns="0" rIns="0" bIns="0" rtlCol="0"/>
            <a:lstStyle/>
            <a:p>
              <a:endParaRPr/>
            </a:p>
          </p:txBody>
        </p:sp>
        <p:sp>
          <p:nvSpPr>
            <p:cNvPr id="5" name="object 5"/>
            <p:cNvSpPr/>
            <p:nvPr/>
          </p:nvSpPr>
          <p:spPr>
            <a:xfrm>
              <a:off x="2354579" y="4690871"/>
              <a:ext cx="2272665" cy="2083435"/>
            </a:xfrm>
            <a:custGeom>
              <a:avLst/>
              <a:gdLst/>
              <a:ahLst/>
              <a:cxnLst/>
              <a:rect l="l" t="t" r="r" b="b"/>
              <a:pathLst>
                <a:path w="2272665" h="2083434">
                  <a:moveTo>
                    <a:pt x="2053590" y="2083308"/>
                  </a:moveTo>
                  <a:lnTo>
                    <a:pt x="218694" y="2083308"/>
                  </a:lnTo>
                  <a:lnTo>
                    <a:pt x="168550" y="2077531"/>
                  </a:lnTo>
                  <a:lnTo>
                    <a:pt x="122519" y="2061078"/>
                  </a:lnTo>
                  <a:lnTo>
                    <a:pt x="81913" y="2035262"/>
                  </a:lnTo>
                  <a:lnTo>
                    <a:pt x="48045" y="2001394"/>
                  </a:lnTo>
                  <a:lnTo>
                    <a:pt x="22229" y="1960788"/>
                  </a:lnTo>
                  <a:lnTo>
                    <a:pt x="5776" y="1914757"/>
                  </a:lnTo>
                  <a:lnTo>
                    <a:pt x="0" y="1864614"/>
                  </a:lnTo>
                  <a:lnTo>
                    <a:pt x="0" y="0"/>
                  </a:lnTo>
                  <a:lnTo>
                    <a:pt x="2272284" y="0"/>
                  </a:lnTo>
                  <a:lnTo>
                    <a:pt x="2272284" y="1864614"/>
                  </a:lnTo>
                  <a:lnTo>
                    <a:pt x="2266507" y="1914757"/>
                  </a:lnTo>
                  <a:lnTo>
                    <a:pt x="2250054" y="1960788"/>
                  </a:lnTo>
                  <a:lnTo>
                    <a:pt x="2224238" y="2001394"/>
                  </a:lnTo>
                  <a:lnTo>
                    <a:pt x="2190370" y="2035262"/>
                  </a:lnTo>
                  <a:lnTo>
                    <a:pt x="2149764" y="2061078"/>
                  </a:lnTo>
                  <a:lnTo>
                    <a:pt x="2103733" y="2077531"/>
                  </a:lnTo>
                  <a:lnTo>
                    <a:pt x="2053590" y="2083308"/>
                  </a:lnTo>
                  <a:close/>
                </a:path>
              </a:pathLst>
            </a:custGeom>
            <a:ln w="12699">
              <a:solidFill>
                <a:srgbClr val="FFFFFF"/>
              </a:solidFill>
            </a:ln>
          </p:spPr>
          <p:txBody>
            <a:bodyPr wrap="square" lIns="0" tIns="0" rIns="0" bIns="0" rtlCol="0"/>
            <a:lstStyle/>
            <a:p>
              <a:endParaRPr/>
            </a:p>
          </p:txBody>
        </p:sp>
      </p:grpSp>
      <p:grpSp>
        <p:nvGrpSpPr>
          <p:cNvPr id="6" name="object 6"/>
          <p:cNvGrpSpPr/>
          <p:nvPr/>
        </p:nvGrpSpPr>
        <p:grpSpPr>
          <a:xfrm>
            <a:off x="2363470" y="1747773"/>
            <a:ext cx="9283700" cy="4979670"/>
            <a:chOff x="2363470" y="1747773"/>
            <a:chExt cx="9283700" cy="4979670"/>
          </a:xfrm>
        </p:grpSpPr>
        <p:sp>
          <p:nvSpPr>
            <p:cNvPr id="7" name="object 7"/>
            <p:cNvSpPr/>
            <p:nvPr/>
          </p:nvSpPr>
          <p:spPr>
            <a:xfrm>
              <a:off x="2369820" y="1754123"/>
              <a:ext cx="9271000" cy="2720340"/>
            </a:xfrm>
            <a:custGeom>
              <a:avLst/>
              <a:gdLst/>
              <a:ahLst/>
              <a:cxnLst/>
              <a:rect l="l" t="t" r="r" b="b"/>
              <a:pathLst>
                <a:path w="9271000" h="2720340">
                  <a:moveTo>
                    <a:pt x="8998458" y="0"/>
                  </a:moveTo>
                  <a:lnTo>
                    <a:pt x="272034" y="0"/>
                  </a:lnTo>
                  <a:lnTo>
                    <a:pt x="223135" y="4382"/>
                  </a:lnTo>
                  <a:lnTo>
                    <a:pt x="177112" y="17019"/>
                  </a:lnTo>
                  <a:lnTo>
                    <a:pt x="134732" y="37140"/>
                  </a:lnTo>
                  <a:lnTo>
                    <a:pt x="96765" y="63978"/>
                  </a:lnTo>
                  <a:lnTo>
                    <a:pt x="63978" y="96765"/>
                  </a:lnTo>
                  <a:lnTo>
                    <a:pt x="37140" y="134732"/>
                  </a:lnTo>
                  <a:lnTo>
                    <a:pt x="17019" y="177112"/>
                  </a:lnTo>
                  <a:lnTo>
                    <a:pt x="4382" y="223135"/>
                  </a:lnTo>
                  <a:lnTo>
                    <a:pt x="0" y="272034"/>
                  </a:lnTo>
                  <a:lnTo>
                    <a:pt x="0" y="2448305"/>
                  </a:lnTo>
                  <a:lnTo>
                    <a:pt x="4382" y="2497204"/>
                  </a:lnTo>
                  <a:lnTo>
                    <a:pt x="17019" y="2543227"/>
                  </a:lnTo>
                  <a:lnTo>
                    <a:pt x="37140" y="2585607"/>
                  </a:lnTo>
                  <a:lnTo>
                    <a:pt x="63978" y="2623574"/>
                  </a:lnTo>
                  <a:lnTo>
                    <a:pt x="96765" y="2656361"/>
                  </a:lnTo>
                  <a:lnTo>
                    <a:pt x="134732" y="2683199"/>
                  </a:lnTo>
                  <a:lnTo>
                    <a:pt x="177112" y="2703320"/>
                  </a:lnTo>
                  <a:lnTo>
                    <a:pt x="223135" y="2715957"/>
                  </a:lnTo>
                  <a:lnTo>
                    <a:pt x="272034" y="2720340"/>
                  </a:lnTo>
                  <a:lnTo>
                    <a:pt x="8998458" y="2720340"/>
                  </a:lnTo>
                  <a:lnTo>
                    <a:pt x="9047356" y="2715957"/>
                  </a:lnTo>
                  <a:lnTo>
                    <a:pt x="9093379" y="2703320"/>
                  </a:lnTo>
                  <a:lnTo>
                    <a:pt x="9135759" y="2683199"/>
                  </a:lnTo>
                  <a:lnTo>
                    <a:pt x="9173726" y="2656361"/>
                  </a:lnTo>
                  <a:lnTo>
                    <a:pt x="9206513" y="2623574"/>
                  </a:lnTo>
                  <a:lnTo>
                    <a:pt x="9233351" y="2585607"/>
                  </a:lnTo>
                  <a:lnTo>
                    <a:pt x="9253472" y="2543227"/>
                  </a:lnTo>
                  <a:lnTo>
                    <a:pt x="9266109" y="2497204"/>
                  </a:lnTo>
                  <a:lnTo>
                    <a:pt x="9270491" y="2448305"/>
                  </a:lnTo>
                  <a:lnTo>
                    <a:pt x="9270491" y="272034"/>
                  </a:lnTo>
                  <a:lnTo>
                    <a:pt x="9266109" y="223135"/>
                  </a:lnTo>
                  <a:lnTo>
                    <a:pt x="9253472" y="177112"/>
                  </a:lnTo>
                  <a:lnTo>
                    <a:pt x="9233351" y="134732"/>
                  </a:lnTo>
                  <a:lnTo>
                    <a:pt x="9206513" y="96765"/>
                  </a:lnTo>
                  <a:lnTo>
                    <a:pt x="9173726" y="63978"/>
                  </a:lnTo>
                  <a:lnTo>
                    <a:pt x="9135759" y="37140"/>
                  </a:lnTo>
                  <a:lnTo>
                    <a:pt x="9093379" y="17019"/>
                  </a:lnTo>
                  <a:lnTo>
                    <a:pt x="9047356" y="4382"/>
                  </a:lnTo>
                  <a:lnTo>
                    <a:pt x="8998458" y="0"/>
                  </a:lnTo>
                  <a:close/>
                </a:path>
              </a:pathLst>
            </a:custGeom>
            <a:solidFill>
              <a:srgbClr val="CAD2DF">
                <a:alpha val="90194"/>
              </a:srgbClr>
            </a:solidFill>
          </p:spPr>
          <p:txBody>
            <a:bodyPr wrap="square" lIns="0" tIns="0" rIns="0" bIns="0" rtlCol="0"/>
            <a:lstStyle/>
            <a:p>
              <a:endParaRPr/>
            </a:p>
          </p:txBody>
        </p:sp>
        <p:sp>
          <p:nvSpPr>
            <p:cNvPr id="8" name="object 8"/>
            <p:cNvSpPr/>
            <p:nvPr/>
          </p:nvSpPr>
          <p:spPr>
            <a:xfrm>
              <a:off x="2369820" y="1754123"/>
              <a:ext cx="9271000" cy="2720340"/>
            </a:xfrm>
            <a:custGeom>
              <a:avLst/>
              <a:gdLst/>
              <a:ahLst/>
              <a:cxnLst/>
              <a:rect l="l" t="t" r="r" b="b"/>
              <a:pathLst>
                <a:path w="9271000" h="2720340">
                  <a:moveTo>
                    <a:pt x="0" y="272034"/>
                  </a:moveTo>
                  <a:lnTo>
                    <a:pt x="4382" y="223135"/>
                  </a:lnTo>
                  <a:lnTo>
                    <a:pt x="17019" y="177112"/>
                  </a:lnTo>
                  <a:lnTo>
                    <a:pt x="37140" y="134732"/>
                  </a:lnTo>
                  <a:lnTo>
                    <a:pt x="63978" y="96765"/>
                  </a:lnTo>
                  <a:lnTo>
                    <a:pt x="96765" y="63978"/>
                  </a:lnTo>
                  <a:lnTo>
                    <a:pt x="134732" y="37140"/>
                  </a:lnTo>
                  <a:lnTo>
                    <a:pt x="177112" y="17019"/>
                  </a:lnTo>
                  <a:lnTo>
                    <a:pt x="223135" y="4382"/>
                  </a:lnTo>
                  <a:lnTo>
                    <a:pt x="272034" y="0"/>
                  </a:lnTo>
                  <a:lnTo>
                    <a:pt x="8998458" y="0"/>
                  </a:lnTo>
                  <a:lnTo>
                    <a:pt x="9047356" y="4382"/>
                  </a:lnTo>
                  <a:lnTo>
                    <a:pt x="9093379" y="17019"/>
                  </a:lnTo>
                  <a:lnTo>
                    <a:pt x="9135759" y="37140"/>
                  </a:lnTo>
                  <a:lnTo>
                    <a:pt x="9173726" y="63978"/>
                  </a:lnTo>
                  <a:lnTo>
                    <a:pt x="9206513" y="96765"/>
                  </a:lnTo>
                  <a:lnTo>
                    <a:pt x="9233351" y="134732"/>
                  </a:lnTo>
                  <a:lnTo>
                    <a:pt x="9253472" y="177112"/>
                  </a:lnTo>
                  <a:lnTo>
                    <a:pt x="9266109" y="223135"/>
                  </a:lnTo>
                  <a:lnTo>
                    <a:pt x="9270491" y="272034"/>
                  </a:lnTo>
                  <a:lnTo>
                    <a:pt x="9270491" y="2448305"/>
                  </a:lnTo>
                  <a:lnTo>
                    <a:pt x="9266109" y="2497204"/>
                  </a:lnTo>
                  <a:lnTo>
                    <a:pt x="9253472" y="2543227"/>
                  </a:lnTo>
                  <a:lnTo>
                    <a:pt x="9233351" y="2585607"/>
                  </a:lnTo>
                  <a:lnTo>
                    <a:pt x="9206513" y="2623574"/>
                  </a:lnTo>
                  <a:lnTo>
                    <a:pt x="9173726" y="2656361"/>
                  </a:lnTo>
                  <a:lnTo>
                    <a:pt x="9135759" y="2683199"/>
                  </a:lnTo>
                  <a:lnTo>
                    <a:pt x="9093379" y="2703320"/>
                  </a:lnTo>
                  <a:lnTo>
                    <a:pt x="9047356" y="2715957"/>
                  </a:lnTo>
                  <a:lnTo>
                    <a:pt x="8998458" y="2720340"/>
                  </a:lnTo>
                  <a:lnTo>
                    <a:pt x="272034" y="2720340"/>
                  </a:lnTo>
                  <a:lnTo>
                    <a:pt x="223135" y="2715957"/>
                  </a:lnTo>
                  <a:lnTo>
                    <a:pt x="177112" y="2703320"/>
                  </a:lnTo>
                  <a:lnTo>
                    <a:pt x="134732" y="2683199"/>
                  </a:lnTo>
                  <a:lnTo>
                    <a:pt x="96765" y="2656361"/>
                  </a:lnTo>
                  <a:lnTo>
                    <a:pt x="63978" y="2623574"/>
                  </a:lnTo>
                  <a:lnTo>
                    <a:pt x="37140" y="2585607"/>
                  </a:lnTo>
                  <a:lnTo>
                    <a:pt x="17019" y="2543227"/>
                  </a:lnTo>
                  <a:lnTo>
                    <a:pt x="4382" y="2497204"/>
                  </a:lnTo>
                  <a:lnTo>
                    <a:pt x="0" y="2448305"/>
                  </a:lnTo>
                  <a:lnTo>
                    <a:pt x="0" y="272034"/>
                  </a:lnTo>
                  <a:close/>
                </a:path>
              </a:pathLst>
            </a:custGeom>
            <a:ln w="12700">
              <a:solidFill>
                <a:srgbClr val="CAD2DF"/>
              </a:solidFill>
            </a:ln>
          </p:spPr>
          <p:txBody>
            <a:bodyPr wrap="square" lIns="0" tIns="0" rIns="0" bIns="0" rtlCol="0"/>
            <a:lstStyle/>
            <a:p>
              <a:endParaRPr/>
            </a:p>
          </p:txBody>
        </p:sp>
        <p:pic>
          <p:nvPicPr>
            <p:cNvPr id="9" name="object 9"/>
            <p:cNvPicPr/>
            <p:nvPr/>
          </p:nvPicPr>
          <p:blipFill>
            <a:blip r:embed="rId2" cstate="print"/>
            <a:stretch>
              <a:fillRect/>
            </a:stretch>
          </p:blipFill>
          <p:spPr>
            <a:xfrm>
              <a:off x="2410968" y="1801367"/>
              <a:ext cx="2013204" cy="2807208"/>
            </a:xfrm>
            <a:prstGeom prst="rect">
              <a:avLst/>
            </a:prstGeom>
          </p:spPr>
        </p:pic>
        <p:sp>
          <p:nvSpPr>
            <p:cNvPr id="10" name="object 10"/>
            <p:cNvSpPr/>
            <p:nvPr/>
          </p:nvSpPr>
          <p:spPr>
            <a:xfrm>
              <a:off x="2410968" y="1801367"/>
              <a:ext cx="2013585" cy="2807335"/>
            </a:xfrm>
            <a:custGeom>
              <a:avLst/>
              <a:gdLst/>
              <a:ahLst/>
              <a:cxnLst/>
              <a:rect l="l" t="t" r="r" b="b"/>
              <a:pathLst>
                <a:path w="2013585" h="2807335">
                  <a:moveTo>
                    <a:pt x="0" y="201295"/>
                  </a:moveTo>
                  <a:lnTo>
                    <a:pt x="5318" y="155154"/>
                  </a:lnTo>
                  <a:lnTo>
                    <a:pt x="20468" y="112791"/>
                  </a:lnTo>
                  <a:lnTo>
                    <a:pt x="44237" y="75415"/>
                  </a:lnTo>
                  <a:lnTo>
                    <a:pt x="75415" y="44237"/>
                  </a:lnTo>
                  <a:lnTo>
                    <a:pt x="112791" y="20468"/>
                  </a:lnTo>
                  <a:lnTo>
                    <a:pt x="155154" y="5318"/>
                  </a:lnTo>
                  <a:lnTo>
                    <a:pt x="201294" y="0"/>
                  </a:lnTo>
                  <a:lnTo>
                    <a:pt x="1811908" y="0"/>
                  </a:lnTo>
                  <a:lnTo>
                    <a:pt x="1858049" y="5318"/>
                  </a:lnTo>
                  <a:lnTo>
                    <a:pt x="1900412" y="20468"/>
                  </a:lnTo>
                  <a:lnTo>
                    <a:pt x="1937788" y="44237"/>
                  </a:lnTo>
                  <a:lnTo>
                    <a:pt x="1968966" y="75415"/>
                  </a:lnTo>
                  <a:lnTo>
                    <a:pt x="1992735" y="112791"/>
                  </a:lnTo>
                  <a:lnTo>
                    <a:pt x="2007885" y="155154"/>
                  </a:lnTo>
                  <a:lnTo>
                    <a:pt x="2013204" y="201295"/>
                  </a:lnTo>
                  <a:lnTo>
                    <a:pt x="2013204" y="2605913"/>
                  </a:lnTo>
                  <a:lnTo>
                    <a:pt x="2007885" y="2652053"/>
                  </a:lnTo>
                  <a:lnTo>
                    <a:pt x="1992735" y="2694416"/>
                  </a:lnTo>
                  <a:lnTo>
                    <a:pt x="1968966" y="2731792"/>
                  </a:lnTo>
                  <a:lnTo>
                    <a:pt x="1937788" y="2762970"/>
                  </a:lnTo>
                  <a:lnTo>
                    <a:pt x="1900412" y="2786739"/>
                  </a:lnTo>
                  <a:lnTo>
                    <a:pt x="1858049" y="2801889"/>
                  </a:lnTo>
                  <a:lnTo>
                    <a:pt x="1811908" y="2807208"/>
                  </a:lnTo>
                  <a:lnTo>
                    <a:pt x="201294" y="2807208"/>
                  </a:lnTo>
                  <a:lnTo>
                    <a:pt x="155154" y="2801889"/>
                  </a:lnTo>
                  <a:lnTo>
                    <a:pt x="112791" y="2786739"/>
                  </a:lnTo>
                  <a:lnTo>
                    <a:pt x="75415" y="2762970"/>
                  </a:lnTo>
                  <a:lnTo>
                    <a:pt x="44237" y="2731792"/>
                  </a:lnTo>
                  <a:lnTo>
                    <a:pt x="20468" y="2694416"/>
                  </a:lnTo>
                  <a:lnTo>
                    <a:pt x="5318" y="2652053"/>
                  </a:lnTo>
                  <a:lnTo>
                    <a:pt x="0" y="2605913"/>
                  </a:lnTo>
                  <a:lnTo>
                    <a:pt x="0" y="201295"/>
                  </a:lnTo>
                  <a:close/>
                </a:path>
              </a:pathLst>
            </a:custGeom>
            <a:ln w="12700">
              <a:solidFill>
                <a:srgbClr val="FFFFFF"/>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4809744" y="1780031"/>
              <a:ext cx="2011679" cy="2699004"/>
            </a:xfrm>
            <a:prstGeom prst="rect">
              <a:avLst/>
            </a:prstGeom>
          </p:spPr>
        </p:pic>
        <p:sp>
          <p:nvSpPr>
            <p:cNvPr id="12" name="object 12"/>
            <p:cNvSpPr/>
            <p:nvPr/>
          </p:nvSpPr>
          <p:spPr>
            <a:xfrm>
              <a:off x="4809744" y="1780031"/>
              <a:ext cx="2011680" cy="2699385"/>
            </a:xfrm>
            <a:custGeom>
              <a:avLst/>
              <a:gdLst/>
              <a:ahLst/>
              <a:cxnLst/>
              <a:rect l="l" t="t" r="r" b="b"/>
              <a:pathLst>
                <a:path w="2011679" h="2699385">
                  <a:moveTo>
                    <a:pt x="0" y="201167"/>
                  </a:moveTo>
                  <a:lnTo>
                    <a:pt x="5311" y="155034"/>
                  </a:lnTo>
                  <a:lnTo>
                    <a:pt x="20442" y="112689"/>
                  </a:lnTo>
                  <a:lnTo>
                    <a:pt x="44187" y="75338"/>
                  </a:lnTo>
                  <a:lnTo>
                    <a:pt x="75338" y="44187"/>
                  </a:lnTo>
                  <a:lnTo>
                    <a:pt x="112689" y="20442"/>
                  </a:lnTo>
                  <a:lnTo>
                    <a:pt x="155034" y="5311"/>
                  </a:lnTo>
                  <a:lnTo>
                    <a:pt x="201167" y="0"/>
                  </a:lnTo>
                  <a:lnTo>
                    <a:pt x="1810511" y="0"/>
                  </a:lnTo>
                  <a:lnTo>
                    <a:pt x="1856645" y="5311"/>
                  </a:lnTo>
                  <a:lnTo>
                    <a:pt x="1898990" y="20442"/>
                  </a:lnTo>
                  <a:lnTo>
                    <a:pt x="1936341" y="44187"/>
                  </a:lnTo>
                  <a:lnTo>
                    <a:pt x="1967492" y="75338"/>
                  </a:lnTo>
                  <a:lnTo>
                    <a:pt x="1991237" y="112689"/>
                  </a:lnTo>
                  <a:lnTo>
                    <a:pt x="2006368" y="155034"/>
                  </a:lnTo>
                  <a:lnTo>
                    <a:pt x="2011679" y="201167"/>
                  </a:lnTo>
                  <a:lnTo>
                    <a:pt x="2011679" y="2497835"/>
                  </a:lnTo>
                  <a:lnTo>
                    <a:pt x="2006368" y="2543969"/>
                  </a:lnTo>
                  <a:lnTo>
                    <a:pt x="1991237" y="2586314"/>
                  </a:lnTo>
                  <a:lnTo>
                    <a:pt x="1967492" y="2623665"/>
                  </a:lnTo>
                  <a:lnTo>
                    <a:pt x="1936341" y="2654816"/>
                  </a:lnTo>
                  <a:lnTo>
                    <a:pt x="1898990" y="2678561"/>
                  </a:lnTo>
                  <a:lnTo>
                    <a:pt x="1856645" y="2693692"/>
                  </a:lnTo>
                  <a:lnTo>
                    <a:pt x="1810511" y="2699004"/>
                  </a:lnTo>
                  <a:lnTo>
                    <a:pt x="201167" y="2699004"/>
                  </a:lnTo>
                  <a:lnTo>
                    <a:pt x="155034" y="2693692"/>
                  </a:lnTo>
                  <a:lnTo>
                    <a:pt x="112689" y="2678561"/>
                  </a:lnTo>
                  <a:lnTo>
                    <a:pt x="75338" y="2654816"/>
                  </a:lnTo>
                  <a:lnTo>
                    <a:pt x="44187" y="2623665"/>
                  </a:lnTo>
                  <a:lnTo>
                    <a:pt x="20442" y="2586314"/>
                  </a:lnTo>
                  <a:lnTo>
                    <a:pt x="5311" y="2543969"/>
                  </a:lnTo>
                  <a:lnTo>
                    <a:pt x="0" y="2497835"/>
                  </a:lnTo>
                  <a:lnTo>
                    <a:pt x="0" y="201167"/>
                  </a:lnTo>
                  <a:close/>
                </a:path>
              </a:pathLst>
            </a:custGeom>
            <a:ln w="12699">
              <a:solidFill>
                <a:srgbClr val="FFFFFF"/>
              </a:solidFill>
            </a:ln>
          </p:spPr>
          <p:txBody>
            <a:bodyPr wrap="square" lIns="0" tIns="0" rIns="0" bIns="0" rtlCol="0"/>
            <a:lstStyle/>
            <a:p>
              <a:endParaRPr/>
            </a:p>
          </p:txBody>
        </p:sp>
        <p:sp>
          <p:nvSpPr>
            <p:cNvPr id="13" name="object 13"/>
            <p:cNvSpPr/>
            <p:nvPr/>
          </p:nvSpPr>
          <p:spPr>
            <a:xfrm>
              <a:off x="4895088" y="4564379"/>
              <a:ext cx="1981200" cy="2156460"/>
            </a:xfrm>
            <a:custGeom>
              <a:avLst/>
              <a:gdLst/>
              <a:ahLst/>
              <a:cxnLst/>
              <a:rect l="l" t="t" r="r" b="b"/>
              <a:pathLst>
                <a:path w="1981200" h="2156459">
                  <a:moveTo>
                    <a:pt x="1981200" y="0"/>
                  </a:moveTo>
                  <a:lnTo>
                    <a:pt x="0" y="0"/>
                  </a:lnTo>
                  <a:lnTo>
                    <a:pt x="0" y="1948434"/>
                  </a:lnTo>
                  <a:lnTo>
                    <a:pt x="5491" y="1996146"/>
                  </a:lnTo>
                  <a:lnTo>
                    <a:pt x="21136" y="2039938"/>
                  </a:lnTo>
                  <a:lnTo>
                    <a:pt x="45686" y="2078562"/>
                  </a:lnTo>
                  <a:lnTo>
                    <a:pt x="77897" y="2110773"/>
                  </a:lnTo>
                  <a:lnTo>
                    <a:pt x="116521" y="2135323"/>
                  </a:lnTo>
                  <a:lnTo>
                    <a:pt x="160313" y="2150968"/>
                  </a:lnTo>
                  <a:lnTo>
                    <a:pt x="208025" y="2156460"/>
                  </a:lnTo>
                  <a:lnTo>
                    <a:pt x="1773173" y="2156460"/>
                  </a:lnTo>
                  <a:lnTo>
                    <a:pt x="1820886" y="2150968"/>
                  </a:lnTo>
                  <a:lnTo>
                    <a:pt x="1864678" y="2135323"/>
                  </a:lnTo>
                  <a:lnTo>
                    <a:pt x="1903302" y="2110773"/>
                  </a:lnTo>
                  <a:lnTo>
                    <a:pt x="1935513" y="2078562"/>
                  </a:lnTo>
                  <a:lnTo>
                    <a:pt x="1960063" y="2039938"/>
                  </a:lnTo>
                  <a:lnTo>
                    <a:pt x="1975708" y="1996146"/>
                  </a:lnTo>
                  <a:lnTo>
                    <a:pt x="1981200" y="1948434"/>
                  </a:lnTo>
                  <a:lnTo>
                    <a:pt x="1981200" y="0"/>
                  </a:lnTo>
                  <a:close/>
                </a:path>
              </a:pathLst>
            </a:custGeom>
            <a:solidFill>
              <a:srgbClr val="005F9E"/>
            </a:solidFill>
          </p:spPr>
          <p:txBody>
            <a:bodyPr wrap="square" lIns="0" tIns="0" rIns="0" bIns="0" rtlCol="0"/>
            <a:lstStyle/>
            <a:p>
              <a:endParaRPr/>
            </a:p>
          </p:txBody>
        </p:sp>
        <p:sp>
          <p:nvSpPr>
            <p:cNvPr id="14" name="object 14"/>
            <p:cNvSpPr/>
            <p:nvPr/>
          </p:nvSpPr>
          <p:spPr>
            <a:xfrm>
              <a:off x="4895088" y="4564379"/>
              <a:ext cx="1981200" cy="2156460"/>
            </a:xfrm>
            <a:custGeom>
              <a:avLst/>
              <a:gdLst/>
              <a:ahLst/>
              <a:cxnLst/>
              <a:rect l="l" t="t" r="r" b="b"/>
              <a:pathLst>
                <a:path w="1981200" h="2156459">
                  <a:moveTo>
                    <a:pt x="1773173" y="2156460"/>
                  </a:moveTo>
                  <a:lnTo>
                    <a:pt x="208025" y="2156460"/>
                  </a:lnTo>
                  <a:lnTo>
                    <a:pt x="160313" y="2150968"/>
                  </a:lnTo>
                  <a:lnTo>
                    <a:pt x="116521" y="2135323"/>
                  </a:lnTo>
                  <a:lnTo>
                    <a:pt x="77897" y="2110773"/>
                  </a:lnTo>
                  <a:lnTo>
                    <a:pt x="45686" y="2078562"/>
                  </a:lnTo>
                  <a:lnTo>
                    <a:pt x="21136" y="2039938"/>
                  </a:lnTo>
                  <a:lnTo>
                    <a:pt x="5491" y="1996146"/>
                  </a:lnTo>
                  <a:lnTo>
                    <a:pt x="0" y="1948434"/>
                  </a:lnTo>
                  <a:lnTo>
                    <a:pt x="0" y="0"/>
                  </a:lnTo>
                  <a:lnTo>
                    <a:pt x="1981200" y="0"/>
                  </a:lnTo>
                  <a:lnTo>
                    <a:pt x="1981200" y="1948434"/>
                  </a:lnTo>
                  <a:lnTo>
                    <a:pt x="1975708" y="1996146"/>
                  </a:lnTo>
                  <a:lnTo>
                    <a:pt x="1960063" y="2039938"/>
                  </a:lnTo>
                  <a:lnTo>
                    <a:pt x="1935513" y="2078562"/>
                  </a:lnTo>
                  <a:lnTo>
                    <a:pt x="1903302" y="2110773"/>
                  </a:lnTo>
                  <a:lnTo>
                    <a:pt x="1864678" y="2135323"/>
                  </a:lnTo>
                  <a:lnTo>
                    <a:pt x="1820886" y="2150968"/>
                  </a:lnTo>
                  <a:lnTo>
                    <a:pt x="1773173" y="2156460"/>
                  </a:lnTo>
                  <a:close/>
                </a:path>
              </a:pathLst>
            </a:custGeom>
            <a:ln w="12700">
              <a:solidFill>
                <a:srgbClr val="FFFFFF"/>
              </a:solidFill>
            </a:ln>
          </p:spPr>
          <p:txBody>
            <a:bodyPr wrap="square" lIns="0" tIns="0" rIns="0" bIns="0" rtlCol="0"/>
            <a:lstStyle/>
            <a:p>
              <a:endParaRPr/>
            </a:p>
          </p:txBody>
        </p:sp>
      </p:grpSp>
      <p:sp>
        <p:nvSpPr>
          <p:cNvPr id="15" name="object 15"/>
          <p:cNvSpPr txBox="1"/>
          <p:nvPr/>
        </p:nvSpPr>
        <p:spPr>
          <a:xfrm>
            <a:off x="2997835" y="4786629"/>
            <a:ext cx="986155" cy="360680"/>
          </a:xfrm>
          <a:prstGeom prst="rect">
            <a:avLst/>
          </a:prstGeom>
        </p:spPr>
        <p:txBody>
          <a:bodyPr vert="horz" wrap="square" lIns="0" tIns="12065" rIns="0" bIns="0" rtlCol="0">
            <a:spAutoFit/>
          </a:bodyPr>
          <a:lstStyle/>
          <a:p>
            <a:pPr marL="12700">
              <a:lnSpc>
                <a:spcPct val="100000"/>
              </a:lnSpc>
              <a:spcBef>
                <a:spcPts val="95"/>
              </a:spcBef>
            </a:pPr>
            <a:r>
              <a:rPr lang="en-US" sz="2200" b="1" spc="-10" dirty="0" err="1">
                <a:solidFill>
                  <a:srgbClr val="EFB322"/>
                </a:solidFill>
                <a:latin typeface="Arial"/>
                <a:cs typeface="Arial"/>
              </a:rPr>
              <a:t>Tại</a:t>
            </a:r>
            <a:r>
              <a:rPr lang="en-US" sz="2200" b="1" spc="-10" dirty="0">
                <a:solidFill>
                  <a:srgbClr val="EFB322"/>
                </a:solidFill>
                <a:latin typeface="Arial"/>
                <a:cs typeface="Arial"/>
              </a:rPr>
              <a:t> </a:t>
            </a:r>
            <a:r>
              <a:rPr lang="en-US" sz="2200" b="1" spc="-10" dirty="0" err="1">
                <a:solidFill>
                  <a:srgbClr val="EFB322"/>
                </a:solidFill>
                <a:latin typeface="Arial"/>
                <a:cs typeface="Arial"/>
              </a:rPr>
              <a:t>chô</a:t>
            </a:r>
            <a:r>
              <a:rPr lang="en-US" sz="2200" b="1" spc="-10" dirty="0">
                <a:solidFill>
                  <a:srgbClr val="EFB322"/>
                </a:solidFill>
                <a:latin typeface="Arial"/>
                <a:cs typeface="Arial"/>
              </a:rPr>
              <a:t>̃</a:t>
            </a:r>
            <a:endParaRPr sz="2200" dirty="0">
              <a:latin typeface="Arial"/>
              <a:cs typeface="Arial"/>
            </a:endParaRPr>
          </a:p>
        </p:txBody>
      </p:sp>
      <p:sp>
        <p:nvSpPr>
          <p:cNvPr id="16" name="object 16"/>
          <p:cNvSpPr txBox="1"/>
          <p:nvPr/>
        </p:nvSpPr>
        <p:spPr>
          <a:xfrm>
            <a:off x="5328030" y="4676013"/>
            <a:ext cx="1114425" cy="360680"/>
          </a:xfrm>
          <a:prstGeom prst="rect">
            <a:avLst/>
          </a:prstGeom>
        </p:spPr>
        <p:txBody>
          <a:bodyPr vert="horz" wrap="square" lIns="0" tIns="12065" rIns="0" bIns="0" rtlCol="0">
            <a:spAutoFit/>
          </a:bodyPr>
          <a:lstStyle/>
          <a:p>
            <a:pPr marL="12700">
              <a:lnSpc>
                <a:spcPct val="100000"/>
              </a:lnSpc>
              <a:spcBef>
                <a:spcPts val="95"/>
              </a:spcBef>
            </a:pPr>
            <a:r>
              <a:rPr lang="en-US" sz="2200" b="1" spc="-10" dirty="0" err="1">
                <a:solidFill>
                  <a:srgbClr val="EFB322"/>
                </a:solidFill>
                <a:latin typeface="Tahoma"/>
                <a:cs typeface="Tahoma"/>
              </a:rPr>
              <a:t>Tư</a:t>
            </a:r>
            <a:r>
              <a:rPr lang="en-US" sz="2200" b="1" spc="-10" dirty="0">
                <a:solidFill>
                  <a:srgbClr val="EFB322"/>
                </a:solidFill>
                <a:latin typeface="Tahoma"/>
                <a:cs typeface="Tahoma"/>
              </a:rPr>
              <a:t>̀ </a:t>
            </a:r>
            <a:r>
              <a:rPr lang="en-US" sz="2200" b="1" spc="-10" dirty="0" err="1">
                <a:solidFill>
                  <a:srgbClr val="EFB322"/>
                </a:solidFill>
                <a:latin typeface="Tahoma"/>
                <a:cs typeface="Tahoma"/>
              </a:rPr>
              <a:t>xa</a:t>
            </a:r>
            <a:endParaRPr sz="2200" dirty="0">
              <a:latin typeface="Tahoma"/>
              <a:cs typeface="Tahoma"/>
            </a:endParaRPr>
          </a:p>
        </p:txBody>
      </p:sp>
      <p:grpSp>
        <p:nvGrpSpPr>
          <p:cNvPr id="17" name="object 17"/>
          <p:cNvGrpSpPr/>
          <p:nvPr/>
        </p:nvGrpSpPr>
        <p:grpSpPr>
          <a:xfrm>
            <a:off x="7136638" y="1750822"/>
            <a:ext cx="2058035" cy="4968875"/>
            <a:chOff x="7136638" y="1750822"/>
            <a:chExt cx="2058035" cy="4968875"/>
          </a:xfrm>
        </p:grpSpPr>
        <p:pic>
          <p:nvPicPr>
            <p:cNvPr id="18" name="object 18"/>
            <p:cNvPicPr/>
            <p:nvPr/>
          </p:nvPicPr>
          <p:blipFill>
            <a:blip r:embed="rId4" cstate="print"/>
            <a:stretch>
              <a:fillRect/>
            </a:stretch>
          </p:blipFill>
          <p:spPr>
            <a:xfrm>
              <a:off x="7142988" y="1757172"/>
              <a:ext cx="1991867" cy="2734055"/>
            </a:xfrm>
            <a:prstGeom prst="rect">
              <a:avLst/>
            </a:prstGeom>
          </p:spPr>
        </p:pic>
        <p:sp>
          <p:nvSpPr>
            <p:cNvPr id="19" name="object 19"/>
            <p:cNvSpPr/>
            <p:nvPr/>
          </p:nvSpPr>
          <p:spPr>
            <a:xfrm>
              <a:off x="7142988" y="1757172"/>
              <a:ext cx="1991995" cy="2734310"/>
            </a:xfrm>
            <a:custGeom>
              <a:avLst/>
              <a:gdLst/>
              <a:ahLst/>
              <a:cxnLst/>
              <a:rect l="l" t="t" r="r" b="b"/>
              <a:pathLst>
                <a:path w="1991995" h="2734310">
                  <a:moveTo>
                    <a:pt x="0" y="199136"/>
                  </a:moveTo>
                  <a:lnTo>
                    <a:pt x="5259" y="153475"/>
                  </a:lnTo>
                  <a:lnTo>
                    <a:pt x="20240" y="111560"/>
                  </a:lnTo>
                  <a:lnTo>
                    <a:pt x="43747" y="74585"/>
                  </a:lnTo>
                  <a:lnTo>
                    <a:pt x="74585" y="43747"/>
                  </a:lnTo>
                  <a:lnTo>
                    <a:pt x="111560" y="20240"/>
                  </a:lnTo>
                  <a:lnTo>
                    <a:pt x="153475" y="5259"/>
                  </a:lnTo>
                  <a:lnTo>
                    <a:pt x="199135" y="0"/>
                  </a:lnTo>
                  <a:lnTo>
                    <a:pt x="1792731" y="0"/>
                  </a:lnTo>
                  <a:lnTo>
                    <a:pt x="1838392" y="5259"/>
                  </a:lnTo>
                  <a:lnTo>
                    <a:pt x="1880307" y="20240"/>
                  </a:lnTo>
                  <a:lnTo>
                    <a:pt x="1917282" y="43747"/>
                  </a:lnTo>
                  <a:lnTo>
                    <a:pt x="1948120" y="74585"/>
                  </a:lnTo>
                  <a:lnTo>
                    <a:pt x="1971627" y="111560"/>
                  </a:lnTo>
                  <a:lnTo>
                    <a:pt x="1986608" y="153475"/>
                  </a:lnTo>
                  <a:lnTo>
                    <a:pt x="1991867" y="199136"/>
                  </a:lnTo>
                  <a:lnTo>
                    <a:pt x="1991867" y="2534919"/>
                  </a:lnTo>
                  <a:lnTo>
                    <a:pt x="1986608" y="2580580"/>
                  </a:lnTo>
                  <a:lnTo>
                    <a:pt x="1971627" y="2622495"/>
                  </a:lnTo>
                  <a:lnTo>
                    <a:pt x="1948120" y="2659470"/>
                  </a:lnTo>
                  <a:lnTo>
                    <a:pt x="1917282" y="2690308"/>
                  </a:lnTo>
                  <a:lnTo>
                    <a:pt x="1880307" y="2713815"/>
                  </a:lnTo>
                  <a:lnTo>
                    <a:pt x="1838392" y="2728796"/>
                  </a:lnTo>
                  <a:lnTo>
                    <a:pt x="1792731" y="2734055"/>
                  </a:lnTo>
                  <a:lnTo>
                    <a:pt x="199135" y="2734055"/>
                  </a:lnTo>
                  <a:lnTo>
                    <a:pt x="153475" y="2728796"/>
                  </a:lnTo>
                  <a:lnTo>
                    <a:pt x="111560" y="2713815"/>
                  </a:lnTo>
                  <a:lnTo>
                    <a:pt x="74585" y="2690308"/>
                  </a:lnTo>
                  <a:lnTo>
                    <a:pt x="43747" y="2659470"/>
                  </a:lnTo>
                  <a:lnTo>
                    <a:pt x="20240" y="2622495"/>
                  </a:lnTo>
                  <a:lnTo>
                    <a:pt x="5259" y="2580580"/>
                  </a:lnTo>
                  <a:lnTo>
                    <a:pt x="0" y="2534919"/>
                  </a:lnTo>
                  <a:lnTo>
                    <a:pt x="0" y="199136"/>
                  </a:lnTo>
                  <a:close/>
                </a:path>
              </a:pathLst>
            </a:custGeom>
            <a:ln w="12699">
              <a:solidFill>
                <a:srgbClr val="FFFFFF"/>
              </a:solidFill>
            </a:ln>
          </p:spPr>
          <p:txBody>
            <a:bodyPr wrap="square" lIns="0" tIns="0" rIns="0" bIns="0" rtlCol="0"/>
            <a:lstStyle/>
            <a:p>
              <a:endParaRPr/>
            </a:p>
          </p:txBody>
        </p:sp>
        <p:sp>
          <p:nvSpPr>
            <p:cNvPr id="20" name="object 20"/>
            <p:cNvSpPr/>
            <p:nvPr/>
          </p:nvSpPr>
          <p:spPr>
            <a:xfrm>
              <a:off x="7142988" y="4576572"/>
              <a:ext cx="2045335" cy="2136775"/>
            </a:xfrm>
            <a:custGeom>
              <a:avLst/>
              <a:gdLst/>
              <a:ahLst/>
              <a:cxnLst/>
              <a:rect l="l" t="t" r="r" b="b"/>
              <a:pathLst>
                <a:path w="2045334" h="2136775">
                  <a:moveTo>
                    <a:pt x="2045207" y="0"/>
                  </a:moveTo>
                  <a:lnTo>
                    <a:pt x="0" y="0"/>
                  </a:lnTo>
                  <a:lnTo>
                    <a:pt x="0" y="1921890"/>
                  </a:lnTo>
                  <a:lnTo>
                    <a:pt x="5671" y="1971136"/>
                  </a:lnTo>
                  <a:lnTo>
                    <a:pt x="21826" y="2016340"/>
                  </a:lnTo>
                  <a:lnTo>
                    <a:pt x="47176" y="2056215"/>
                  </a:lnTo>
                  <a:lnTo>
                    <a:pt x="80432" y="2089471"/>
                  </a:lnTo>
                  <a:lnTo>
                    <a:pt x="120307" y="2114821"/>
                  </a:lnTo>
                  <a:lnTo>
                    <a:pt x="165511" y="2130976"/>
                  </a:lnTo>
                  <a:lnTo>
                    <a:pt x="214756" y="2136647"/>
                  </a:lnTo>
                  <a:lnTo>
                    <a:pt x="1830451" y="2136647"/>
                  </a:lnTo>
                  <a:lnTo>
                    <a:pt x="1879696" y="2130976"/>
                  </a:lnTo>
                  <a:lnTo>
                    <a:pt x="1924900" y="2114821"/>
                  </a:lnTo>
                  <a:lnTo>
                    <a:pt x="1964775" y="2089471"/>
                  </a:lnTo>
                  <a:lnTo>
                    <a:pt x="1998031" y="2056215"/>
                  </a:lnTo>
                  <a:lnTo>
                    <a:pt x="2023381" y="2016340"/>
                  </a:lnTo>
                  <a:lnTo>
                    <a:pt x="2039536" y="1971136"/>
                  </a:lnTo>
                  <a:lnTo>
                    <a:pt x="2045207" y="1921890"/>
                  </a:lnTo>
                  <a:lnTo>
                    <a:pt x="2045207" y="0"/>
                  </a:lnTo>
                  <a:close/>
                </a:path>
              </a:pathLst>
            </a:custGeom>
            <a:solidFill>
              <a:srgbClr val="005F9E"/>
            </a:solidFill>
          </p:spPr>
          <p:txBody>
            <a:bodyPr wrap="square" lIns="0" tIns="0" rIns="0" bIns="0" rtlCol="0"/>
            <a:lstStyle/>
            <a:p>
              <a:endParaRPr/>
            </a:p>
          </p:txBody>
        </p:sp>
        <p:sp>
          <p:nvSpPr>
            <p:cNvPr id="21" name="object 21"/>
            <p:cNvSpPr/>
            <p:nvPr/>
          </p:nvSpPr>
          <p:spPr>
            <a:xfrm>
              <a:off x="7142988" y="4576572"/>
              <a:ext cx="2045335" cy="2136775"/>
            </a:xfrm>
            <a:custGeom>
              <a:avLst/>
              <a:gdLst/>
              <a:ahLst/>
              <a:cxnLst/>
              <a:rect l="l" t="t" r="r" b="b"/>
              <a:pathLst>
                <a:path w="2045334" h="2136775">
                  <a:moveTo>
                    <a:pt x="1830451" y="2136647"/>
                  </a:moveTo>
                  <a:lnTo>
                    <a:pt x="214756" y="2136647"/>
                  </a:lnTo>
                  <a:lnTo>
                    <a:pt x="165511" y="2130976"/>
                  </a:lnTo>
                  <a:lnTo>
                    <a:pt x="120307" y="2114821"/>
                  </a:lnTo>
                  <a:lnTo>
                    <a:pt x="80432" y="2089471"/>
                  </a:lnTo>
                  <a:lnTo>
                    <a:pt x="47176" y="2056215"/>
                  </a:lnTo>
                  <a:lnTo>
                    <a:pt x="21826" y="2016340"/>
                  </a:lnTo>
                  <a:lnTo>
                    <a:pt x="5671" y="1971136"/>
                  </a:lnTo>
                  <a:lnTo>
                    <a:pt x="0" y="1921890"/>
                  </a:lnTo>
                  <a:lnTo>
                    <a:pt x="0" y="0"/>
                  </a:lnTo>
                  <a:lnTo>
                    <a:pt x="2045207" y="0"/>
                  </a:lnTo>
                  <a:lnTo>
                    <a:pt x="2045207" y="1921890"/>
                  </a:lnTo>
                  <a:lnTo>
                    <a:pt x="2039536" y="1971136"/>
                  </a:lnTo>
                  <a:lnTo>
                    <a:pt x="2023381" y="2016340"/>
                  </a:lnTo>
                  <a:lnTo>
                    <a:pt x="1998031" y="2056215"/>
                  </a:lnTo>
                  <a:lnTo>
                    <a:pt x="1964775" y="2089471"/>
                  </a:lnTo>
                  <a:lnTo>
                    <a:pt x="1924900" y="2114821"/>
                  </a:lnTo>
                  <a:lnTo>
                    <a:pt x="1879696" y="2130976"/>
                  </a:lnTo>
                  <a:lnTo>
                    <a:pt x="1830451" y="2136647"/>
                  </a:lnTo>
                  <a:close/>
                </a:path>
              </a:pathLst>
            </a:custGeom>
            <a:ln w="12700">
              <a:solidFill>
                <a:srgbClr val="FFFFFF"/>
              </a:solidFill>
            </a:ln>
          </p:spPr>
          <p:txBody>
            <a:bodyPr wrap="square" lIns="0" tIns="0" rIns="0" bIns="0" rtlCol="0"/>
            <a:lstStyle/>
            <a:p>
              <a:endParaRPr/>
            </a:p>
          </p:txBody>
        </p:sp>
      </p:grpSp>
      <p:sp>
        <p:nvSpPr>
          <p:cNvPr id="22" name="object 22"/>
          <p:cNvSpPr txBox="1"/>
          <p:nvPr/>
        </p:nvSpPr>
        <p:spPr>
          <a:xfrm>
            <a:off x="7576819" y="4687011"/>
            <a:ext cx="1177290" cy="360680"/>
          </a:xfrm>
          <a:prstGeom prst="rect">
            <a:avLst/>
          </a:prstGeom>
        </p:spPr>
        <p:txBody>
          <a:bodyPr vert="horz" wrap="square" lIns="0" tIns="12065" rIns="0" bIns="0" rtlCol="0">
            <a:spAutoFit/>
          </a:bodyPr>
          <a:lstStyle/>
          <a:p>
            <a:pPr marL="12700">
              <a:lnSpc>
                <a:spcPct val="100000"/>
              </a:lnSpc>
              <a:spcBef>
                <a:spcPts val="95"/>
              </a:spcBef>
            </a:pPr>
            <a:r>
              <a:rPr lang="en-US" sz="2200" b="1" spc="-10" dirty="0" err="1">
                <a:solidFill>
                  <a:srgbClr val="EFB322"/>
                </a:solidFill>
                <a:latin typeface="Tahoma"/>
                <a:cs typeface="Tahoma"/>
              </a:rPr>
              <a:t>Hô</a:t>
            </a:r>
            <a:r>
              <a:rPr lang="en-US" sz="2200" b="1" spc="-10" dirty="0">
                <a:solidFill>
                  <a:srgbClr val="EFB322"/>
                </a:solidFill>
                <a:latin typeface="Tahoma"/>
                <a:cs typeface="Tahoma"/>
              </a:rPr>
              <a:t>̀ </a:t>
            </a:r>
            <a:r>
              <a:rPr lang="en-US" sz="2200" b="1" spc="-10" dirty="0" err="1">
                <a:solidFill>
                  <a:srgbClr val="EFB322"/>
                </a:solidFill>
                <a:latin typeface="Tahoma"/>
                <a:cs typeface="Tahoma"/>
              </a:rPr>
              <a:t>sơ</a:t>
            </a:r>
            <a:endParaRPr sz="2200" dirty="0">
              <a:latin typeface="Tahoma"/>
              <a:cs typeface="Tahoma"/>
            </a:endParaRPr>
          </a:p>
        </p:txBody>
      </p:sp>
      <p:grpSp>
        <p:nvGrpSpPr>
          <p:cNvPr id="23" name="object 23"/>
          <p:cNvGrpSpPr/>
          <p:nvPr/>
        </p:nvGrpSpPr>
        <p:grpSpPr>
          <a:xfrm>
            <a:off x="9383014" y="1761489"/>
            <a:ext cx="2346325" cy="4942840"/>
            <a:chOff x="9383014" y="1761489"/>
            <a:chExt cx="2346325" cy="4942840"/>
          </a:xfrm>
        </p:grpSpPr>
        <p:pic>
          <p:nvPicPr>
            <p:cNvPr id="24" name="object 24"/>
            <p:cNvPicPr/>
            <p:nvPr/>
          </p:nvPicPr>
          <p:blipFill>
            <a:blip r:embed="rId5" cstate="print"/>
            <a:stretch>
              <a:fillRect/>
            </a:stretch>
          </p:blipFill>
          <p:spPr>
            <a:xfrm>
              <a:off x="9389364" y="1767839"/>
              <a:ext cx="2145791" cy="2653283"/>
            </a:xfrm>
            <a:prstGeom prst="rect">
              <a:avLst/>
            </a:prstGeom>
          </p:spPr>
        </p:pic>
        <p:sp>
          <p:nvSpPr>
            <p:cNvPr id="25" name="object 25"/>
            <p:cNvSpPr/>
            <p:nvPr/>
          </p:nvSpPr>
          <p:spPr>
            <a:xfrm>
              <a:off x="9389364" y="1767839"/>
              <a:ext cx="2146300" cy="2653665"/>
            </a:xfrm>
            <a:custGeom>
              <a:avLst/>
              <a:gdLst/>
              <a:ahLst/>
              <a:cxnLst/>
              <a:rect l="l" t="t" r="r" b="b"/>
              <a:pathLst>
                <a:path w="2146300" h="2653665">
                  <a:moveTo>
                    <a:pt x="0" y="214630"/>
                  </a:moveTo>
                  <a:lnTo>
                    <a:pt x="5664" y="165391"/>
                  </a:lnTo>
                  <a:lnTo>
                    <a:pt x="21801" y="120205"/>
                  </a:lnTo>
                  <a:lnTo>
                    <a:pt x="47126" y="80355"/>
                  </a:lnTo>
                  <a:lnTo>
                    <a:pt x="80355" y="47126"/>
                  </a:lnTo>
                  <a:lnTo>
                    <a:pt x="120205" y="21801"/>
                  </a:lnTo>
                  <a:lnTo>
                    <a:pt x="165391" y="5664"/>
                  </a:lnTo>
                  <a:lnTo>
                    <a:pt x="214629" y="0"/>
                  </a:lnTo>
                  <a:lnTo>
                    <a:pt x="1931161" y="0"/>
                  </a:lnTo>
                  <a:lnTo>
                    <a:pt x="1980400" y="5664"/>
                  </a:lnTo>
                  <a:lnTo>
                    <a:pt x="2025586" y="21801"/>
                  </a:lnTo>
                  <a:lnTo>
                    <a:pt x="2065436" y="47126"/>
                  </a:lnTo>
                  <a:lnTo>
                    <a:pt x="2098665" y="80355"/>
                  </a:lnTo>
                  <a:lnTo>
                    <a:pt x="2123990" y="120205"/>
                  </a:lnTo>
                  <a:lnTo>
                    <a:pt x="2140127" y="165391"/>
                  </a:lnTo>
                  <a:lnTo>
                    <a:pt x="2145791" y="214630"/>
                  </a:lnTo>
                  <a:lnTo>
                    <a:pt x="2145791" y="2438654"/>
                  </a:lnTo>
                  <a:lnTo>
                    <a:pt x="2140127" y="2487892"/>
                  </a:lnTo>
                  <a:lnTo>
                    <a:pt x="2123990" y="2533078"/>
                  </a:lnTo>
                  <a:lnTo>
                    <a:pt x="2098665" y="2572928"/>
                  </a:lnTo>
                  <a:lnTo>
                    <a:pt x="2065436" y="2606157"/>
                  </a:lnTo>
                  <a:lnTo>
                    <a:pt x="2025586" y="2631482"/>
                  </a:lnTo>
                  <a:lnTo>
                    <a:pt x="1980400" y="2647619"/>
                  </a:lnTo>
                  <a:lnTo>
                    <a:pt x="1931161" y="2653284"/>
                  </a:lnTo>
                  <a:lnTo>
                    <a:pt x="214629" y="2653284"/>
                  </a:lnTo>
                  <a:lnTo>
                    <a:pt x="165391" y="2647619"/>
                  </a:lnTo>
                  <a:lnTo>
                    <a:pt x="120205" y="2631482"/>
                  </a:lnTo>
                  <a:lnTo>
                    <a:pt x="80355" y="2606157"/>
                  </a:lnTo>
                  <a:lnTo>
                    <a:pt x="47126" y="2572928"/>
                  </a:lnTo>
                  <a:lnTo>
                    <a:pt x="21801" y="2533078"/>
                  </a:lnTo>
                  <a:lnTo>
                    <a:pt x="5664" y="2487892"/>
                  </a:lnTo>
                  <a:lnTo>
                    <a:pt x="0" y="2438654"/>
                  </a:lnTo>
                  <a:lnTo>
                    <a:pt x="0" y="214630"/>
                  </a:lnTo>
                  <a:close/>
                </a:path>
              </a:pathLst>
            </a:custGeom>
            <a:ln w="12700">
              <a:solidFill>
                <a:srgbClr val="FFFFFF"/>
              </a:solidFill>
            </a:ln>
          </p:spPr>
          <p:txBody>
            <a:bodyPr wrap="square" lIns="0" tIns="0" rIns="0" bIns="0" rtlCol="0"/>
            <a:lstStyle/>
            <a:p>
              <a:endParaRPr/>
            </a:p>
          </p:txBody>
        </p:sp>
        <p:sp>
          <p:nvSpPr>
            <p:cNvPr id="26" name="object 26"/>
            <p:cNvSpPr/>
            <p:nvPr/>
          </p:nvSpPr>
          <p:spPr>
            <a:xfrm>
              <a:off x="9532620" y="4561332"/>
              <a:ext cx="2190115" cy="2136775"/>
            </a:xfrm>
            <a:custGeom>
              <a:avLst/>
              <a:gdLst/>
              <a:ahLst/>
              <a:cxnLst/>
              <a:rect l="l" t="t" r="r" b="b"/>
              <a:pathLst>
                <a:path w="2190115" h="2136775">
                  <a:moveTo>
                    <a:pt x="2189987" y="0"/>
                  </a:moveTo>
                  <a:lnTo>
                    <a:pt x="0" y="0"/>
                  </a:lnTo>
                  <a:lnTo>
                    <a:pt x="0" y="1912238"/>
                  </a:lnTo>
                  <a:lnTo>
                    <a:pt x="4558" y="1957469"/>
                  </a:lnTo>
                  <a:lnTo>
                    <a:pt x="17633" y="1999595"/>
                  </a:lnTo>
                  <a:lnTo>
                    <a:pt x="38321" y="2037714"/>
                  </a:lnTo>
                  <a:lnTo>
                    <a:pt x="65722" y="2070925"/>
                  </a:lnTo>
                  <a:lnTo>
                    <a:pt x="98933" y="2098326"/>
                  </a:lnTo>
                  <a:lnTo>
                    <a:pt x="137052" y="2119014"/>
                  </a:lnTo>
                  <a:lnTo>
                    <a:pt x="179178" y="2132089"/>
                  </a:lnTo>
                  <a:lnTo>
                    <a:pt x="224408" y="2136647"/>
                  </a:lnTo>
                  <a:lnTo>
                    <a:pt x="1965578" y="2136647"/>
                  </a:lnTo>
                  <a:lnTo>
                    <a:pt x="2010809" y="2132089"/>
                  </a:lnTo>
                  <a:lnTo>
                    <a:pt x="2052935" y="2119014"/>
                  </a:lnTo>
                  <a:lnTo>
                    <a:pt x="2091054" y="2098326"/>
                  </a:lnTo>
                  <a:lnTo>
                    <a:pt x="2124265" y="2070925"/>
                  </a:lnTo>
                  <a:lnTo>
                    <a:pt x="2151666" y="2037714"/>
                  </a:lnTo>
                  <a:lnTo>
                    <a:pt x="2172354" y="1999595"/>
                  </a:lnTo>
                  <a:lnTo>
                    <a:pt x="2185429" y="1957469"/>
                  </a:lnTo>
                  <a:lnTo>
                    <a:pt x="2189987" y="1912238"/>
                  </a:lnTo>
                  <a:lnTo>
                    <a:pt x="2189987" y="0"/>
                  </a:lnTo>
                  <a:close/>
                </a:path>
              </a:pathLst>
            </a:custGeom>
            <a:solidFill>
              <a:srgbClr val="005F9E"/>
            </a:solidFill>
          </p:spPr>
          <p:txBody>
            <a:bodyPr wrap="square" lIns="0" tIns="0" rIns="0" bIns="0" rtlCol="0"/>
            <a:lstStyle/>
            <a:p>
              <a:endParaRPr/>
            </a:p>
          </p:txBody>
        </p:sp>
        <p:sp>
          <p:nvSpPr>
            <p:cNvPr id="27" name="object 27"/>
            <p:cNvSpPr/>
            <p:nvPr/>
          </p:nvSpPr>
          <p:spPr>
            <a:xfrm>
              <a:off x="9532620" y="4561332"/>
              <a:ext cx="2190115" cy="2136775"/>
            </a:xfrm>
            <a:custGeom>
              <a:avLst/>
              <a:gdLst/>
              <a:ahLst/>
              <a:cxnLst/>
              <a:rect l="l" t="t" r="r" b="b"/>
              <a:pathLst>
                <a:path w="2190115" h="2136775">
                  <a:moveTo>
                    <a:pt x="1965578" y="2136647"/>
                  </a:moveTo>
                  <a:lnTo>
                    <a:pt x="224408" y="2136647"/>
                  </a:lnTo>
                  <a:lnTo>
                    <a:pt x="179178" y="2132089"/>
                  </a:lnTo>
                  <a:lnTo>
                    <a:pt x="137052" y="2119014"/>
                  </a:lnTo>
                  <a:lnTo>
                    <a:pt x="98933" y="2098326"/>
                  </a:lnTo>
                  <a:lnTo>
                    <a:pt x="65722" y="2070925"/>
                  </a:lnTo>
                  <a:lnTo>
                    <a:pt x="38321" y="2037714"/>
                  </a:lnTo>
                  <a:lnTo>
                    <a:pt x="17633" y="1999595"/>
                  </a:lnTo>
                  <a:lnTo>
                    <a:pt x="4558" y="1957469"/>
                  </a:lnTo>
                  <a:lnTo>
                    <a:pt x="0" y="1912238"/>
                  </a:lnTo>
                  <a:lnTo>
                    <a:pt x="0" y="0"/>
                  </a:lnTo>
                  <a:lnTo>
                    <a:pt x="2189987" y="0"/>
                  </a:lnTo>
                  <a:lnTo>
                    <a:pt x="2189987" y="1912238"/>
                  </a:lnTo>
                  <a:lnTo>
                    <a:pt x="2185429" y="1957469"/>
                  </a:lnTo>
                  <a:lnTo>
                    <a:pt x="2172354" y="1999595"/>
                  </a:lnTo>
                  <a:lnTo>
                    <a:pt x="2151666" y="2037714"/>
                  </a:lnTo>
                  <a:lnTo>
                    <a:pt x="2124265" y="2070925"/>
                  </a:lnTo>
                  <a:lnTo>
                    <a:pt x="2091054" y="2098326"/>
                  </a:lnTo>
                  <a:lnTo>
                    <a:pt x="2052935" y="2119014"/>
                  </a:lnTo>
                  <a:lnTo>
                    <a:pt x="2010809" y="2132089"/>
                  </a:lnTo>
                  <a:lnTo>
                    <a:pt x="1965578" y="2136647"/>
                  </a:lnTo>
                  <a:close/>
                </a:path>
              </a:pathLst>
            </a:custGeom>
            <a:ln w="12700">
              <a:solidFill>
                <a:srgbClr val="FFFFFF"/>
              </a:solidFill>
            </a:ln>
          </p:spPr>
          <p:txBody>
            <a:bodyPr wrap="square" lIns="0" tIns="0" rIns="0" bIns="0" rtlCol="0"/>
            <a:lstStyle/>
            <a:p>
              <a:endParaRPr/>
            </a:p>
          </p:txBody>
        </p:sp>
      </p:grpSp>
      <p:sp>
        <p:nvSpPr>
          <p:cNvPr id="28" name="object 28"/>
          <p:cNvSpPr txBox="1"/>
          <p:nvPr/>
        </p:nvSpPr>
        <p:spPr>
          <a:xfrm>
            <a:off x="9735311" y="4672711"/>
            <a:ext cx="1369060" cy="350737"/>
          </a:xfrm>
          <a:prstGeom prst="rect">
            <a:avLst/>
          </a:prstGeom>
        </p:spPr>
        <p:txBody>
          <a:bodyPr vert="horz" wrap="square" lIns="0" tIns="12065" rIns="0" bIns="0" rtlCol="0">
            <a:spAutoFit/>
          </a:bodyPr>
          <a:lstStyle/>
          <a:p>
            <a:pPr marL="12700">
              <a:lnSpc>
                <a:spcPct val="100000"/>
              </a:lnSpc>
              <a:spcBef>
                <a:spcPts val="95"/>
              </a:spcBef>
            </a:pPr>
            <a:r>
              <a:rPr lang="en-US" sz="2200" b="1" spc="-10" dirty="0" err="1">
                <a:solidFill>
                  <a:srgbClr val="EFB322"/>
                </a:solidFill>
                <a:latin typeface="Tahoma"/>
                <a:cs typeface="Tahoma"/>
              </a:rPr>
              <a:t>Hỗn</a:t>
            </a:r>
            <a:r>
              <a:rPr lang="en-US" sz="2200" b="1" spc="-10" dirty="0">
                <a:solidFill>
                  <a:srgbClr val="EFB322"/>
                </a:solidFill>
                <a:latin typeface="Tahoma"/>
                <a:cs typeface="Tahoma"/>
              </a:rPr>
              <a:t> </a:t>
            </a:r>
            <a:r>
              <a:rPr lang="en-US" sz="2200" b="1" spc="-10" dirty="0" err="1">
                <a:solidFill>
                  <a:srgbClr val="EFB322"/>
                </a:solidFill>
                <a:latin typeface="Tahoma"/>
                <a:cs typeface="Tahoma"/>
              </a:rPr>
              <a:t>hợp</a:t>
            </a:r>
            <a:endParaRPr sz="2200" dirty="0">
              <a:latin typeface="Tahoma"/>
              <a:cs typeface="Tahoma"/>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30" name="object 30"/>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39" y="389000"/>
            <a:ext cx="7946643" cy="689932"/>
          </a:xfrm>
          <a:prstGeom prst="rect">
            <a:avLst/>
          </a:prstGeom>
        </p:spPr>
        <p:txBody>
          <a:bodyPr vert="horz" wrap="square" lIns="0" tIns="12700" rIns="0" bIns="0" rtlCol="0">
            <a:spAutoFit/>
          </a:bodyPr>
          <a:lstStyle/>
          <a:p>
            <a:pPr marL="12700">
              <a:lnSpc>
                <a:spcPct val="100000"/>
              </a:lnSpc>
              <a:spcBef>
                <a:spcPts val="100"/>
              </a:spcBef>
            </a:pPr>
            <a:r>
              <a:rPr lang="vi-VN" dirty="0"/>
              <a:t>Đội ngũ chất lượng</a:t>
            </a:r>
            <a:endParaRPr spc="-80" dirty="0"/>
          </a:p>
        </p:txBody>
      </p:sp>
      <p:sp>
        <p:nvSpPr>
          <p:cNvPr id="3" name="object 3"/>
          <p:cNvSpPr/>
          <p:nvPr/>
        </p:nvSpPr>
        <p:spPr>
          <a:xfrm>
            <a:off x="457200" y="1676400"/>
            <a:ext cx="6781800" cy="0"/>
          </a:xfrm>
          <a:custGeom>
            <a:avLst/>
            <a:gdLst/>
            <a:ahLst/>
            <a:cxnLst/>
            <a:rect l="l" t="t" r="r" b="b"/>
            <a:pathLst>
              <a:path w="6781800">
                <a:moveTo>
                  <a:pt x="0" y="0"/>
                </a:moveTo>
                <a:lnTo>
                  <a:pt x="6781800" y="0"/>
                </a:lnTo>
              </a:path>
            </a:pathLst>
          </a:custGeom>
          <a:ln w="12700">
            <a:solidFill>
              <a:srgbClr val="005F9E"/>
            </a:solidFill>
          </a:ln>
        </p:spPr>
        <p:txBody>
          <a:bodyPr wrap="square" lIns="0" tIns="0" rIns="0" bIns="0" rtlCol="0"/>
          <a:lstStyle/>
          <a:p>
            <a:endParaRPr/>
          </a:p>
        </p:txBody>
      </p:sp>
      <p:sp>
        <p:nvSpPr>
          <p:cNvPr id="4" name="object 4"/>
          <p:cNvSpPr txBox="1"/>
          <p:nvPr/>
        </p:nvSpPr>
        <p:spPr>
          <a:xfrm>
            <a:off x="513080" y="1691385"/>
            <a:ext cx="1191260" cy="1010285"/>
          </a:xfrm>
          <a:prstGeom prst="rect">
            <a:avLst/>
          </a:prstGeom>
        </p:spPr>
        <p:txBody>
          <a:bodyPr vert="horz" wrap="square" lIns="0" tIns="50165" rIns="0" bIns="0" rtlCol="0">
            <a:spAutoFit/>
          </a:bodyPr>
          <a:lstStyle/>
          <a:p>
            <a:pPr marL="12700" marR="5080">
              <a:lnSpc>
                <a:spcPct val="86300"/>
              </a:lnSpc>
              <a:spcBef>
                <a:spcPts val="395"/>
              </a:spcBef>
            </a:pPr>
            <a:r>
              <a:rPr lang="vi-VN" sz="1800" dirty="0">
                <a:latin typeface="Arial MT"/>
                <a:cs typeface="Arial MT"/>
              </a:rPr>
              <a:t>Nhóm chất lượng có trách nhiệm:</a:t>
            </a:r>
            <a:r>
              <a:rPr sz="1800" dirty="0">
                <a:latin typeface="Arial MT"/>
                <a:cs typeface="Arial MT"/>
              </a:rPr>
              <a:t>:</a:t>
            </a:r>
          </a:p>
        </p:txBody>
      </p:sp>
      <p:sp>
        <p:nvSpPr>
          <p:cNvPr id="5" name="object 5"/>
          <p:cNvSpPr txBox="1"/>
          <p:nvPr/>
        </p:nvSpPr>
        <p:spPr>
          <a:xfrm>
            <a:off x="1975230" y="1739011"/>
            <a:ext cx="5720970" cy="310341"/>
          </a:xfrm>
          <a:prstGeom prst="rect">
            <a:avLst/>
          </a:prstGeom>
        </p:spPr>
        <p:txBody>
          <a:bodyPr vert="horz" wrap="square" lIns="0" tIns="53340" rIns="0" bIns="0" rtlCol="0">
            <a:spAutoFit/>
          </a:bodyPr>
          <a:lstStyle/>
          <a:p>
            <a:pPr marL="12700" marR="5080">
              <a:lnSpc>
                <a:spcPts val="1970"/>
              </a:lnSpc>
              <a:spcBef>
                <a:spcPts val="420"/>
              </a:spcBef>
            </a:pPr>
            <a:r>
              <a:rPr lang="en-US" sz="1900" spc="-5" dirty="0" err="1">
                <a:latin typeface="Arial MT"/>
                <a:cs typeface="Arial MT"/>
              </a:rPr>
              <a:t>Lập</a:t>
            </a:r>
            <a:r>
              <a:rPr lang="en-US" sz="1900" spc="-5" dirty="0">
                <a:latin typeface="Arial MT"/>
                <a:cs typeface="Arial MT"/>
              </a:rPr>
              <a:t> </a:t>
            </a:r>
            <a:r>
              <a:rPr lang="en-US" sz="1900" spc="-5" dirty="0" err="1">
                <a:latin typeface="Arial MT"/>
                <a:cs typeface="Arial MT"/>
              </a:rPr>
              <a:t>kế</a:t>
            </a:r>
            <a:r>
              <a:rPr lang="en-US" sz="1900" spc="-5" dirty="0">
                <a:latin typeface="Arial MT"/>
                <a:cs typeface="Arial MT"/>
              </a:rPr>
              <a:t> </a:t>
            </a:r>
            <a:r>
              <a:rPr lang="en-US" sz="1900" spc="-5" dirty="0" err="1">
                <a:latin typeface="Arial MT"/>
                <a:cs typeface="Arial MT"/>
              </a:rPr>
              <a:t>hoạch</a:t>
            </a:r>
            <a:r>
              <a:rPr lang="en-US" sz="1900" spc="-5" dirty="0">
                <a:latin typeface="Arial MT"/>
                <a:cs typeface="Arial MT"/>
              </a:rPr>
              <a:t>, </a:t>
            </a:r>
            <a:r>
              <a:rPr lang="en-US" sz="1900" spc="-5" dirty="0" err="1">
                <a:latin typeface="Arial MT"/>
                <a:cs typeface="Arial MT"/>
              </a:rPr>
              <a:t>chuẩn</a:t>
            </a:r>
            <a:r>
              <a:rPr lang="en-US" sz="1900" spc="-5" dirty="0">
                <a:latin typeface="Arial MT"/>
                <a:cs typeface="Arial MT"/>
              </a:rPr>
              <a:t> </a:t>
            </a:r>
            <a:r>
              <a:rPr lang="en-US" sz="1900" spc="-5" dirty="0" err="1">
                <a:latin typeface="Arial MT"/>
                <a:cs typeface="Arial MT"/>
              </a:rPr>
              <a:t>bị</a:t>
            </a:r>
            <a:r>
              <a:rPr lang="en-US" sz="1900" spc="-5" dirty="0">
                <a:latin typeface="Arial MT"/>
                <a:cs typeface="Arial MT"/>
              </a:rPr>
              <a:t> </a:t>
            </a:r>
            <a:r>
              <a:rPr lang="en-US" sz="1900" spc="-5" dirty="0" err="1">
                <a:latin typeface="Arial MT"/>
                <a:cs typeface="Arial MT"/>
              </a:rPr>
              <a:t>và</a:t>
            </a:r>
            <a:r>
              <a:rPr lang="en-US" sz="1900" spc="-5" dirty="0">
                <a:latin typeface="Arial MT"/>
                <a:cs typeface="Arial MT"/>
              </a:rPr>
              <a:t> </a:t>
            </a:r>
            <a:r>
              <a:rPr lang="en-US" sz="1900" spc="-5" dirty="0" err="1">
                <a:latin typeface="Arial MT"/>
                <a:cs typeface="Arial MT"/>
              </a:rPr>
              <a:t>quản</a:t>
            </a:r>
            <a:r>
              <a:rPr lang="en-US" sz="1900" spc="-5" dirty="0">
                <a:latin typeface="Arial MT"/>
                <a:cs typeface="Arial MT"/>
              </a:rPr>
              <a:t> </a:t>
            </a:r>
            <a:r>
              <a:rPr lang="en-US" sz="1900" spc="-5" dirty="0" err="1">
                <a:latin typeface="Arial MT"/>
                <a:cs typeface="Arial MT"/>
              </a:rPr>
              <a:t>lý</a:t>
            </a:r>
            <a:r>
              <a:rPr lang="en-US" sz="1900" spc="-5" dirty="0">
                <a:latin typeface="Arial MT"/>
                <a:cs typeface="Arial MT"/>
              </a:rPr>
              <a:t>/</a:t>
            </a:r>
            <a:r>
              <a:rPr lang="en-US" sz="1900" spc="-5" dirty="0" err="1">
                <a:latin typeface="Arial MT"/>
                <a:cs typeface="Arial MT"/>
              </a:rPr>
              <a:t>tổ</a:t>
            </a:r>
            <a:r>
              <a:rPr lang="en-US" sz="1900" spc="-5" dirty="0">
                <a:latin typeface="Arial MT"/>
                <a:cs typeface="Arial MT"/>
              </a:rPr>
              <a:t> </a:t>
            </a:r>
            <a:r>
              <a:rPr lang="en-US" sz="1900" spc="-5" dirty="0" err="1">
                <a:latin typeface="Arial MT"/>
                <a:cs typeface="Arial MT"/>
              </a:rPr>
              <a:t>chức</a:t>
            </a:r>
            <a:r>
              <a:rPr lang="en-US" sz="1900" spc="-5" dirty="0">
                <a:latin typeface="Arial MT"/>
                <a:cs typeface="Arial MT"/>
              </a:rPr>
              <a:t> </a:t>
            </a:r>
            <a:r>
              <a:rPr lang="en-US" sz="1900" spc="-5" dirty="0" err="1">
                <a:latin typeface="Arial MT"/>
                <a:cs typeface="Arial MT"/>
              </a:rPr>
              <a:t>thanh</a:t>
            </a:r>
            <a:r>
              <a:rPr lang="en-US" sz="1900" spc="-5" dirty="0">
                <a:latin typeface="Arial MT"/>
                <a:cs typeface="Arial MT"/>
              </a:rPr>
              <a:t> </a:t>
            </a:r>
            <a:r>
              <a:rPr lang="en-US" sz="1900" spc="-5" dirty="0" err="1">
                <a:latin typeface="Arial MT"/>
                <a:cs typeface="Arial MT"/>
              </a:rPr>
              <a:t>tra</a:t>
            </a:r>
            <a:endParaRPr sz="1900" dirty="0">
              <a:latin typeface="Arial MT"/>
              <a:cs typeface="Arial MT"/>
            </a:endParaRPr>
          </a:p>
        </p:txBody>
      </p:sp>
      <p:sp>
        <p:nvSpPr>
          <p:cNvPr id="6" name="object 6"/>
          <p:cNvSpPr/>
          <p:nvPr/>
        </p:nvSpPr>
        <p:spPr>
          <a:xfrm>
            <a:off x="1813560" y="2624327"/>
            <a:ext cx="5425440" cy="0"/>
          </a:xfrm>
          <a:custGeom>
            <a:avLst/>
            <a:gdLst/>
            <a:ahLst/>
            <a:cxnLst/>
            <a:rect l="l" t="t" r="r" b="b"/>
            <a:pathLst>
              <a:path w="5425440">
                <a:moveTo>
                  <a:pt x="0" y="0"/>
                </a:moveTo>
                <a:lnTo>
                  <a:pt x="5425440" y="0"/>
                </a:lnTo>
              </a:path>
            </a:pathLst>
          </a:custGeom>
          <a:ln w="12700">
            <a:solidFill>
              <a:srgbClr val="BBC5D5"/>
            </a:solidFill>
          </a:ln>
        </p:spPr>
        <p:txBody>
          <a:bodyPr wrap="square" lIns="0" tIns="0" rIns="0" bIns="0" rtlCol="0"/>
          <a:lstStyle/>
          <a:p>
            <a:endParaRPr/>
          </a:p>
        </p:txBody>
      </p:sp>
      <p:sp>
        <p:nvSpPr>
          <p:cNvPr id="7" name="object 7"/>
          <p:cNvSpPr/>
          <p:nvPr/>
        </p:nvSpPr>
        <p:spPr>
          <a:xfrm>
            <a:off x="1813560" y="3573779"/>
            <a:ext cx="5425440" cy="0"/>
          </a:xfrm>
          <a:custGeom>
            <a:avLst/>
            <a:gdLst/>
            <a:ahLst/>
            <a:cxnLst/>
            <a:rect l="l" t="t" r="r" b="b"/>
            <a:pathLst>
              <a:path w="5425440">
                <a:moveTo>
                  <a:pt x="0" y="0"/>
                </a:moveTo>
                <a:lnTo>
                  <a:pt x="5425440" y="0"/>
                </a:lnTo>
              </a:path>
            </a:pathLst>
          </a:custGeom>
          <a:ln w="12700">
            <a:solidFill>
              <a:srgbClr val="BBC5D5"/>
            </a:solidFill>
          </a:ln>
        </p:spPr>
        <p:txBody>
          <a:bodyPr wrap="square" lIns="0" tIns="0" rIns="0" bIns="0" rtlCol="0"/>
          <a:lstStyle/>
          <a:p>
            <a:endParaRPr/>
          </a:p>
        </p:txBody>
      </p:sp>
      <p:sp>
        <p:nvSpPr>
          <p:cNvPr id="8" name="object 8"/>
          <p:cNvSpPr/>
          <p:nvPr/>
        </p:nvSpPr>
        <p:spPr>
          <a:xfrm>
            <a:off x="1813560" y="4521708"/>
            <a:ext cx="5425440" cy="0"/>
          </a:xfrm>
          <a:custGeom>
            <a:avLst/>
            <a:gdLst/>
            <a:ahLst/>
            <a:cxnLst/>
            <a:rect l="l" t="t" r="r" b="b"/>
            <a:pathLst>
              <a:path w="5425440">
                <a:moveTo>
                  <a:pt x="0" y="0"/>
                </a:moveTo>
                <a:lnTo>
                  <a:pt x="5425440" y="0"/>
                </a:lnTo>
              </a:path>
            </a:pathLst>
          </a:custGeom>
          <a:ln w="12700">
            <a:solidFill>
              <a:srgbClr val="BBC5D5"/>
            </a:solidFill>
          </a:ln>
        </p:spPr>
        <p:txBody>
          <a:bodyPr wrap="square" lIns="0" tIns="0" rIns="0" bIns="0" rtlCol="0"/>
          <a:lstStyle/>
          <a:p>
            <a:endParaRPr/>
          </a:p>
        </p:txBody>
      </p:sp>
      <p:sp>
        <p:nvSpPr>
          <p:cNvPr id="9" name="object 9"/>
          <p:cNvSpPr/>
          <p:nvPr/>
        </p:nvSpPr>
        <p:spPr>
          <a:xfrm>
            <a:off x="1813560" y="5469635"/>
            <a:ext cx="5425440" cy="0"/>
          </a:xfrm>
          <a:custGeom>
            <a:avLst/>
            <a:gdLst/>
            <a:ahLst/>
            <a:cxnLst/>
            <a:rect l="l" t="t" r="r" b="b"/>
            <a:pathLst>
              <a:path w="5425440">
                <a:moveTo>
                  <a:pt x="0" y="0"/>
                </a:moveTo>
                <a:lnTo>
                  <a:pt x="5425440" y="0"/>
                </a:lnTo>
              </a:path>
            </a:pathLst>
          </a:custGeom>
          <a:ln w="12700">
            <a:solidFill>
              <a:srgbClr val="BBC5D5"/>
            </a:solidFill>
          </a:ln>
        </p:spPr>
        <p:txBody>
          <a:bodyPr wrap="square" lIns="0" tIns="0" rIns="0" bIns="0" rtlCol="0"/>
          <a:lstStyle/>
          <a:p>
            <a:endParaRPr/>
          </a:p>
        </p:txBody>
      </p:sp>
      <p:sp>
        <p:nvSpPr>
          <p:cNvPr id="10" name="object 10"/>
          <p:cNvSpPr/>
          <p:nvPr/>
        </p:nvSpPr>
        <p:spPr>
          <a:xfrm>
            <a:off x="1813560" y="6417564"/>
            <a:ext cx="5425440" cy="0"/>
          </a:xfrm>
          <a:custGeom>
            <a:avLst/>
            <a:gdLst/>
            <a:ahLst/>
            <a:cxnLst/>
            <a:rect l="l" t="t" r="r" b="b"/>
            <a:pathLst>
              <a:path w="5425440">
                <a:moveTo>
                  <a:pt x="0" y="0"/>
                </a:moveTo>
                <a:lnTo>
                  <a:pt x="5425440" y="0"/>
                </a:lnTo>
              </a:path>
            </a:pathLst>
          </a:custGeom>
          <a:ln w="12700">
            <a:solidFill>
              <a:srgbClr val="BBC5D5"/>
            </a:solidFill>
          </a:ln>
        </p:spPr>
        <p:txBody>
          <a:bodyPr wrap="square" lIns="0" tIns="0" rIns="0" bIns="0" rtlCol="0"/>
          <a:lstStyle/>
          <a:p>
            <a:endParaRPr/>
          </a:p>
        </p:txBody>
      </p:sp>
      <p:sp>
        <p:nvSpPr>
          <p:cNvPr id="11" name="object 11"/>
          <p:cNvSpPr txBox="1"/>
          <p:nvPr/>
        </p:nvSpPr>
        <p:spPr>
          <a:xfrm>
            <a:off x="1975230" y="2687573"/>
            <a:ext cx="6406770" cy="4287712"/>
          </a:xfrm>
          <a:prstGeom prst="rect">
            <a:avLst/>
          </a:prstGeom>
        </p:spPr>
        <p:txBody>
          <a:bodyPr vert="horz" wrap="square" lIns="0" tIns="12065" rIns="0" bIns="0" rtlCol="0">
            <a:spAutoFit/>
          </a:bodyPr>
          <a:lstStyle/>
          <a:p>
            <a:pPr marL="12700">
              <a:lnSpc>
                <a:spcPct val="100000"/>
              </a:lnSpc>
              <a:spcBef>
                <a:spcPts val="95"/>
              </a:spcBef>
            </a:pPr>
            <a:r>
              <a:rPr lang="vi-VN" sz="1900" spc="-5" dirty="0">
                <a:latin typeface="Arial MT"/>
                <a:cs typeface="Arial MT"/>
              </a:rPr>
              <a:t>Quản lý thư từ, công văn trao đổi với thanh tra viên</a:t>
            </a:r>
            <a:endParaRPr lang="en-US" sz="1900" dirty="0">
              <a:latin typeface="Arial MT"/>
              <a:cs typeface="Arial MT"/>
            </a:endParaRPr>
          </a:p>
          <a:p>
            <a:pPr>
              <a:lnSpc>
                <a:spcPct val="100000"/>
              </a:lnSpc>
            </a:pPr>
            <a:endParaRPr lang="en-US" sz="2100" dirty="0">
              <a:latin typeface="Arial MT"/>
              <a:cs typeface="Arial MT"/>
            </a:endParaRPr>
          </a:p>
          <a:p>
            <a:pPr>
              <a:lnSpc>
                <a:spcPct val="100000"/>
              </a:lnSpc>
              <a:spcBef>
                <a:spcPts val="50"/>
              </a:spcBef>
            </a:pPr>
            <a:endParaRPr lang="en-US" sz="2650" dirty="0">
              <a:latin typeface="Arial MT"/>
              <a:cs typeface="Arial MT"/>
            </a:endParaRPr>
          </a:p>
          <a:p>
            <a:pPr marL="12700" marR="754380">
              <a:lnSpc>
                <a:spcPts val="1970"/>
              </a:lnSpc>
            </a:pPr>
            <a:r>
              <a:rPr lang="vi-VN" sz="1900" spc="-5" dirty="0">
                <a:latin typeface="Arial MT"/>
                <a:cs typeface="Arial MT"/>
              </a:rPr>
              <a:t>Quản lý hồ sơ, tài liệu </a:t>
            </a:r>
            <a:r>
              <a:rPr lang="en-US" sz="1900" spc="-5" dirty="0" err="1">
                <a:latin typeface="Arial MT"/>
                <a:cs typeface="Arial MT"/>
              </a:rPr>
              <a:t>thanh</a:t>
            </a:r>
            <a:r>
              <a:rPr lang="vi-VN" sz="1900" spc="-5" dirty="0">
                <a:latin typeface="Arial MT"/>
                <a:cs typeface="Arial MT"/>
              </a:rPr>
              <a:t> tra</a:t>
            </a:r>
            <a:endParaRPr lang="en-US" sz="1900" dirty="0">
              <a:latin typeface="Arial MT"/>
              <a:cs typeface="Arial MT"/>
            </a:endParaRPr>
          </a:p>
          <a:p>
            <a:pPr>
              <a:lnSpc>
                <a:spcPct val="100000"/>
              </a:lnSpc>
              <a:spcBef>
                <a:spcPts val="40"/>
              </a:spcBef>
            </a:pPr>
            <a:endParaRPr lang="en-US" sz="2750" dirty="0">
              <a:latin typeface="Arial MT"/>
              <a:cs typeface="Arial MT"/>
            </a:endParaRPr>
          </a:p>
          <a:p>
            <a:pPr marL="12700">
              <a:lnSpc>
                <a:spcPct val="100000"/>
              </a:lnSpc>
            </a:pPr>
            <a:endParaRPr lang="en-US" sz="1900" spc="-5" dirty="0">
              <a:latin typeface="Arial MT"/>
              <a:cs typeface="Arial MT"/>
            </a:endParaRPr>
          </a:p>
          <a:p>
            <a:pPr marL="12700">
              <a:lnSpc>
                <a:spcPct val="100000"/>
              </a:lnSpc>
            </a:pPr>
            <a:r>
              <a:rPr lang="en-US" sz="1900" spc="-5" dirty="0" err="1">
                <a:latin typeface="Arial MT"/>
                <a:cs typeface="Arial MT"/>
              </a:rPr>
              <a:t>Phản</a:t>
            </a:r>
            <a:r>
              <a:rPr lang="en-US" sz="1900" spc="-5" dirty="0">
                <a:latin typeface="Arial MT"/>
                <a:cs typeface="Arial MT"/>
              </a:rPr>
              <a:t> </a:t>
            </a:r>
            <a:r>
              <a:rPr lang="en-US" sz="1900" spc="-5" dirty="0" err="1">
                <a:latin typeface="Arial MT"/>
                <a:cs typeface="Arial MT"/>
              </a:rPr>
              <a:t>hồi</a:t>
            </a:r>
            <a:r>
              <a:rPr lang="en-US" sz="1900" spc="-5" dirty="0">
                <a:latin typeface="Arial MT"/>
                <a:cs typeface="Arial MT"/>
              </a:rPr>
              <a:t> </a:t>
            </a:r>
            <a:r>
              <a:rPr lang="en-US" sz="1900" spc="-5" dirty="0" err="1">
                <a:latin typeface="Arial MT"/>
                <a:cs typeface="Arial MT"/>
              </a:rPr>
              <a:t>báo</a:t>
            </a:r>
            <a:r>
              <a:rPr lang="en-US" sz="1900" spc="-5" dirty="0">
                <a:latin typeface="Arial MT"/>
                <a:cs typeface="Arial MT"/>
              </a:rPr>
              <a:t> </a:t>
            </a:r>
            <a:r>
              <a:rPr lang="en-US" sz="1900" spc="-5" dirty="0" err="1">
                <a:latin typeface="Arial MT"/>
                <a:cs typeface="Arial MT"/>
              </a:rPr>
              <a:t>cáo</a:t>
            </a:r>
            <a:r>
              <a:rPr lang="en-US" sz="1900" spc="-5" dirty="0">
                <a:latin typeface="Arial MT"/>
                <a:cs typeface="Arial MT"/>
              </a:rPr>
              <a:t> </a:t>
            </a:r>
            <a:r>
              <a:rPr lang="en-US" sz="1900" spc="-5" dirty="0" err="1">
                <a:latin typeface="Arial MT"/>
                <a:cs typeface="Arial MT"/>
              </a:rPr>
              <a:t>thanh</a:t>
            </a:r>
            <a:r>
              <a:rPr lang="en-US" sz="1900" spc="-5" dirty="0">
                <a:latin typeface="Arial MT"/>
                <a:cs typeface="Arial MT"/>
              </a:rPr>
              <a:t> </a:t>
            </a:r>
            <a:r>
              <a:rPr lang="en-US" sz="1900" spc="-5" dirty="0" err="1">
                <a:latin typeface="Arial MT"/>
                <a:cs typeface="Arial MT"/>
              </a:rPr>
              <a:t>tra</a:t>
            </a:r>
            <a:endParaRPr lang="en-US" sz="1900" dirty="0">
              <a:latin typeface="Arial MT"/>
              <a:cs typeface="Arial MT"/>
            </a:endParaRPr>
          </a:p>
          <a:p>
            <a:pPr>
              <a:lnSpc>
                <a:spcPct val="100000"/>
              </a:lnSpc>
            </a:pPr>
            <a:endParaRPr lang="en-US" sz="2100" dirty="0">
              <a:latin typeface="Arial MT"/>
              <a:cs typeface="Arial MT"/>
            </a:endParaRPr>
          </a:p>
          <a:p>
            <a:pPr>
              <a:lnSpc>
                <a:spcPct val="100000"/>
              </a:lnSpc>
              <a:spcBef>
                <a:spcPts val="50"/>
              </a:spcBef>
            </a:pPr>
            <a:endParaRPr lang="en-US" sz="2650" dirty="0">
              <a:latin typeface="Arial MT"/>
              <a:cs typeface="Arial MT"/>
            </a:endParaRPr>
          </a:p>
          <a:p>
            <a:pPr marL="12700" marR="285115">
              <a:lnSpc>
                <a:spcPts val="1970"/>
              </a:lnSpc>
              <a:spcBef>
                <a:spcPts val="5"/>
              </a:spcBef>
            </a:pPr>
            <a:r>
              <a:rPr lang="en-US" sz="1900" spc="-5" dirty="0" err="1">
                <a:latin typeface="Arial MT"/>
                <a:cs typeface="Arial MT"/>
              </a:rPr>
              <a:t>Đề</a:t>
            </a:r>
            <a:r>
              <a:rPr lang="en-US" sz="1900" spc="-5" dirty="0">
                <a:latin typeface="Arial MT"/>
                <a:cs typeface="Arial MT"/>
              </a:rPr>
              <a:t> </a:t>
            </a:r>
            <a:r>
              <a:rPr lang="en-US" sz="1900" spc="-5" dirty="0" err="1">
                <a:latin typeface="Arial MT"/>
                <a:cs typeface="Arial MT"/>
              </a:rPr>
              <a:t>xuất</a:t>
            </a:r>
            <a:r>
              <a:rPr lang="en-US" sz="1900" spc="-5" dirty="0">
                <a:latin typeface="Arial MT"/>
                <a:cs typeface="Arial MT"/>
              </a:rPr>
              <a:t> </a:t>
            </a:r>
            <a:r>
              <a:rPr lang="en-US" sz="1900" spc="-5" dirty="0" err="1">
                <a:latin typeface="Arial MT"/>
                <a:cs typeface="Arial MT"/>
              </a:rPr>
              <a:t>và</a:t>
            </a:r>
            <a:r>
              <a:rPr lang="en-US" sz="1900" spc="-5" dirty="0">
                <a:latin typeface="Arial MT"/>
                <a:cs typeface="Arial MT"/>
              </a:rPr>
              <a:t> </a:t>
            </a:r>
            <a:r>
              <a:rPr lang="en-US" sz="1900" spc="-5" dirty="0" err="1">
                <a:latin typeface="Arial MT"/>
                <a:cs typeface="Arial MT"/>
              </a:rPr>
              <a:t>quản</a:t>
            </a:r>
            <a:r>
              <a:rPr lang="en-US" sz="1900" spc="-5" dirty="0">
                <a:latin typeface="Arial MT"/>
                <a:cs typeface="Arial MT"/>
              </a:rPr>
              <a:t> </a:t>
            </a:r>
            <a:r>
              <a:rPr lang="en-US" sz="1900" spc="-5" dirty="0" err="1">
                <a:latin typeface="Arial MT"/>
                <a:cs typeface="Arial MT"/>
              </a:rPr>
              <a:t>lý</a:t>
            </a:r>
            <a:r>
              <a:rPr lang="en-US" sz="1900" spc="-5" dirty="0">
                <a:latin typeface="Arial MT"/>
                <a:cs typeface="Arial MT"/>
              </a:rPr>
              <a:t> </a:t>
            </a:r>
            <a:r>
              <a:rPr lang="en-US" sz="1900" spc="-5" dirty="0" err="1">
                <a:latin typeface="Arial MT"/>
                <a:cs typeface="Arial MT"/>
              </a:rPr>
              <a:t>các</a:t>
            </a:r>
            <a:r>
              <a:rPr lang="en-US" sz="1900" spc="-5" dirty="0">
                <a:latin typeface="Arial MT"/>
                <a:cs typeface="Arial MT"/>
              </a:rPr>
              <a:t> </a:t>
            </a:r>
            <a:r>
              <a:rPr lang="en-US" sz="1900" spc="-5" dirty="0" err="1">
                <a:latin typeface="Arial MT"/>
                <a:cs typeface="Arial MT"/>
              </a:rPr>
              <a:t>hành</a:t>
            </a:r>
            <a:r>
              <a:rPr lang="en-US" sz="1900" spc="-5" dirty="0">
                <a:latin typeface="Arial MT"/>
                <a:cs typeface="Arial MT"/>
              </a:rPr>
              <a:t> </a:t>
            </a:r>
            <a:r>
              <a:rPr lang="en-US" sz="1900" spc="-5" dirty="0" err="1">
                <a:latin typeface="Arial MT"/>
                <a:cs typeface="Arial MT"/>
              </a:rPr>
              <a:t>động</a:t>
            </a:r>
            <a:r>
              <a:rPr lang="en-US" sz="1900" spc="-5" dirty="0">
                <a:latin typeface="Arial MT"/>
                <a:cs typeface="Arial MT"/>
              </a:rPr>
              <a:t> </a:t>
            </a:r>
            <a:r>
              <a:rPr lang="en-US" sz="1900" spc="-5" dirty="0" err="1">
                <a:latin typeface="Arial MT"/>
                <a:cs typeface="Arial MT"/>
              </a:rPr>
              <a:t>khắc</a:t>
            </a:r>
            <a:r>
              <a:rPr lang="en-US" sz="1900" spc="-5" dirty="0">
                <a:latin typeface="Arial MT"/>
                <a:cs typeface="Arial MT"/>
              </a:rPr>
              <a:t> </a:t>
            </a:r>
            <a:r>
              <a:rPr lang="en-US" sz="1900" spc="-5" dirty="0" err="1">
                <a:latin typeface="Arial MT"/>
                <a:cs typeface="Arial MT"/>
              </a:rPr>
              <a:t>phục</a:t>
            </a:r>
            <a:r>
              <a:rPr lang="en-US" sz="1900" spc="-5" dirty="0">
                <a:latin typeface="Arial MT"/>
                <a:cs typeface="Arial MT"/>
              </a:rPr>
              <a:t> </a:t>
            </a:r>
            <a:r>
              <a:rPr lang="en-US" sz="1900" spc="-5" dirty="0" err="1">
                <a:latin typeface="Arial MT"/>
                <a:cs typeface="Arial MT"/>
              </a:rPr>
              <a:t>và</a:t>
            </a:r>
            <a:r>
              <a:rPr lang="en-US" sz="1900" spc="-5" dirty="0">
                <a:latin typeface="Arial MT"/>
                <a:cs typeface="Arial MT"/>
              </a:rPr>
              <a:t>/</a:t>
            </a:r>
            <a:r>
              <a:rPr lang="en-US" sz="1900" spc="-5" dirty="0" err="1">
                <a:latin typeface="Arial MT"/>
                <a:cs typeface="Arial MT"/>
              </a:rPr>
              <a:t>hoặc</a:t>
            </a:r>
            <a:r>
              <a:rPr lang="en-US" sz="1900" spc="-5" dirty="0">
                <a:latin typeface="Arial MT"/>
                <a:cs typeface="Arial MT"/>
              </a:rPr>
              <a:t> </a:t>
            </a:r>
            <a:r>
              <a:rPr lang="en-US" sz="1900" spc="-5" dirty="0" err="1">
                <a:latin typeface="Arial MT"/>
                <a:cs typeface="Arial MT"/>
              </a:rPr>
              <a:t>cải</a:t>
            </a:r>
            <a:r>
              <a:rPr lang="en-US" sz="1900" spc="-5" dirty="0">
                <a:latin typeface="Arial MT"/>
                <a:cs typeface="Arial MT"/>
              </a:rPr>
              <a:t> </a:t>
            </a:r>
            <a:r>
              <a:rPr lang="en-US" sz="1900" spc="-5" dirty="0" err="1">
                <a:latin typeface="Arial MT"/>
                <a:cs typeface="Arial MT"/>
              </a:rPr>
              <a:t>tiến</a:t>
            </a:r>
            <a:r>
              <a:rPr lang="en-US" sz="1900" spc="-5" dirty="0">
                <a:latin typeface="Arial MT"/>
                <a:cs typeface="Arial MT"/>
              </a:rPr>
              <a:t> </a:t>
            </a:r>
            <a:r>
              <a:rPr lang="en-US" sz="1900" spc="-5" dirty="0" err="1">
                <a:latin typeface="Arial MT"/>
                <a:cs typeface="Arial MT"/>
              </a:rPr>
              <a:t>quy</a:t>
            </a:r>
            <a:r>
              <a:rPr lang="en-US" sz="1900" spc="-5" dirty="0">
                <a:latin typeface="Arial MT"/>
                <a:cs typeface="Arial MT"/>
              </a:rPr>
              <a:t> </a:t>
            </a:r>
            <a:r>
              <a:rPr lang="en-US" sz="1900" spc="-5" dirty="0" err="1">
                <a:latin typeface="Arial MT"/>
                <a:cs typeface="Arial MT"/>
              </a:rPr>
              <a:t>trình</a:t>
            </a:r>
            <a:r>
              <a:rPr lang="en-US" sz="1900" spc="-5" dirty="0">
                <a:latin typeface="Arial MT"/>
                <a:cs typeface="Arial MT"/>
              </a:rPr>
              <a:t> </a:t>
            </a:r>
            <a:r>
              <a:rPr lang="en-US" sz="1900" spc="-5" dirty="0" err="1">
                <a:latin typeface="Arial MT"/>
                <a:cs typeface="Arial MT"/>
              </a:rPr>
              <a:t>phù</a:t>
            </a:r>
            <a:r>
              <a:rPr lang="en-US" sz="1900" spc="-5" dirty="0">
                <a:latin typeface="Arial MT"/>
                <a:cs typeface="Arial MT"/>
              </a:rPr>
              <a:t> </a:t>
            </a:r>
            <a:r>
              <a:rPr lang="en-US" sz="1900" spc="-5" dirty="0" err="1">
                <a:latin typeface="Arial MT"/>
                <a:cs typeface="Arial MT"/>
              </a:rPr>
              <a:t>hợp</a:t>
            </a:r>
            <a:r>
              <a:rPr lang="en-US" sz="1900" spc="-5" dirty="0">
                <a:latin typeface="Arial MT"/>
                <a:cs typeface="Arial MT"/>
              </a:rPr>
              <a:t> </a:t>
            </a:r>
            <a:r>
              <a:rPr lang="en-US" sz="1900" spc="-5" dirty="0" err="1">
                <a:latin typeface="Arial MT"/>
                <a:cs typeface="Arial MT"/>
              </a:rPr>
              <a:t>với</a:t>
            </a:r>
            <a:r>
              <a:rPr lang="en-US" sz="1900" spc="-5" dirty="0">
                <a:latin typeface="Arial MT"/>
                <a:cs typeface="Arial MT"/>
              </a:rPr>
              <a:t> </a:t>
            </a:r>
            <a:r>
              <a:rPr lang="en-US" sz="1900" spc="-5" dirty="0" err="1">
                <a:latin typeface="Arial MT"/>
                <a:cs typeface="Arial MT"/>
              </a:rPr>
              <a:t>từng</a:t>
            </a:r>
            <a:r>
              <a:rPr lang="en-US" sz="1900" spc="-5" dirty="0">
                <a:latin typeface="Arial MT"/>
                <a:cs typeface="Arial MT"/>
              </a:rPr>
              <a:t> </a:t>
            </a:r>
            <a:r>
              <a:rPr lang="en-US" sz="1900" spc="-5" dirty="0" err="1">
                <a:latin typeface="Arial MT"/>
                <a:cs typeface="Arial MT"/>
              </a:rPr>
              <a:t>khiếm</a:t>
            </a:r>
            <a:r>
              <a:rPr lang="en-US" sz="1900" spc="-5" dirty="0">
                <a:latin typeface="Arial MT"/>
                <a:cs typeface="Arial MT"/>
              </a:rPr>
              <a:t> </a:t>
            </a:r>
            <a:r>
              <a:rPr lang="en-US" sz="1900" spc="-5" dirty="0" err="1">
                <a:latin typeface="Arial MT"/>
                <a:cs typeface="Arial MT"/>
              </a:rPr>
              <a:t>khuyết</a:t>
            </a:r>
            <a:r>
              <a:rPr lang="en-US" sz="1900" spc="-5" dirty="0">
                <a:latin typeface="Arial MT"/>
                <a:cs typeface="Arial MT"/>
              </a:rPr>
              <a:t>/</a:t>
            </a:r>
            <a:r>
              <a:rPr lang="en-US" sz="1900" spc="-5" dirty="0" err="1">
                <a:latin typeface="Arial MT"/>
                <a:cs typeface="Arial MT"/>
              </a:rPr>
              <a:t>lỗi</a:t>
            </a:r>
            <a:endParaRPr lang="en-US" sz="1900" dirty="0">
              <a:latin typeface="Arial MT"/>
              <a:cs typeface="Arial MT"/>
            </a:endParaRPr>
          </a:p>
          <a:p>
            <a:pPr marL="12700" marR="393065">
              <a:lnSpc>
                <a:spcPts val="1970"/>
              </a:lnSpc>
              <a:spcBef>
                <a:spcPts val="1575"/>
              </a:spcBef>
            </a:pPr>
            <a:r>
              <a:rPr lang="en-US" sz="1900" spc="-5" dirty="0" err="1">
                <a:latin typeface="Arial MT"/>
                <a:cs typeface="Arial MT"/>
              </a:rPr>
              <a:t>Thực</a:t>
            </a:r>
            <a:r>
              <a:rPr lang="en-US" sz="1900" spc="-5" dirty="0">
                <a:latin typeface="Arial MT"/>
                <a:cs typeface="Arial MT"/>
              </a:rPr>
              <a:t> </a:t>
            </a:r>
            <a:r>
              <a:rPr lang="en-US" sz="1900" spc="-5" dirty="0" err="1">
                <a:latin typeface="Arial MT"/>
                <a:cs typeface="Arial MT"/>
              </a:rPr>
              <a:t>hiện</a:t>
            </a:r>
            <a:r>
              <a:rPr lang="en-US" sz="1900" spc="-5" dirty="0">
                <a:latin typeface="Arial MT"/>
                <a:cs typeface="Arial MT"/>
              </a:rPr>
              <a:t> </a:t>
            </a:r>
            <a:r>
              <a:rPr lang="en-US" sz="1900" spc="-5" dirty="0" err="1">
                <a:latin typeface="Arial MT"/>
                <a:cs typeface="Arial MT"/>
              </a:rPr>
              <a:t>và</a:t>
            </a:r>
            <a:r>
              <a:rPr lang="en-US" sz="1900" spc="-5" dirty="0">
                <a:latin typeface="Arial MT"/>
                <a:cs typeface="Arial MT"/>
              </a:rPr>
              <a:t> </a:t>
            </a:r>
            <a:r>
              <a:rPr lang="en-US" sz="1900" spc="-5" dirty="0" err="1">
                <a:latin typeface="Arial MT"/>
                <a:cs typeface="Arial MT"/>
              </a:rPr>
              <a:t>báo</a:t>
            </a:r>
            <a:r>
              <a:rPr lang="en-US" sz="1900" spc="-5" dirty="0">
                <a:latin typeface="Arial MT"/>
                <a:cs typeface="Arial MT"/>
              </a:rPr>
              <a:t> </a:t>
            </a:r>
            <a:r>
              <a:rPr lang="en-US" sz="1900" spc="-5" dirty="0" err="1">
                <a:latin typeface="Arial MT"/>
                <a:cs typeface="Arial MT"/>
              </a:rPr>
              <a:t>cáo</a:t>
            </a:r>
            <a:r>
              <a:rPr lang="en-US" sz="1900" spc="-5" dirty="0">
                <a:latin typeface="Arial MT"/>
                <a:cs typeface="Arial MT"/>
              </a:rPr>
              <a:t> </a:t>
            </a:r>
            <a:r>
              <a:rPr lang="en-US" sz="1900" spc="-5" dirty="0" err="1">
                <a:latin typeface="Arial MT"/>
                <a:cs typeface="Arial MT"/>
              </a:rPr>
              <a:t>tiến</a:t>
            </a:r>
            <a:r>
              <a:rPr lang="en-US" sz="1900" spc="-5" dirty="0">
                <a:latin typeface="Arial MT"/>
                <a:cs typeface="Arial MT"/>
              </a:rPr>
              <a:t> </a:t>
            </a:r>
            <a:r>
              <a:rPr lang="en-US" sz="1900" spc="-5" dirty="0" err="1">
                <a:latin typeface="Arial MT"/>
                <a:cs typeface="Arial MT"/>
              </a:rPr>
              <a:t>độ</a:t>
            </a:r>
            <a:r>
              <a:rPr lang="en-US" sz="1900" spc="-5" dirty="0">
                <a:latin typeface="Arial MT"/>
                <a:cs typeface="Arial MT"/>
              </a:rPr>
              <a:t> </a:t>
            </a:r>
            <a:r>
              <a:rPr lang="en-US" sz="1900" spc="-5" dirty="0" err="1">
                <a:latin typeface="Arial MT"/>
                <a:cs typeface="Arial MT"/>
              </a:rPr>
              <a:t>thực</a:t>
            </a:r>
            <a:r>
              <a:rPr lang="en-US" sz="1900" spc="-5" dirty="0">
                <a:latin typeface="Arial MT"/>
                <a:cs typeface="Arial MT"/>
              </a:rPr>
              <a:t> </a:t>
            </a:r>
            <a:r>
              <a:rPr lang="en-US" sz="1900" spc="-5" dirty="0" err="1">
                <a:latin typeface="Arial MT"/>
                <a:cs typeface="Arial MT"/>
              </a:rPr>
              <a:t>hiện</a:t>
            </a:r>
            <a:r>
              <a:rPr lang="en-US" sz="1900" spc="-5" dirty="0">
                <a:latin typeface="Arial MT"/>
                <a:cs typeface="Arial MT"/>
              </a:rPr>
              <a:t> </a:t>
            </a:r>
            <a:r>
              <a:rPr lang="en-US" sz="1900" spc="-5" dirty="0" err="1">
                <a:latin typeface="Arial MT"/>
                <a:cs typeface="Arial MT"/>
              </a:rPr>
              <a:t>các</a:t>
            </a:r>
            <a:r>
              <a:rPr lang="en-US" sz="1900" spc="-5" dirty="0">
                <a:latin typeface="Arial MT"/>
                <a:cs typeface="Arial MT"/>
              </a:rPr>
              <a:t> </a:t>
            </a:r>
            <a:r>
              <a:rPr lang="en-US" sz="1900" spc="-5" dirty="0" err="1">
                <a:latin typeface="Arial MT"/>
                <a:cs typeface="Arial MT"/>
              </a:rPr>
              <a:t>hành</a:t>
            </a:r>
            <a:r>
              <a:rPr lang="en-US" sz="1900" spc="-5" dirty="0">
                <a:latin typeface="Arial MT"/>
                <a:cs typeface="Arial MT"/>
              </a:rPr>
              <a:t> </a:t>
            </a:r>
            <a:r>
              <a:rPr lang="en-US" sz="1900" spc="-5" dirty="0" err="1">
                <a:latin typeface="Arial MT"/>
                <a:cs typeface="Arial MT"/>
              </a:rPr>
              <a:t>động</a:t>
            </a:r>
            <a:r>
              <a:rPr lang="en-US" sz="1900" spc="-5" dirty="0">
                <a:latin typeface="Arial MT"/>
                <a:cs typeface="Arial MT"/>
              </a:rPr>
              <a:t> </a:t>
            </a:r>
            <a:r>
              <a:rPr lang="en-US" sz="1900" spc="-5" dirty="0" err="1">
                <a:latin typeface="Arial MT"/>
                <a:cs typeface="Arial MT"/>
              </a:rPr>
              <a:t>khắc</a:t>
            </a:r>
            <a:r>
              <a:rPr lang="en-US" sz="1900" spc="-5" dirty="0">
                <a:latin typeface="Arial MT"/>
                <a:cs typeface="Arial MT"/>
              </a:rPr>
              <a:t> </a:t>
            </a:r>
            <a:r>
              <a:rPr lang="en-US" sz="1900" spc="-5" dirty="0" err="1">
                <a:latin typeface="Arial MT"/>
                <a:cs typeface="Arial MT"/>
              </a:rPr>
              <a:t>phục</a:t>
            </a:r>
            <a:endParaRPr lang="en-US" sz="1900" dirty="0">
              <a:latin typeface="Arial MT"/>
              <a:cs typeface="Arial MT"/>
            </a:endParaRPr>
          </a:p>
        </p:txBody>
      </p:sp>
      <p:sp>
        <p:nvSpPr>
          <p:cNvPr id="12" name="object 12"/>
          <p:cNvSpPr/>
          <p:nvPr/>
        </p:nvSpPr>
        <p:spPr>
          <a:xfrm>
            <a:off x="1813560" y="7367016"/>
            <a:ext cx="5425440" cy="0"/>
          </a:xfrm>
          <a:custGeom>
            <a:avLst/>
            <a:gdLst/>
            <a:ahLst/>
            <a:cxnLst/>
            <a:rect l="l" t="t" r="r" b="b"/>
            <a:pathLst>
              <a:path w="5425440">
                <a:moveTo>
                  <a:pt x="0" y="0"/>
                </a:moveTo>
                <a:lnTo>
                  <a:pt x="5425440" y="0"/>
                </a:lnTo>
              </a:path>
            </a:pathLst>
          </a:custGeom>
          <a:ln w="12700">
            <a:solidFill>
              <a:srgbClr val="BBC5D5"/>
            </a:solidFill>
          </a:ln>
        </p:spPr>
        <p:txBody>
          <a:bodyPr wrap="square" lIns="0" tIns="0" rIns="0" bIns="0" rtlCol="0"/>
          <a:lstStyle/>
          <a:p>
            <a:endParaRPr/>
          </a:p>
        </p:txBody>
      </p:sp>
      <p:pic>
        <p:nvPicPr>
          <p:cNvPr id="13" name="object 13"/>
          <p:cNvPicPr/>
          <p:nvPr/>
        </p:nvPicPr>
        <p:blipFill>
          <a:blip r:embed="rId2" cstate="print"/>
          <a:stretch>
            <a:fillRect/>
          </a:stretch>
        </p:blipFill>
        <p:spPr>
          <a:xfrm>
            <a:off x="8482583" y="1676400"/>
            <a:ext cx="4599432" cy="5736336"/>
          </a:xfrm>
          <a:prstGeom prst="rect">
            <a:avLst/>
          </a:prstGeom>
        </p:spPr>
      </p:pic>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864"/>
              </a:lnSpc>
            </a:pPr>
            <a:r>
              <a:rPr lang="vi-VN" spc="80" dirty="0"/>
              <a:t>Kết Nối Kiến Thức Dược Phẩm</a:t>
            </a:r>
            <a:endParaRPr spc="80" dirty="0"/>
          </a:p>
        </p:txBody>
      </p:sp>
      <p:sp>
        <p:nvSpPr>
          <p:cNvPr id="15" name="object 15"/>
          <p:cNvSpPr txBox="1">
            <a:spLocks noGrp="1"/>
          </p:cNvSpPr>
          <p:nvPr>
            <p:ph type="dt" sz="half" idx="6"/>
          </p:nvPr>
        </p:nvSpPr>
        <p:spPr>
          <a:prstGeom prst="rect">
            <a:avLst/>
          </a:prstGeom>
        </p:spPr>
        <p:txBody>
          <a:bodyPr vert="horz" wrap="square" lIns="0" tIns="0" rIns="0" bIns="0" rtlCol="0">
            <a:spAutoFit/>
          </a:bodyPr>
          <a:lstStyle/>
          <a:p>
            <a:pPr marL="12700">
              <a:lnSpc>
                <a:spcPts val="1864"/>
              </a:lnSpc>
            </a:pPr>
            <a:r>
              <a:rPr spc="-5" dirty="0"/>
              <a:t>ISPE.org/singapore-affiliate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TotalTime>
  <Words>5044</Words>
  <Application>Microsoft Office PowerPoint</Application>
  <PresentationFormat>Custom</PresentationFormat>
  <Paragraphs>486</Paragraphs>
  <Slides>44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MT</vt:lpstr>
      <vt:lpstr>Calibri</vt:lpstr>
      <vt:lpstr>Tahoma</vt:lpstr>
      <vt:lpstr>Times New Roman</vt:lpstr>
      <vt:lpstr>Office Theme</vt:lpstr>
      <vt:lpstr>PowerPoint Presentation</vt:lpstr>
      <vt:lpstr>Cuộc thanh tra của bạn bắt nguồn từ đâu?</vt:lpstr>
      <vt:lpstr>Các loại thanh tra GMP khác nhau</vt:lpstr>
      <vt:lpstr>Các loại hình thanh tra GMP của WHO</vt:lpstr>
      <vt:lpstr>Luôn trong trạng thái ‘sẵn sàng để kiểm tra’</vt:lpstr>
      <vt:lpstr>‘Thông điệp mà bạn muốn đưa ra là cơ sở  và các quy trình của cơ sở của bạn được đặt dưới sự kiểm soát và bạn biết mình đang làm gì’</vt:lpstr>
      <vt:lpstr>Thanh tra của cơ quan quản lý</vt:lpstr>
      <vt:lpstr>Lựa chọn và xác định các phương pháp kiểm tra</vt:lpstr>
      <vt:lpstr>Đội ngũ chất lượng</vt:lpstr>
      <vt:lpstr>Đối tượng được kiểm tra</vt:lpstr>
      <vt:lpstr>Bài trình bày mở đầu</vt:lpstr>
      <vt:lpstr>Chuẩn bị “Tiền phòng”</vt:lpstr>
      <vt:lpstr>Chuẩn bị “Hậu phòng”</vt:lpstr>
      <vt:lpstr>PowerPoint Presentation</vt:lpstr>
      <vt:lpstr>Đảm bảo khu vực của bạn đã sẵn sàng</vt:lpstr>
      <vt:lpstr>Ấn tượng đầu tiên  Phòng đóng gói</vt:lpstr>
      <vt:lpstr>Ấn tượng đầu tiên Phòng thí nghiệm</vt:lpstr>
      <vt:lpstr>Ấn tượng đầu tiên Phòng bảo quản nguyên liệu thô</vt:lpstr>
      <vt:lpstr>Tài liệu và hồ sơ</vt:lpstr>
      <vt:lpstr>Tài liệu và hồ sơ</vt:lpstr>
      <vt:lpstr>Phân định rõ trách nhiệm</vt:lpstr>
      <vt:lpstr>Họp khai mạc</vt:lpstr>
      <vt:lpstr>Sẵn sàng tâm lý - Lời khuyên</vt:lpstr>
      <vt:lpstr>Phỏng vấn</vt:lpstr>
      <vt:lpstr>Phỏng vấn</vt:lpstr>
      <vt:lpstr>Cách đặt câu hỏi</vt:lpstr>
      <vt:lpstr>Cách đặt câu hỏi</vt:lpstr>
      <vt:lpstr>Cách đặt câu hỏi</vt:lpstr>
      <vt:lpstr>Trả lời câu hỏi - Lời khuyên</vt:lpstr>
      <vt:lpstr>Kỹ năng lắng nghe - Lời khuyên</vt:lpstr>
      <vt:lpstr>Tiến hành các chuyến tham quan cơ sở/đi thăm khu vực sản xuất</vt:lpstr>
      <vt:lpstr>Tiến hành các chuyến tham quan cơ sở/đi thăm khu vực sản xuất</vt:lpstr>
      <vt:lpstr>Quản lý các yêu cầu kiểm tra</vt:lpstr>
      <vt:lpstr>Quản lý “Hậu phòng”</vt:lpstr>
      <vt:lpstr>Họp bế mạc</vt:lpstr>
      <vt:lpstr>Sau khi kiểm tra</vt:lpstr>
      <vt:lpstr>Hướng dẫn trả lời kết quả thanh tra</vt:lpstr>
      <vt:lpstr>Giải thích về phản hồi SMART</vt:lpstr>
      <vt:lpstr>Giải thích về phản hồi SMART</vt:lpstr>
      <vt:lpstr>Hướng dẫn phản hồi kết quả thanh tra</vt:lpstr>
      <vt:lpstr>Hướng dẫn phản hồi kết quả thanh tra</vt:lpstr>
      <vt:lpstr>Hướng dẫn phản hồi kết quả thanh tra</vt:lpstr>
      <vt:lpstr>Bí quyết để thành công</vt:lpstr>
      <vt:lpstr>Cảm ơn bạn đã dành thời gian. Câu hỏi?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Lorem Ipsum</dc:title>
  <dc:creator>Jessica Bleess</dc:creator>
  <cp:lastModifiedBy>Chi Vu</cp:lastModifiedBy>
  <cp:revision>22</cp:revision>
  <dcterms:created xsi:type="dcterms:W3CDTF">2023-12-09T02:46:06Z</dcterms:created>
  <dcterms:modified xsi:type="dcterms:W3CDTF">2023-12-10T09:21:25Z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2023-12-01T00:00:00Z</vt:filetime>
  </property>
  <property fmtid="{D5CDD505-2E9C-101B-9397-08002B2CF9AE}" pid="3" name="Creator">
    <vt:lpwstr>Microsoft® PowerPoint® for Microsoft 365</vt:lpwstr>
  </property>
  <property fmtid="{D5CDD505-2E9C-101B-9397-08002B2CF9AE}" pid="4" name="LastSaved">
    <vt:filetime>2023-12-09T00:00:00Z</vt:filetime>
  </property>
</Properties>
</file>